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notesMasterIdLst>
    <p:notesMasterId r:id="rId28"/>
  </p:notesMasterIdLst>
  <p:sldIdLst>
    <p:sldId id="517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30" r:id="rId13"/>
    <p:sldId id="529" r:id="rId14"/>
    <p:sldId id="531" r:id="rId15"/>
    <p:sldId id="532" r:id="rId16"/>
    <p:sldId id="534" r:id="rId17"/>
    <p:sldId id="535" r:id="rId18"/>
    <p:sldId id="536" r:id="rId19"/>
    <p:sldId id="533" r:id="rId20"/>
    <p:sldId id="537" r:id="rId21"/>
    <p:sldId id="538" r:id="rId22"/>
    <p:sldId id="539" r:id="rId23"/>
    <p:sldId id="540" r:id="rId24"/>
    <p:sldId id="541" r:id="rId25"/>
    <p:sldId id="543" r:id="rId26"/>
    <p:sldId id="544" r:id="rId27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9FF"/>
    <a:srgbClr val="C5F6C5"/>
    <a:srgbClr val="FF7C80"/>
    <a:srgbClr val="E817EA"/>
    <a:srgbClr val="C4D6EC"/>
    <a:srgbClr val="7C4D50"/>
    <a:srgbClr val="2C86DA"/>
    <a:srgbClr val="8FD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2701" autoAdjust="0"/>
  </p:normalViewPr>
  <p:slideViewPr>
    <p:cSldViewPr>
      <p:cViewPr varScale="1">
        <p:scale>
          <a:sx n="82" d="100"/>
          <a:sy n="82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89263-88F7-497F-99BB-DB15295400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F8E74-8F5E-4566-BB1D-58F21E177942}">
      <dgm:prSet phldrT="[Текст]"/>
      <dgm:spPr>
        <a:xfrm>
          <a:off x="0" y="174986"/>
          <a:ext cx="5328591" cy="84820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</a:t>
          </a:r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  <a:r>
            <a:rPr lang="en-US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Общие положения</a:t>
          </a:r>
          <a:endParaRPr lang="ru-RU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84E702E2-88AD-4090-ACB0-05CFA35E4D8E}" type="parTrans" cxnId="{DF3C2D71-D05C-453D-A9EF-4779036ACBA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87D0D5-B913-43B6-B610-525A8F3077A5}" type="sibTrans" cxnId="{DF3C2D71-D05C-453D-A9EF-4779036ACBA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499AE49-D8A6-4C40-A817-C86DFC209E8C}">
      <dgm:prSet phldrT="[Текст]"/>
      <dgm:spPr>
        <a:xfrm>
          <a:off x="0" y="1066391"/>
          <a:ext cx="5328591" cy="106957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II. </a:t>
          </a:r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Требования к обеспечению безопасности значимых объектов в ходе их создания, эксплуатации и вывода из эксплуатации значимых объектов</a:t>
          </a:r>
          <a:endParaRPr lang="ru-RU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556B628F-30E0-491F-B19B-F5B2E57BC4D1}" type="parTrans" cxnId="{8A68AD5D-3FA8-4318-B109-C22676193E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192B2F-F0F8-46D5-BBAD-389019F298C4}" type="sibTrans" cxnId="{8A68AD5D-3FA8-4318-B109-C22676193E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9AE7500-8565-4CD4-9772-EB577DD67F6E}">
      <dgm:prSet phldrT="[Текст]"/>
      <dgm:spPr>
        <a:xfrm>
          <a:off x="0" y="2179167"/>
          <a:ext cx="5328591" cy="106957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III. </a:t>
          </a:r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Требования к организационным и техническим мерам,</a:t>
          </a:r>
          <a:r>
            <a:rPr lang="en-US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 </a:t>
          </a:r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принимаемым для  обеспечения безопасности значимых объектов</a:t>
          </a:r>
          <a:endParaRPr lang="ru-RU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C4F932AD-2F22-4337-AA7B-1EE4DDF612B3}" type="parTrans" cxnId="{BFD386CB-3EF5-4664-9571-F5DCC62EB0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9C35164-52CB-4CBB-B972-F4F5CBC6C69C}" type="sibTrans" cxnId="{BFD386CB-3EF5-4664-9571-F5DCC62EB0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E623511-1BF8-41B9-8D9E-49F5DC31F5FE}">
      <dgm:prSet phldrT="[Текст]"/>
      <dgm:spPr>
        <a:xfrm>
          <a:off x="0" y="3291942"/>
          <a:ext cx="5328591" cy="106957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Приложение</a:t>
          </a:r>
          <a:r>
            <a:rPr lang="en-US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.  </a:t>
          </a:r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Состав мер по обеспечению безопасности и их базовые наборы для соответствующей категории значимого объекта критической информационной инфраструктуры</a:t>
          </a:r>
          <a:endParaRPr lang="ru-RU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D2E63052-0327-467D-A688-ABFB45A1CFD5}" type="parTrans" cxnId="{9CD0EB07-41E2-4450-A31B-1D75B1F21D8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176C4D-CC96-432D-97B9-E776D1431353}" type="sibTrans" cxnId="{9CD0EB07-41E2-4450-A31B-1D75B1F21D8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E63D8D-1FE7-4995-8DE4-2EA2765BEF25}" type="pres">
      <dgm:prSet presAssocID="{5E389263-88F7-497F-99BB-DB15295400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614A7-AC3B-45A0-B7B3-4D01DB6AF537}" type="pres">
      <dgm:prSet presAssocID="{85CF8E74-8F5E-4566-BB1D-58F21E177942}" presName="parentText" presStyleLbl="node1" presStyleIdx="0" presStyleCnt="4" custScaleY="79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B7136-4B5F-47EF-8066-D838DC36648B}" type="pres">
      <dgm:prSet presAssocID="{DF87D0D5-B913-43B6-B610-525A8F3077A5}" presName="spacer" presStyleCnt="0"/>
      <dgm:spPr/>
      <dgm:t>
        <a:bodyPr/>
        <a:lstStyle/>
        <a:p>
          <a:endParaRPr lang="ru-RU"/>
        </a:p>
      </dgm:t>
    </dgm:pt>
    <dgm:pt modelId="{0904F9C5-4D28-4837-AE6E-C3823846EA62}" type="pres">
      <dgm:prSet presAssocID="{2499AE49-D8A6-4C40-A817-C86DFC209E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C673D-E4B1-4E1F-94BB-A811F610B993}" type="pres">
      <dgm:prSet presAssocID="{E8192B2F-F0F8-46D5-BBAD-389019F298C4}" presName="spacer" presStyleCnt="0"/>
      <dgm:spPr/>
      <dgm:t>
        <a:bodyPr/>
        <a:lstStyle/>
        <a:p>
          <a:endParaRPr lang="ru-RU"/>
        </a:p>
      </dgm:t>
    </dgm:pt>
    <dgm:pt modelId="{6D93753B-BD44-49E6-8153-32DA791EBE7F}" type="pres">
      <dgm:prSet presAssocID="{C9AE7500-8565-4CD4-9772-EB577DD67F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062F5-6EC6-4AD5-8E37-9DAFEEFE1D73}" type="pres">
      <dgm:prSet presAssocID="{59C35164-52CB-4CBB-B972-F4F5CBC6C69C}" presName="spacer" presStyleCnt="0"/>
      <dgm:spPr/>
      <dgm:t>
        <a:bodyPr/>
        <a:lstStyle/>
        <a:p>
          <a:endParaRPr lang="ru-RU"/>
        </a:p>
      </dgm:t>
    </dgm:pt>
    <dgm:pt modelId="{2908A82F-6936-4649-BFF9-CC299F8CA0FA}" type="pres">
      <dgm:prSet presAssocID="{4E623511-1BF8-41B9-8D9E-49F5DC31F5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061EB-4197-47F0-B2D1-E35624B72113}" type="presOf" srcId="{2499AE49-D8A6-4C40-A817-C86DFC209E8C}" destId="{0904F9C5-4D28-4837-AE6E-C3823846EA62}" srcOrd="0" destOrd="0" presId="urn:microsoft.com/office/officeart/2005/8/layout/vList2"/>
    <dgm:cxn modelId="{8A68AD5D-3FA8-4318-B109-C22676193E6B}" srcId="{5E389263-88F7-497F-99BB-DB152954004B}" destId="{2499AE49-D8A6-4C40-A817-C86DFC209E8C}" srcOrd="1" destOrd="0" parTransId="{556B628F-30E0-491F-B19B-F5B2E57BC4D1}" sibTransId="{E8192B2F-F0F8-46D5-BBAD-389019F298C4}"/>
    <dgm:cxn modelId="{689AB0B6-6ADF-477C-8E8D-7FDF4328281E}" type="presOf" srcId="{5E389263-88F7-497F-99BB-DB152954004B}" destId="{1CE63D8D-1FE7-4995-8DE4-2EA2765BEF25}" srcOrd="0" destOrd="0" presId="urn:microsoft.com/office/officeart/2005/8/layout/vList2"/>
    <dgm:cxn modelId="{BFD386CB-3EF5-4664-9571-F5DCC62EB06B}" srcId="{5E389263-88F7-497F-99BB-DB152954004B}" destId="{C9AE7500-8565-4CD4-9772-EB577DD67F6E}" srcOrd="2" destOrd="0" parTransId="{C4F932AD-2F22-4337-AA7B-1EE4DDF612B3}" sibTransId="{59C35164-52CB-4CBB-B972-F4F5CBC6C69C}"/>
    <dgm:cxn modelId="{9CD0EB07-41E2-4450-A31B-1D75B1F21D8F}" srcId="{5E389263-88F7-497F-99BB-DB152954004B}" destId="{4E623511-1BF8-41B9-8D9E-49F5DC31F5FE}" srcOrd="3" destOrd="0" parTransId="{D2E63052-0327-467D-A688-ABFB45A1CFD5}" sibTransId="{14176C4D-CC96-432D-97B9-E776D1431353}"/>
    <dgm:cxn modelId="{9F1D2B63-BBCF-4BDC-9F54-4E3DB2BB104E}" type="presOf" srcId="{4E623511-1BF8-41B9-8D9E-49F5DC31F5FE}" destId="{2908A82F-6936-4649-BFF9-CC299F8CA0FA}" srcOrd="0" destOrd="0" presId="urn:microsoft.com/office/officeart/2005/8/layout/vList2"/>
    <dgm:cxn modelId="{DF3C2D71-D05C-453D-A9EF-4779036ACBA9}" srcId="{5E389263-88F7-497F-99BB-DB152954004B}" destId="{85CF8E74-8F5E-4566-BB1D-58F21E177942}" srcOrd="0" destOrd="0" parTransId="{84E702E2-88AD-4090-ACB0-05CFA35E4D8E}" sibTransId="{DF87D0D5-B913-43B6-B610-525A8F3077A5}"/>
    <dgm:cxn modelId="{6933A842-211C-4F70-B165-F53F0AA993B7}" type="presOf" srcId="{C9AE7500-8565-4CD4-9772-EB577DD67F6E}" destId="{6D93753B-BD44-49E6-8153-32DA791EBE7F}" srcOrd="0" destOrd="0" presId="urn:microsoft.com/office/officeart/2005/8/layout/vList2"/>
    <dgm:cxn modelId="{E797DD11-B509-4EDC-8B97-E83F8C080D61}" type="presOf" srcId="{85CF8E74-8F5E-4566-BB1D-58F21E177942}" destId="{419614A7-AC3B-45A0-B7B3-4D01DB6AF537}" srcOrd="0" destOrd="0" presId="urn:microsoft.com/office/officeart/2005/8/layout/vList2"/>
    <dgm:cxn modelId="{23C5D487-0E0F-41CB-ABE6-DAC3A7BF0DB9}" type="presParOf" srcId="{1CE63D8D-1FE7-4995-8DE4-2EA2765BEF25}" destId="{419614A7-AC3B-45A0-B7B3-4D01DB6AF537}" srcOrd="0" destOrd="0" presId="urn:microsoft.com/office/officeart/2005/8/layout/vList2"/>
    <dgm:cxn modelId="{B58A97EC-06A0-4652-A361-DFE739FFA0BC}" type="presParOf" srcId="{1CE63D8D-1FE7-4995-8DE4-2EA2765BEF25}" destId="{35CB7136-4B5F-47EF-8066-D838DC36648B}" srcOrd="1" destOrd="0" presId="urn:microsoft.com/office/officeart/2005/8/layout/vList2"/>
    <dgm:cxn modelId="{A6362CFB-3FFF-46F5-B56B-8F988D70D0E6}" type="presParOf" srcId="{1CE63D8D-1FE7-4995-8DE4-2EA2765BEF25}" destId="{0904F9C5-4D28-4837-AE6E-C3823846EA62}" srcOrd="2" destOrd="0" presId="urn:microsoft.com/office/officeart/2005/8/layout/vList2"/>
    <dgm:cxn modelId="{EB01349E-32C7-41DB-860A-1A5D8FAE4E94}" type="presParOf" srcId="{1CE63D8D-1FE7-4995-8DE4-2EA2765BEF25}" destId="{3B2C673D-E4B1-4E1F-94BB-A811F610B993}" srcOrd="3" destOrd="0" presId="urn:microsoft.com/office/officeart/2005/8/layout/vList2"/>
    <dgm:cxn modelId="{B0B59B35-72D7-4998-B087-C4EBCEA68D44}" type="presParOf" srcId="{1CE63D8D-1FE7-4995-8DE4-2EA2765BEF25}" destId="{6D93753B-BD44-49E6-8153-32DA791EBE7F}" srcOrd="4" destOrd="0" presId="urn:microsoft.com/office/officeart/2005/8/layout/vList2"/>
    <dgm:cxn modelId="{D3E3E9B2-6995-408C-B5EA-50BEF103CE6F}" type="presParOf" srcId="{1CE63D8D-1FE7-4995-8DE4-2EA2765BEF25}" destId="{198062F5-6EC6-4AD5-8E37-9DAFEEFE1D73}" srcOrd="5" destOrd="0" presId="urn:microsoft.com/office/officeart/2005/8/layout/vList2"/>
    <dgm:cxn modelId="{0CF8E3C5-2E4C-406C-B3BB-0CF7C757BAE1}" type="presParOf" srcId="{1CE63D8D-1FE7-4995-8DE4-2EA2765BEF25}" destId="{2908A82F-6936-4649-BFF9-CC299F8CA0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56F70EC1-AE2C-4BC5-822E-7811A961C870}">
      <dgm:prSet phldrT="[Текст]" custT="1"/>
      <dgm:spPr>
        <a:xfrm>
          <a:off x="2166" y="648068"/>
          <a:ext cx="2195517" cy="1079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Предварительные испытания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>
        <a:xfrm>
          <a:off x="2366215" y="648068"/>
          <a:ext cx="2464841" cy="1079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Программа и методика предварительных испытаний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35F4B072-BF7A-4241-9609-CF5DD43E2B58}">
      <dgm:prSet phldrT="[Текст]" custT="1"/>
      <dgm:spPr>
        <a:xfrm>
          <a:off x="4999589" y="648068"/>
          <a:ext cx="3285219" cy="1079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tabLst>
              <a:tab pos="180975" algn="l"/>
            </a:tabLst>
          </a:pP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1. Проверка работоспособности 	подсистемы безопасности.</a:t>
          </a:r>
        </a:p>
        <a:p>
          <a:pPr marL="180975" indent="-180975" algn="l">
            <a:tabLst>
              <a:tab pos="180975" algn="l"/>
            </a:tabLst>
          </a:pP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2. Оценка влияния подсистемы безопасности на функционирование </a:t>
          </a:r>
          <a:r>
            <a:rPr lang="ru-RU" sz="13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ЗнО</a:t>
          </a: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 в проектных режимах его работы</a:t>
          </a:r>
          <a:endParaRPr lang="ru-RU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 custScaleX="117647" custLinFactNeighborX="-511" custLinFactNeighborY="1506"/>
      <dgm:spPr>
        <a:xfrm>
          <a:off x="0" y="0"/>
          <a:ext cx="8286970" cy="237579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3" custScaleY="113610" custLinFactNeighborX="5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3" custScaleX="112267" custScaleY="113610" custLinFactNeighborX="2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3" custScaleX="149633" custScaleY="11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F81B0B-28DA-4853-96BA-B9D4B79BF95E}" type="presOf" srcId="{F9F58B65-D372-413F-A318-350E0686824B}" destId="{76EAB2A3-2C54-4B1E-AED9-C5989E3AA048}" srcOrd="0" destOrd="0" presId="urn:microsoft.com/office/officeart/2005/8/layout/hProcess9"/>
    <dgm:cxn modelId="{C02AEBCC-2891-4FF9-87DD-34714FBDA398}" type="presOf" srcId="{1A8BEFA9-7A48-42E6-9E11-0CF88F066909}" destId="{C842D224-CD9D-4E8E-BE05-826E00006847}" srcOrd="0" destOrd="0" presId="urn:microsoft.com/office/officeart/2005/8/layout/hProcess9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564A09EA-1EBF-4650-8A29-B521E4247714}" type="presOf" srcId="{56F70EC1-AE2C-4BC5-822E-7811A961C870}" destId="{668A1663-CD29-4759-BEC3-E9474F4090A0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C10F0DCE-F41F-49C9-AB7C-0A6B83A17DE2}" type="presOf" srcId="{35F4B072-BF7A-4241-9609-CF5DD43E2B58}" destId="{2EB57FB1-D846-4867-AD12-0F2D593FAD6E}" srcOrd="0" destOrd="0" presId="urn:microsoft.com/office/officeart/2005/8/layout/hProcess9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84F97DF3-9006-4279-8D5A-E556CBD32568}" type="presParOf" srcId="{76EAB2A3-2C54-4B1E-AED9-C5989E3AA048}" destId="{39A3492E-9C89-496C-BF70-0DC044E969C5}" srcOrd="0" destOrd="0" presId="urn:microsoft.com/office/officeart/2005/8/layout/hProcess9"/>
    <dgm:cxn modelId="{092DEBD2-07E3-4A9C-AD12-29E3D4010557}" type="presParOf" srcId="{76EAB2A3-2C54-4B1E-AED9-C5989E3AA048}" destId="{8639A000-BB41-4431-A10B-8DE81A6631E4}" srcOrd="1" destOrd="0" presId="urn:microsoft.com/office/officeart/2005/8/layout/hProcess9"/>
    <dgm:cxn modelId="{9F870E11-05C2-46A2-BCE5-64EE74A87742}" type="presParOf" srcId="{8639A000-BB41-4431-A10B-8DE81A6631E4}" destId="{668A1663-CD29-4759-BEC3-E9474F4090A0}" srcOrd="0" destOrd="0" presId="urn:microsoft.com/office/officeart/2005/8/layout/hProcess9"/>
    <dgm:cxn modelId="{63A34A76-C440-45AD-BDAF-DC03E73695E7}" type="presParOf" srcId="{8639A000-BB41-4431-A10B-8DE81A6631E4}" destId="{BBA592D5-1FCB-4BCB-8751-17FBEDB38C83}" srcOrd="1" destOrd="0" presId="urn:microsoft.com/office/officeart/2005/8/layout/hProcess9"/>
    <dgm:cxn modelId="{C900E433-77BD-4255-8097-D724E6FD7692}" type="presParOf" srcId="{8639A000-BB41-4431-A10B-8DE81A6631E4}" destId="{C842D224-CD9D-4E8E-BE05-826E00006847}" srcOrd="2" destOrd="0" presId="urn:microsoft.com/office/officeart/2005/8/layout/hProcess9"/>
    <dgm:cxn modelId="{97C6AF2C-492C-42CE-AD70-89E67EA7786B}" type="presParOf" srcId="{8639A000-BB41-4431-A10B-8DE81A6631E4}" destId="{64B0A94E-33CD-4E7F-9C94-05C02B3DF64F}" srcOrd="3" destOrd="0" presId="urn:microsoft.com/office/officeart/2005/8/layout/hProcess9"/>
    <dgm:cxn modelId="{30B32A8C-C868-46EE-935E-8B9D36A55F22}" type="presParOf" srcId="{8639A000-BB41-4431-A10B-8DE81A6631E4}" destId="{2EB57FB1-D846-4867-AD12-0F2D593FA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56F70EC1-AE2C-4BC5-822E-7811A961C870}">
      <dgm:prSet phldrT="[Текст]" custT="1"/>
      <dgm:spPr>
        <a:xfrm>
          <a:off x="65759" y="648070"/>
          <a:ext cx="2283803" cy="115213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Опытная эксплуатация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>
        <a:xfrm>
          <a:off x="2538457" y="648070"/>
          <a:ext cx="2395855" cy="115213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Программа и методика опытной эксплуатации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35F4B072-BF7A-4241-9609-CF5DD43E2B58}">
      <dgm:prSet phldrT="[Текст]" custT="1"/>
      <dgm:spPr>
        <a:xfrm>
          <a:off x="5064234" y="647600"/>
          <a:ext cx="3185042" cy="11526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tabLst>
              <a:tab pos="180975" algn="l"/>
            </a:tabLst>
          </a:pP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1. Проверка функционирования 	подсистемы безопасности </a:t>
          </a:r>
          <a:r>
            <a:rPr lang="ru-RU" sz="13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ЗнО</a:t>
          </a: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.</a:t>
          </a:r>
        </a:p>
        <a:p>
          <a:pPr marL="0" indent="0" algn="l">
            <a:lnSpc>
              <a:spcPct val="100000"/>
            </a:lnSpc>
            <a:spcAft>
              <a:spcPts val="0"/>
            </a:spcAft>
            <a:tabLst>
              <a:tab pos="180975" algn="l"/>
            </a:tabLst>
          </a:pP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2. Реализация организационных и 	технических   мер.</a:t>
          </a:r>
        </a:p>
        <a:p>
          <a:pPr marL="180975" indent="-180975" algn="l">
            <a:lnSpc>
              <a:spcPct val="100000"/>
            </a:lnSpc>
            <a:spcAft>
              <a:spcPts val="0"/>
            </a:spcAft>
            <a:tabLst>
              <a:tab pos="180975" algn="l"/>
            </a:tabLst>
          </a:pPr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3. Необходимых знаний и умений пользователей и администраторов</a:t>
          </a:r>
          <a:endParaRPr lang="ru-RU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 custScaleX="117647" custLinFactNeighborX="165"/>
      <dgm:spPr>
        <a:xfrm>
          <a:off x="2" y="0"/>
          <a:ext cx="8251106" cy="2447801"/>
        </a:xfrm>
        <a:prstGeom prst="right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3" custScaleX="83381" custScaleY="117670" custLinFactNeighborX="33404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3" custScaleX="87472" custScaleY="117670" custLinFactNeighborX="32110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3" custScaleX="116285" custScaleY="117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676C5102-4658-40AD-9EEE-40FD9377DC8D}" type="presOf" srcId="{1A8BEFA9-7A48-42E6-9E11-0CF88F066909}" destId="{C842D224-CD9D-4E8E-BE05-826E00006847}" srcOrd="0" destOrd="0" presId="urn:microsoft.com/office/officeart/2005/8/layout/hProcess9"/>
    <dgm:cxn modelId="{507C2B94-912B-410C-A8E8-060369D522B3}" type="presOf" srcId="{56F70EC1-AE2C-4BC5-822E-7811A961C870}" destId="{668A1663-CD29-4759-BEC3-E9474F4090A0}" srcOrd="0" destOrd="0" presId="urn:microsoft.com/office/officeart/2005/8/layout/hProcess9"/>
    <dgm:cxn modelId="{E5CB581E-5F8C-411F-B401-B0C5631D25FA}" type="presOf" srcId="{35F4B072-BF7A-4241-9609-CF5DD43E2B58}" destId="{2EB57FB1-D846-4867-AD12-0F2D593FAD6E}" srcOrd="0" destOrd="0" presId="urn:microsoft.com/office/officeart/2005/8/layout/hProcess9"/>
    <dgm:cxn modelId="{709796B5-E87E-474E-943F-D59397981CD1}" type="presOf" srcId="{F9F58B65-D372-413F-A318-350E0686824B}" destId="{76EAB2A3-2C54-4B1E-AED9-C5989E3AA048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468F4DE0-DE8E-4A2A-969A-F64D621B5884}" type="presParOf" srcId="{76EAB2A3-2C54-4B1E-AED9-C5989E3AA048}" destId="{39A3492E-9C89-496C-BF70-0DC044E969C5}" srcOrd="0" destOrd="0" presId="urn:microsoft.com/office/officeart/2005/8/layout/hProcess9"/>
    <dgm:cxn modelId="{897BE679-35DB-4F8E-BB43-C91E29A49EC4}" type="presParOf" srcId="{76EAB2A3-2C54-4B1E-AED9-C5989E3AA048}" destId="{8639A000-BB41-4431-A10B-8DE81A6631E4}" srcOrd="1" destOrd="0" presId="urn:microsoft.com/office/officeart/2005/8/layout/hProcess9"/>
    <dgm:cxn modelId="{EC3155A6-1111-4DF6-8639-05DEC32BE988}" type="presParOf" srcId="{8639A000-BB41-4431-A10B-8DE81A6631E4}" destId="{668A1663-CD29-4759-BEC3-E9474F4090A0}" srcOrd="0" destOrd="0" presId="urn:microsoft.com/office/officeart/2005/8/layout/hProcess9"/>
    <dgm:cxn modelId="{EA5F264E-0BC5-43F6-BEF9-CCA1F497DE6F}" type="presParOf" srcId="{8639A000-BB41-4431-A10B-8DE81A6631E4}" destId="{BBA592D5-1FCB-4BCB-8751-17FBEDB38C83}" srcOrd="1" destOrd="0" presId="urn:microsoft.com/office/officeart/2005/8/layout/hProcess9"/>
    <dgm:cxn modelId="{759F7294-D617-46E4-9924-7C850CC8FAC0}" type="presParOf" srcId="{8639A000-BB41-4431-A10B-8DE81A6631E4}" destId="{C842D224-CD9D-4E8E-BE05-826E00006847}" srcOrd="2" destOrd="0" presId="urn:microsoft.com/office/officeart/2005/8/layout/hProcess9"/>
    <dgm:cxn modelId="{1F14283F-793B-4E97-8C10-1E91C6B3E76A}" type="presParOf" srcId="{8639A000-BB41-4431-A10B-8DE81A6631E4}" destId="{64B0A94E-33CD-4E7F-9C94-05C02B3DF64F}" srcOrd="3" destOrd="0" presId="urn:microsoft.com/office/officeart/2005/8/layout/hProcess9"/>
    <dgm:cxn modelId="{7F8A9FE2-F20C-4573-9561-01338016B2C3}" type="presParOf" srcId="{8639A000-BB41-4431-A10B-8DE81A6631E4}" destId="{2EB57FB1-D846-4867-AD12-0F2D593FA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56F70EC1-AE2C-4BC5-822E-7811A961C870}">
      <dgm:prSet phldrT="[Текст]" custT="1"/>
      <dgm:spPr>
        <a:xfrm>
          <a:off x="90037" y="617831"/>
          <a:ext cx="2283115" cy="11152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Анализ уязвимостей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>
        <a:xfrm>
          <a:off x="2584647" y="622727"/>
          <a:ext cx="2395664" cy="110546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Уязвимости кода, конфигурации и архитектуры значимого объекта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35F4B072-BF7A-4241-9609-CF5DD43E2B58}">
      <dgm:prSet phldrT="[Текст]" custT="1"/>
      <dgm:spPr>
        <a:xfrm>
          <a:off x="5213745" y="611832"/>
          <a:ext cx="3007594" cy="111635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ru-RU" sz="13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Подтверждение отсутствия уязвимостей, содержащихся в банке данных угроз безопасности ФСТЭК России </a:t>
          </a:r>
          <a:endParaRPr lang="ru-RU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 custScaleX="117647"/>
      <dgm:spPr>
        <a:xfrm>
          <a:off x="2" y="0"/>
          <a:ext cx="8225348" cy="2340023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3" custScaleX="105039" custScaleY="119150" custLinFactNeighborX="32404" custLinFactNeighborY="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3" custScaleX="110217" custScaleY="118104" custLinFactNeighborX="12070" custLinFactNeighborY="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3" custScaleX="138370" custScaleY="119268" custLinFactNeighborX="4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28318-7720-40CF-9F31-F81B36E3D2A6}" type="presOf" srcId="{1A8BEFA9-7A48-42E6-9E11-0CF88F066909}" destId="{C842D224-CD9D-4E8E-BE05-826E00006847}" srcOrd="0" destOrd="0" presId="urn:microsoft.com/office/officeart/2005/8/layout/hProcess9"/>
    <dgm:cxn modelId="{D5117F2A-98A0-4BAA-BD69-73A36B23CFFD}" type="presOf" srcId="{F9F58B65-D372-413F-A318-350E0686824B}" destId="{76EAB2A3-2C54-4B1E-AED9-C5989E3AA048}" srcOrd="0" destOrd="0" presId="urn:microsoft.com/office/officeart/2005/8/layout/hProcess9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2D48C2FF-DDEB-4E9A-B006-9C140CA206B1}" type="presOf" srcId="{35F4B072-BF7A-4241-9609-CF5DD43E2B58}" destId="{2EB57FB1-D846-4867-AD12-0F2D593FAD6E}" srcOrd="0" destOrd="0" presId="urn:microsoft.com/office/officeart/2005/8/layout/hProcess9"/>
    <dgm:cxn modelId="{4DBBA469-104C-420B-ABC4-8A17F0DBFD05}" type="presOf" srcId="{56F70EC1-AE2C-4BC5-822E-7811A961C870}" destId="{668A1663-CD29-4759-BEC3-E9474F4090A0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5835EDC4-AB05-41C6-A74A-A22DDB4049A5}" type="presParOf" srcId="{76EAB2A3-2C54-4B1E-AED9-C5989E3AA048}" destId="{39A3492E-9C89-496C-BF70-0DC044E969C5}" srcOrd="0" destOrd="0" presId="urn:microsoft.com/office/officeart/2005/8/layout/hProcess9"/>
    <dgm:cxn modelId="{C9D6F2E9-D6E4-4F0C-AC7C-5FE15CCF0373}" type="presParOf" srcId="{76EAB2A3-2C54-4B1E-AED9-C5989E3AA048}" destId="{8639A000-BB41-4431-A10B-8DE81A6631E4}" srcOrd="1" destOrd="0" presId="urn:microsoft.com/office/officeart/2005/8/layout/hProcess9"/>
    <dgm:cxn modelId="{A76351B8-650A-443C-86CB-D25BD2EBEC13}" type="presParOf" srcId="{8639A000-BB41-4431-A10B-8DE81A6631E4}" destId="{668A1663-CD29-4759-BEC3-E9474F4090A0}" srcOrd="0" destOrd="0" presId="urn:microsoft.com/office/officeart/2005/8/layout/hProcess9"/>
    <dgm:cxn modelId="{9F765F5A-BFA8-430E-8A87-E345E6274D39}" type="presParOf" srcId="{8639A000-BB41-4431-A10B-8DE81A6631E4}" destId="{BBA592D5-1FCB-4BCB-8751-17FBEDB38C83}" srcOrd="1" destOrd="0" presId="urn:microsoft.com/office/officeart/2005/8/layout/hProcess9"/>
    <dgm:cxn modelId="{AA6FA7E1-172E-46CC-BE12-27F85871911A}" type="presParOf" srcId="{8639A000-BB41-4431-A10B-8DE81A6631E4}" destId="{C842D224-CD9D-4E8E-BE05-826E00006847}" srcOrd="2" destOrd="0" presId="urn:microsoft.com/office/officeart/2005/8/layout/hProcess9"/>
    <dgm:cxn modelId="{24AE2551-DD9E-4439-84BD-45C7552D4B32}" type="presParOf" srcId="{8639A000-BB41-4431-A10B-8DE81A6631E4}" destId="{64B0A94E-33CD-4E7F-9C94-05C02B3DF64F}" srcOrd="3" destOrd="0" presId="urn:microsoft.com/office/officeart/2005/8/layout/hProcess9"/>
    <dgm:cxn modelId="{6C46B05F-1EEB-488B-A921-DDC2148C092C}" type="presParOf" srcId="{8639A000-BB41-4431-A10B-8DE81A6631E4}" destId="{2EB57FB1-D846-4867-AD12-0F2D593FA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F58B65-D372-413F-A318-350E0686824B}" type="doc">
      <dgm:prSet loTypeId="urn:microsoft.com/office/officeart/2005/8/layout/hProcess9" loCatId="process" qsTypeId="urn:microsoft.com/office/officeart/2005/8/quickstyle/simple4" qsCatId="simple" csTypeId="urn:microsoft.com/office/officeart/2005/8/colors/accent3_5" csCatId="accent3" phldr="1"/>
      <dgm:spPr/>
    </dgm:pt>
    <dgm:pt modelId="{35F4B072-BF7A-4241-9609-CF5DD43E2B58}">
      <dgm:prSet phldrT="[Текст]" custT="1"/>
      <dgm:spPr>
        <a:xfrm>
          <a:off x="4181455" y="712737"/>
          <a:ext cx="1673421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Акт приемки значимого объекта в эксплуатацию</a:t>
          </a:r>
          <a:endParaRPr lang="ru-RU" sz="1600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B2DFA9EC-BEB6-415E-AB1F-70908AF33E94}" type="sibTrans" cxnId="{51467595-711C-40DC-B762-F61D5E06D758}">
      <dgm:prSet/>
      <dgm:spPr/>
      <dgm:t>
        <a:bodyPr/>
        <a:lstStyle/>
        <a:p>
          <a:endParaRPr lang="ru-RU"/>
        </a:p>
      </dgm:t>
    </dgm:pt>
    <dgm:pt modelId="{A02F7154-4C3F-4870-8443-01DC98ADDBC5}" type="parTrans" cxnId="{51467595-711C-40DC-B762-F61D5E06D758}">
      <dgm:prSet/>
      <dgm:spPr/>
      <dgm:t>
        <a:bodyPr/>
        <a:lstStyle/>
        <a:p>
          <a:endParaRPr lang="ru-RU"/>
        </a:p>
      </dgm:t>
    </dgm:pt>
    <dgm:pt modelId="{56F70EC1-AE2C-4BC5-822E-7811A961C870}">
      <dgm:prSet phldrT="[Текст]" custT="1"/>
      <dgm:spPr>
        <a:xfrm>
          <a:off x="3909" y="712737"/>
          <a:ext cx="1987388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Приемочные испытания </a:t>
          </a:r>
          <a:endParaRPr lang="ru-RU" sz="1600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1BEF9C92-98A0-4AE4-9256-4E0D70AF1153}" type="sibTrans" cxnId="{7AF4694B-4B68-4F4C-84D7-26765474572B}">
      <dgm:prSet/>
      <dgm:spPr/>
      <dgm:t>
        <a:bodyPr/>
        <a:lstStyle/>
        <a:p>
          <a:endParaRPr lang="ru-RU"/>
        </a:p>
      </dgm:t>
    </dgm:pt>
    <dgm:pt modelId="{726E8607-E9E6-49B0-B463-9BC083F8D0AD}" type="parTrans" cxnId="{7AF4694B-4B68-4F4C-84D7-26765474572B}">
      <dgm:prSet/>
      <dgm:spPr/>
      <dgm:t>
        <a:bodyPr/>
        <a:lstStyle/>
        <a:p>
          <a:endParaRPr lang="ru-RU"/>
        </a:p>
      </dgm:t>
    </dgm:pt>
    <dgm:pt modelId="{1A8BEFA9-7A48-42E6-9E11-0CF88F066909}">
      <dgm:prSet phldrT="[Текст]" custT="1"/>
      <dgm:spPr>
        <a:xfrm>
          <a:off x="2092682" y="712737"/>
          <a:ext cx="1987388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Программа и методика приемочных испытаний</a:t>
          </a:r>
          <a:endParaRPr lang="ru-RU" sz="1600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D02C83D9-E366-46AC-96CC-F77A13D43413}" type="sibTrans" cxnId="{6B14301F-6DC7-4B13-B185-E6B632A040C2}">
      <dgm:prSet/>
      <dgm:spPr/>
      <dgm:t>
        <a:bodyPr/>
        <a:lstStyle/>
        <a:p>
          <a:endParaRPr lang="ru-RU"/>
        </a:p>
      </dgm:t>
    </dgm:pt>
    <dgm:pt modelId="{D365029D-0608-44BC-949A-1D629CE51C9C}" type="parTrans" cxnId="{6B14301F-6DC7-4B13-B185-E6B632A040C2}">
      <dgm:prSet/>
      <dgm:spPr/>
      <dgm:t>
        <a:bodyPr/>
        <a:lstStyle/>
        <a:p>
          <a:endParaRPr lang="ru-RU"/>
        </a:p>
      </dgm:t>
    </dgm:pt>
    <dgm:pt modelId="{FB089FAE-94B0-4711-8886-B9FAD510C202}">
      <dgm:prSet phldrT="[Текст]"/>
      <dgm:spPr>
        <a:xfrm>
          <a:off x="5956259" y="712737"/>
          <a:ext cx="1673421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Ввод в действие</a:t>
          </a:r>
          <a:endParaRPr lang="ru-RU" b="1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2AC2959A-8793-42E8-88B3-41D98062ABE5}" type="parTrans" cxnId="{8D57B08B-2BCE-451A-B9C7-FD387E42F4C0}">
      <dgm:prSet/>
      <dgm:spPr/>
      <dgm:t>
        <a:bodyPr/>
        <a:lstStyle/>
        <a:p>
          <a:endParaRPr lang="ru-RU"/>
        </a:p>
      </dgm:t>
    </dgm:pt>
    <dgm:pt modelId="{106450A6-ABA6-412D-A0EB-0E7FD3E9AFE9}" type="sibTrans" cxnId="{8D57B08B-2BCE-451A-B9C7-FD387E42F4C0}">
      <dgm:prSet/>
      <dgm:spPr/>
      <dgm:t>
        <a:bodyPr/>
        <a:lstStyle/>
        <a:p>
          <a:endParaRPr lang="ru-RU"/>
        </a:p>
      </dgm:t>
    </dgm:pt>
    <dgm:pt modelId="{76EAB2A3-2C54-4B1E-AED9-C5989E3AA048}" type="pres">
      <dgm:prSet presAssocID="{F9F58B65-D372-413F-A318-350E0686824B}" presName="CompostProcess" presStyleCnt="0">
        <dgm:presLayoutVars>
          <dgm:dir/>
          <dgm:resizeHandles val="exact"/>
        </dgm:presLayoutVars>
      </dgm:prSet>
      <dgm:spPr/>
    </dgm:pt>
    <dgm:pt modelId="{39A3492E-9C89-496C-BF70-0DC044E969C5}" type="pres">
      <dgm:prSet presAssocID="{F9F58B65-D372-413F-A318-350E0686824B}" presName="arrow" presStyleLbl="bgShp" presStyleIdx="0" presStyleCnt="1"/>
      <dgm:spPr>
        <a:xfrm>
          <a:off x="572519" y="0"/>
          <a:ext cx="6488552" cy="2375792"/>
        </a:xfrm>
        <a:prstGeom prst="right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639A000-BB41-4431-A10B-8DE81A6631E4}" type="pres">
      <dgm:prSet presAssocID="{F9F58B65-D372-413F-A318-350E0686824B}" presName="linearProcess" presStyleCnt="0"/>
      <dgm:spPr/>
    </dgm:pt>
    <dgm:pt modelId="{668A1663-CD29-4759-BEC3-E9474F4090A0}" type="pres">
      <dgm:prSet presAssocID="{56F70EC1-AE2C-4BC5-822E-7811A961C87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92D5-1FCB-4BCB-8751-17FBEDB38C83}" type="pres">
      <dgm:prSet presAssocID="{1BEF9C92-98A0-4AE4-9256-4E0D70AF1153}" presName="sibTrans" presStyleCnt="0"/>
      <dgm:spPr/>
    </dgm:pt>
    <dgm:pt modelId="{C842D224-CD9D-4E8E-BE05-826E00006847}" type="pres">
      <dgm:prSet presAssocID="{1A8BEFA9-7A48-42E6-9E11-0CF88F06690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0A94E-33CD-4E7F-9C94-05C02B3DF64F}" type="pres">
      <dgm:prSet presAssocID="{D02C83D9-E366-46AC-96CC-F77A13D43413}" presName="sibTrans" presStyleCnt="0"/>
      <dgm:spPr/>
    </dgm:pt>
    <dgm:pt modelId="{2EB57FB1-D846-4867-AD12-0F2D593FAD6E}" type="pres">
      <dgm:prSet presAssocID="{35F4B072-BF7A-4241-9609-CF5DD43E2B58}" presName="textNode" presStyleLbl="node1" presStyleIdx="2" presStyleCnt="4" custScaleX="8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B03FF-A595-49E5-962A-2D44F8BEBEC9}" type="pres">
      <dgm:prSet presAssocID="{B2DFA9EC-BEB6-415E-AB1F-70908AF33E94}" presName="sibTrans" presStyleCnt="0"/>
      <dgm:spPr/>
    </dgm:pt>
    <dgm:pt modelId="{CC025773-4F4A-4311-879D-B3003DC9683B}" type="pres">
      <dgm:prSet presAssocID="{FB089FAE-94B0-4711-8886-B9FAD510C202}" presName="textNode" presStyleLbl="node1" presStyleIdx="3" presStyleCnt="4" custScaleX="8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6D3D9-3F3C-4C1A-A0B2-2C1584D7A7EC}" type="presOf" srcId="{F9F58B65-D372-413F-A318-350E0686824B}" destId="{76EAB2A3-2C54-4B1E-AED9-C5989E3AA048}" srcOrd="0" destOrd="0" presId="urn:microsoft.com/office/officeart/2005/8/layout/hProcess9"/>
    <dgm:cxn modelId="{6B14301F-6DC7-4B13-B185-E6B632A040C2}" srcId="{F9F58B65-D372-413F-A318-350E0686824B}" destId="{1A8BEFA9-7A48-42E6-9E11-0CF88F066909}" srcOrd="1" destOrd="0" parTransId="{D365029D-0608-44BC-949A-1D629CE51C9C}" sibTransId="{D02C83D9-E366-46AC-96CC-F77A13D43413}"/>
    <dgm:cxn modelId="{51467595-711C-40DC-B762-F61D5E06D758}" srcId="{F9F58B65-D372-413F-A318-350E0686824B}" destId="{35F4B072-BF7A-4241-9609-CF5DD43E2B58}" srcOrd="2" destOrd="0" parTransId="{A02F7154-4C3F-4870-8443-01DC98ADDBC5}" sibTransId="{B2DFA9EC-BEB6-415E-AB1F-70908AF33E94}"/>
    <dgm:cxn modelId="{BE9F5E68-68A6-43CD-861A-BC826482DA05}" type="presOf" srcId="{35F4B072-BF7A-4241-9609-CF5DD43E2B58}" destId="{2EB57FB1-D846-4867-AD12-0F2D593FAD6E}" srcOrd="0" destOrd="0" presId="urn:microsoft.com/office/officeart/2005/8/layout/hProcess9"/>
    <dgm:cxn modelId="{CD62A4E6-00A8-42CE-AE41-8F2447A0957B}" type="presOf" srcId="{56F70EC1-AE2C-4BC5-822E-7811A961C870}" destId="{668A1663-CD29-4759-BEC3-E9474F4090A0}" srcOrd="0" destOrd="0" presId="urn:microsoft.com/office/officeart/2005/8/layout/hProcess9"/>
    <dgm:cxn modelId="{70EE021B-A48B-46F9-9F13-E048F6F8C659}" type="presOf" srcId="{FB089FAE-94B0-4711-8886-B9FAD510C202}" destId="{CC025773-4F4A-4311-879D-B3003DC9683B}" srcOrd="0" destOrd="0" presId="urn:microsoft.com/office/officeart/2005/8/layout/hProcess9"/>
    <dgm:cxn modelId="{7AF4694B-4B68-4F4C-84D7-26765474572B}" srcId="{F9F58B65-D372-413F-A318-350E0686824B}" destId="{56F70EC1-AE2C-4BC5-822E-7811A961C870}" srcOrd="0" destOrd="0" parTransId="{726E8607-E9E6-49B0-B463-9BC083F8D0AD}" sibTransId="{1BEF9C92-98A0-4AE4-9256-4E0D70AF1153}"/>
    <dgm:cxn modelId="{8D57B08B-2BCE-451A-B9C7-FD387E42F4C0}" srcId="{F9F58B65-D372-413F-A318-350E0686824B}" destId="{FB089FAE-94B0-4711-8886-B9FAD510C202}" srcOrd="3" destOrd="0" parTransId="{2AC2959A-8793-42E8-88B3-41D98062ABE5}" sibTransId="{106450A6-ABA6-412D-A0EB-0E7FD3E9AFE9}"/>
    <dgm:cxn modelId="{063A322B-1BB0-4315-89DA-D05725068458}" type="presOf" srcId="{1A8BEFA9-7A48-42E6-9E11-0CF88F066909}" destId="{C842D224-CD9D-4E8E-BE05-826E00006847}" srcOrd="0" destOrd="0" presId="urn:microsoft.com/office/officeart/2005/8/layout/hProcess9"/>
    <dgm:cxn modelId="{B1FDB26F-8391-4BCD-855F-AED51BEBE06D}" type="presParOf" srcId="{76EAB2A3-2C54-4B1E-AED9-C5989E3AA048}" destId="{39A3492E-9C89-496C-BF70-0DC044E969C5}" srcOrd="0" destOrd="0" presId="urn:microsoft.com/office/officeart/2005/8/layout/hProcess9"/>
    <dgm:cxn modelId="{2ECD9197-C79C-4C7B-8821-BA5C1E8014B0}" type="presParOf" srcId="{76EAB2A3-2C54-4B1E-AED9-C5989E3AA048}" destId="{8639A000-BB41-4431-A10B-8DE81A6631E4}" srcOrd="1" destOrd="0" presId="urn:microsoft.com/office/officeart/2005/8/layout/hProcess9"/>
    <dgm:cxn modelId="{4D7DD21E-EBEC-43A5-9656-A97BD45BD8DC}" type="presParOf" srcId="{8639A000-BB41-4431-A10B-8DE81A6631E4}" destId="{668A1663-CD29-4759-BEC3-E9474F4090A0}" srcOrd="0" destOrd="0" presId="urn:microsoft.com/office/officeart/2005/8/layout/hProcess9"/>
    <dgm:cxn modelId="{21BD3349-D893-4001-9A1B-C23D568D7036}" type="presParOf" srcId="{8639A000-BB41-4431-A10B-8DE81A6631E4}" destId="{BBA592D5-1FCB-4BCB-8751-17FBEDB38C83}" srcOrd="1" destOrd="0" presId="urn:microsoft.com/office/officeart/2005/8/layout/hProcess9"/>
    <dgm:cxn modelId="{A625658D-8668-4DDE-9BBE-04118D7279C5}" type="presParOf" srcId="{8639A000-BB41-4431-A10B-8DE81A6631E4}" destId="{C842D224-CD9D-4E8E-BE05-826E00006847}" srcOrd="2" destOrd="0" presId="urn:microsoft.com/office/officeart/2005/8/layout/hProcess9"/>
    <dgm:cxn modelId="{5B4AEAEC-60CF-4FF4-8BC8-5337DADA5A2A}" type="presParOf" srcId="{8639A000-BB41-4431-A10B-8DE81A6631E4}" destId="{64B0A94E-33CD-4E7F-9C94-05C02B3DF64F}" srcOrd="3" destOrd="0" presId="urn:microsoft.com/office/officeart/2005/8/layout/hProcess9"/>
    <dgm:cxn modelId="{0E9E6AA0-FCEE-4FAF-9C2E-C5E5C3AC7241}" type="presParOf" srcId="{8639A000-BB41-4431-A10B-8DE81A6631E4}" destId="{2EB57FB1-D846-4867-AD12-0F2D593FAD6E}" srcOrd="4" destOrd="0" presId="urn:microsoft.com/office/officeart/2005/8/layout/hProcess9"/>
    <dgm:cxn modelId="{3EC7C0A4-BB70-427F-B123-7DB4B1CB0961}" type="presParOf" srcId="{8639A000-BB41-4431-A10B-8DE81A6631E4}" destId="{076B03FF-A595-49E5-962A-2D44F8BEBEC9}" srcOrd="5" destOrd="0" presId="urn:microsoft.com/office/officeart/2005/8/layout/hProcess9"/>
    <dgm:cxn modelId="{3A6E8BCF-0202-4658-B0DB-277FC7534D08}" type="presParOf" srcId="{8639A000-BB41-4431-A10B-8DE81A6631E4}" destId="{CC025773-4F4A-4311-879D-B3003DC968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198FC-F272-464D-92AB-9531104229FD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F1167A-7257-4DE4-9946-8B663B5EADFE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101165" y="1125"/>
          <a:ext cx="2001778" cy="800711"/>
        </a:xfrm>
        <a:prstGeom prst="chevron">
          <a:avLst/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1</a:t>
          </a:r>
          <a:endParaRPr lang="ru-RU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</dgm:t>
    </dgm:pt>
    <dgm:pt modelId="{453D2FA0-3151-41A7-8801-920B6C1E9A00}" type="parTrans" cxnId="{CEEDFAB7-C1F4-4B8D-80C7-886C4745F698}">
      <dgm:prSet/>
      <dgm:spPr/>
      <dgm:t>
        <a:bodyPr/>
        <a:lstStyle/>
        <a:p>
          <a:endParaRPr lang="ru-RU"/>
        </a:p>
      </dgm:t>
    </dgm:pt>
    <dgm:pt modelId="{F1449F68-2AFF-4389-9A7C-6247A82F795F}" type="sibTrans" cxnId="{CEEDFAB7-C1F4-4B8D-80C7-886C4745F698}">
      <dgm:prSet/>
      <dgm:spPr/>
      <dgm:t>
        <a:bodyPr/>
        <a:lstStyle/>
        <a:p>
          <a:endParaRPr lang="ru-RU"/>
        </a:p>
      </dgm:t>
    </dgm:pt>
    <dgm:pt modelId="{8E68F66B-F526-409C-B532-245E40BC6EC9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101165" y="913936"/>
          <a:ext cx="2001778" cy="800711"/>
        </a:xfrm>
        <a:prstGeom prst="chevron">
          <a:avLst/>
        </a:prstGeo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2</a:t>
          </a:r>
          <a:endParaRPr lang="ru-RU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</dgm:t>
    </dgm:pt>
    <dgm:pt modelId="{B692FAC1-99E9-4382-876A-C34CBA822AC2}" type="parTrans" cxnId="{1DA71F4F-E9DE-4E2D-B5B3-9234A0C0B881}">
      <dgm:prSet/>
      <dgm:spPr/>
      <dgm:t>
        <a:bodyPr/>
        <a:lstStyle/>
        <a:p>
          <a:endParaRPr lang="ru-RU"/>
        </a:p>
      </dgm:t>
    </dgm:pt>
    <dgm:pt modelId="{78FE1F87-84F1-44E6-8BE9-940F82486058}" type="sibTrans" cxnId="{1DA71F4F-E9DE-4E2D-B5B3-9234A0C0B881}">
      <dgm:prSet/>
      <dgm:spPr/>
      <dgm:t>
        <a:bodyPr/>
        <a:lstStyle/>
        <a:p>
          <a:endParaRPr lang="ru-RU"/>
        </a:p>
      </dgm:t>
    </dgm:pt>
    <dgm:pt modelId="{62E2312C-773B-4E53-A006-28999142590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01165" y="1826747"/>
          <a:ext cx="2001778" cy="800711"/>
        </a:xfrm>
        <a:prstGeom prst="chevron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3</a:t>
          </a:r>
          <a:endParaRPr lang="ru-RU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</dgm:t>
    </dgm:pt>
    <dgm:pt modelId="{859BDD08-6211-411F-A6D2-CF948368E42B}" type="parTrans" cxnId="{C0989514-47EB-4394-A046-05DE81532EE8}">
      <dgm:prSet/>
      <dgm:spPr/>
      <dgm:t>
        <a:bodyPr/>
        <a:lstStyle/>
        <a:p>
          <a:endParaRPr lang="ru-RU"/>
        </a:p>
      </dgm:t>
    </dgm:pt>
    <dgm:pt modelId="{ACB10A98-B069-4DD6-A6C8-59788BF7BD3B}" type="sibTrans" cxnId="{C0989514-47EB-4394-A046-05DE81532EE8}">
      <dgm:prSet/>
      <dgm:spPr/>
      <dgm:t>
        <a:bodyPr/>
        <a:lstStyle/>
        <a:p>
          <a:endParaRPr lang="ru-RU"/>
        </a:p>
      </dgm:t>
    </dgm:pt>
    <dgm:pt modelId="{C454267D-14B4-4F8F-A584-64C66294C312}" type="pres">
      <dgm:prSet presAssocID="{A8D198FC-F272-464D-92AB-9531104229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2A2D5C-1EA7-4D7C-9C22-13952C4DFF78}" type="pres">
      <dgm:prSet presAssocID="{07F1167A-7257-4DE4-9946-8B663B5EADFE}" presName="horFlow" presStyleCnt="0"/>
      <dgm:spPr/>
    </dgm:pt>
    <dgm:pt modelId="{42984468-0E81-463C-B852-96E33B1AFB1B}" type="pres">
      <dgm:prSet presAssocID="{07F1167A-7257-4DE4-9946-8B663B5EADFE}" presName="bigChev" presStyleLbl="node1" presStyleIdx="0" presStyleCnt="3"/>
      <dgm:spPr/>
      <dgm:t>
        <a:bodyPr/>
        <a:lstStyle/>
        <a:p>
          <a:endParaRPr lang="ru-RU"/>
        </a:p>
      </dgm:t>
    </dgm:pt>
    <dgm:pt modelId="{32495F81-A92D-47E8-8075-714B97CFAA10}" type="pres">
      <dgm:prSet presAssocID="{07F1167A-7257-4DE4-9946-8B663B5EADFE}" presName="vSp" presStyleCnt="0"/>
      <dgm:spPr/>
    </dgm:pt>
    <dgm:pt modelId="{89A83592-AB0D-4B7F-9F85-71F00EF40E0F}" type="pres">
      <dgm:prSet presAssocID="{8E68F66B-F526-409C-B532-245E40BC6EC9}" presName="horFlow" presStyleCnt="0"/>
      <dgm:spPr/>
    </dgm:pt>
    <dgm:pt modelId="{53B4C280-E5A7-4EA0-B541-217AAB290053}" type="pres">
      <dgm:prSet presAssocID="{8E68F66B-F526-409C-B532-245E40BC6EC9}" presName="bigChev" presStyleLbl="node1" presStyleIdx="1" presStyleCnt="3"/>
      <dgm:spPr/>
      <dgm:t>
        <a:bodyPr/>
        <a:lstStyle/>
        <a:p>
          <a:endParaRPr lang="ru-RU"/>
        </a:p>
      </dgm:t>
    </dgm:pt>
    <dgm:pt modelId="{F6039422-F9BF-440C-8E1E-18B22424EAAE}" type="pres">
      <dgm:prSet presAssocID="{8E68F66B-F526-409C-B532-245E40BC6EC9}" presName="vSp" presStyleCnt="0"/>
      <dgm:spPr/>
    </dgm:pt>
    <dgm:pt modelId="{A3C9C2D0-D569-4C40-B096-65782ACD88CB}" type="pres">
      <dgm:prSet presAssocID="{62E2312C-773B-4E53-A006-28999142590D}" presName="horFlow" presStyleCnt="0"/>
      <dgm:spPr/>
    </dgm:pt>
    <dgm:pt modelId="{5262C90E-58DF-42BA-A979-C1D8001B5FA5}" type="pres">
      <dgm:prSet presAssocID="{62E2312C-773B-4E53-A006-28999142590D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124B7F9-3109-4759-B03F-9946112FCE13}" type="presOf" srcId="{07F1167A-7257-4DE4-9946-8B663B5EADFE}" destId="{42984468-0E81-463C-B852-96E33B1AFB1B}" srcOrd="0" destOrd="0" presId="urn:microsoft.com/office/officeart/2005/8/layout/lProcess3"/>
    <dgm:cxn modelId="{AB53ECBD-3689-4B0E-826C-6095065B9F33}" type="presOf" srcId="{8E68F66B-F526-409C-B532-245E40BC6EC9}" destId="{53B4C280-E5A7-4EA0-B541-217AAB290053}" srcOrd="0" destOrd="0" presId="urn:microsoft.com/office/officeart/2005/8/layout/lProcess3"/>
    <dgm:cxn modelId="{1DA71F4F-E9DE-4E2D-B5B3-9234A0C0B881}" srcId="{A8D198FC-F272-464D-92AB-9531104229FD}" destId="{8E68F66B-F526-409C-B532-245E40BC6EC9}" srcOrd="1" destOrd="0" parTransId="{B692FAC1-99E9-4382-876A-C34CBA822AC2}" sibTransId="{78FE1F87-84F1-44E6-8BE9-940F82486058}"/>
    <dgm:cxn modelId="{C0989514-47EB-4394-A046-05DE81532EE8}" srcId="{A8D198FC-F272-464D-92AB-9531104229FD}" destId="{62E2312C-773B-4E53-A006-28999142590D}" srcOrd="2" destOrd="0" parTransId="{859BDD08-6211-411F-A6D2-CF948368E42B}" sibTransId="{ACB10A98-B069-4DD6-A6C8-59788BF7BD3B}"/>
    <dgm:cxn modelId="{2CFEE482-0FF1-454D-9CEE-149729F110FE}" type="presOf" srcId="{62E2312C-773B-4E53-A006-28999142590D}" destId="{5262C90E-58DF-42BA-A979-C1D8001B5FA5}" srcOrd="0" destOrd="0" presId="urn:microsoft.com/office/officeart/2005/8/layout/lProcess3"/>
    <dgm:cxn modelId="{E4D5F538-A887-4DEF-A131-D4E652414458}" type="presOf" srcId="{A8D198FC-F272-464D-92AB-9531104229FD}" destId="{C454267D-14B4-4F8F-A584-64C66294C312}" srcOrd="0" destOrd="0" presId="urn:microsoft.com/office/officeart/2005/8/layout/lProcess3"/>
    <dgm:cxn modelId="{CEEDFAB7-C1F4-4B8D-80C7-886C4745F698}" srcId="{A8D198FC-F272-464D-92AB-9531104229FD}" destId="{07F1167A-7257-4DE4-9946-8B663B5EADFE}" srcOrd="0" destOrd="0" parTransId="{453D2FA0-3151-41A7-8801-920B6C1E9A00}" sibTransId="{F1449F68-2AFF-4389-9A7C-6247A82F795F}"/>
    <dgm:cxn modelId="{00F01D1E-6EAC-4DB0-B1DB-57C9E0A3D4AF}" type="presParOf" srcId="{C454267D-14B4-4F8F-A584-64C66294C312}" destId="{3A2A2D5C-1EA7-4D7C-9C22-13952C4DFF78}" srcOrd="0" destOrd="0" presId="urn:microsoft.com/office/officeart/2005/8/layout/lProcess3"/>
    <dgm:cxn modelId="{D84ED081-874B-4FAE-93DA-413A0E488826}" type="presParOf" srcId="{3A2A2D5C-1EA7-4D7C-9C22-13952C4DFF78}" destId="{42984468-0E81-463C-B852-96E33B1AFB1B}" srcOrd="0" destOrd="0" presId="urn:microsoft.com/office/officeart/2005/8/layout/lProcess3"/>
    <dgm:cxn modelId="{596A179D-E07B-41EC-AB97-7035E6B38DFE}" type="presParOf" srcId="{C454267D-14B4-4F8F-A584-64C66294C312}" destId="{32495F81-A92D-47E8-8075-714B97CFAA10}" srcOrd="1" destOrd="0" presId="urn:microsoft.com/office/officeart/2005/8/layout/lProcess3"/>
    <dgm:cxn modelId="{B6E1840A-C81F-4637-9A58-BE4B5194902E}" type="presParOf" srcId="{C454267D-14B4-4F8F-A584-64C66294C312}" destId="{89A83592-AB0D-4B7F-9F85-71F00EF40E0F}" srcOrd="2" destOrd="0" presId="urn:microsoft.com/office/officeart/2005/8/layout/lProcess3"/>
    <dgm:cxn modelId="{82F815F2-2924-44A3-BED4-20F9922E36FD}" type="presParOf" srcId="{89A83592-AB0D-4B7F-9F85-71F00EF40E0F}" destId="{53B4C280-E5A7-4EA0-B541-217AAB290053}" srcOrd="0" destOrd="0" presId="urn:microsoft.com/office/officeart/2005/8/layout/lProcess3"/>
    <dgm:cxn modelId="{3CBE0876-D9B3-49C9-96E5-786634859E07}" type="presParOf" srcId="{C454267D-14B4-4F8F-A584-64C66294C312}" destId="{F6039422-F9BF-440C-8E1E-18B22424EAAE}" srcOrd="3" destOrd="0" presId="urn:microsoft.com/office/officeart/2005/8/layout/lProcess3"/>
    <dgm:cxn modelId="{26D53AD3-E8FF-4075-89A3-AC722ADF5BAB}" type="presParOf" srcId="{C454267D-14B4-4F8F-A584-64C66294C312}" destId="{A3C9C2D0-D569-4C40-B096-65782ACD88CB}" srcOrd="4" destOrd="0" presId="urn:microsoft.com/office/officeart/2005/8/layout/lProcess3"/>
    <dgm:cxn modelId="{B50757C3-3163-4B0F-AF4F-1FB51E590D2D}" type="presParOf" srcId="{A3C9C2D0-D569-4C40-B096-65782ACD88CB}" destId="{5262C90E-58DF-42BA-A979-C1D8001B5FA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D198FC-F272-464D-92AB-9531104229FD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7F1167A-7257-4DE4-9946-8B663B5EADF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101165" y="1125"/>
          <a:ext cx="2001778" cy="800711"/>
        </a:xfrm>
        <a:prstGeom prst="chevron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/>
              <a:ea typeface="+mn-ea"/>
              <a:cs typeface="+mn-cs"/>
            </a:rPr>
            <a:t>4</a:t>
          </a:r>
          <a:endParaRPr lang="ru-RU" dirty="0">
            <a:solidFill>
              <a:srgbClr val="C00000"/>
            </a:solidFill>
            <a:latin typeface="Times New Roman"/>
            <a:ea typeface="+mn-ea"/>
            <a:cs typeface="+mn-cs"/>
          </a:endParaRPr>
        </a:p>
      </dgm:t>
    </dgm:pt>
    <dgm:pt modelId="{453D2FA0-3151-41A7-8801-920B6C1E9A00}" type="parTrans" cxnId="{CEEDFAB7-C1F4-4B8D-80C7-886C4745F698}">
      <dgm:prSet/>
      <dgm:spPr/>
      <dgm:t>
        <a:bodyPr/>
        <a:lstStyle/>
        <a:p>
          <a:endParaRPr lang="ru-RU"/>
        </a:p>
      </dgm:t>
    </dgm:pt>
    <dgm:pt modelId="{F1449F68-2AFF-4389-9A7C-6247A82F795F}" type="sibTrans" cxnId="{CEEDFAB7-C1F4-4B8D-80C7-886C4745F698}">
      <dgm:prSet/>
      <dgm:spPr/>
      <dgm:t>
        <a:bodyPr/>
        <a:lstStyle/>
        <a:p>
          <a:endParaRPr lang="ru-RU"/>
        </a:p>
      </dgm:t>
    </dgm:pt>
    <dgm:pt modelId="{8E68F66B-F526-409C-B532-245E40BC6EC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01165" y="913936"/>
          <a:ext cx="2001778" cy="800711"/>
        </a:xfrm>
        <a:prstGeom prst="chevron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/>
              <a:ea typeface="+mn-ea"/>
              <a:cs typeface="+mn-cs"/>
            </a:rPr>
            <a:t>5</a:t>
          </a:r>
          <a:endParaRPr lang="ru-RU" dirty="0">
            <a:solidFill>
              <a:srgbClr val="C00000"/>
            </a:solidFill>
            <a:latin typeface="Times New Roman"/>
            <a:ea typeface="+mn-ea"/>
            <a:cs typeface="+mn-cs"/>
          </a:endParaRPr>
        </a:p>
      </dgm:t>
    </dgm:pt>
    <dgm:pt modelId="{B692FAC1-99E9-4382-876A-C34CBA822AC2}" type="parTrans" cxnId="{1DA71F4F-E9DE-4E2D-B5B3-9234A0C0B881}">
      <dgm:prSet/>
      <dgm:spPr/>
      <dgm:t>
        <a:bodyPr/>
        <a:lstStyle/>
        <a:p>
          <a:endParaRPr lang="ru-RU"/>
        </a:p>
      </dgm:t>
    </dgm:pt>
    <dgm:pt modelId="{78FE1F87-84F1-44E6-8BE9-940F82486058}" type="sibTrans" cxnId="{1DA71F4F-E9DE-4E2D-B5B3-9234A0C0B881}">
      <dgm:prSet/>
      <dgm:spPr/>
      <dgm:t>
        <a:bodyPr/>
        <a:lstStyle/>
        <a:p>
          <a:endParaRPr lang="ru-RU"/>
        </a:p>
      </dgm:t>
    </dgm:pt>
    <dgm:pt modelId="{62E2312C-773B-4E53-A006-28999142590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01165" y="1826747"/>
          <a:ext cx="2001778" cy="800711"/>
        </a:xfrm>
        <a:prstGeom prst="chevron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/>
              <a:ea typeface="+mn-ea"/>
              <a:cs typeface="+mn-cs"/>
            </a:rPr>
            <a:t>6</a:t>
          </a:r>
          <a:endParaRPr lang="ru-RU" dirty="0">
            <a:solidFill>
              <a:srgbClr val="C00000"/>
            </a:solidFill>
            <a:latin typeface="Times New Roman"/>
            <a:ea typeface="+mn-ea"/>
            <a:cs typeface="+mn-cs"/>
          </a:endParaRPr>
        </a:p>
      </dgm:t>
    </dgm:pt>
    <dgm:pt modelId="{859BDD08-6211-411F-A6D2-CF948368E42B}" type="parTrans" cxnId="{C0989514-47EB-4394-A046-05DE81532EE8}">
      <dgm:prSet/>
      <dgm:spPr/>
      <dgm:t>
        <a:bodyPr/>
        <a:lstStyle/>
        <a:p>
          <a:endParaRPr lang="ru-RU"/>
        </a:p>
      </dgm:t>
    </dgm:pt>
    <dgm:pt modelId="{ACB10A98-B069-4DD6-A6C8-59788BF7BD3B}" type="sibTrans" cxnId="{C0989514-47EB-4394-A046-05DE81532EE8}">
      <dgm:prSet/>
      <dgm:spPr/>
      <dgm:t>
        <a:bodyPr/>
        <a:lstStyle/>
        <a:p>
          <a:endParaRPr lang="ru-RU"/>
        </a:p>
      </dgm:t>
    </dgm:pt>
    <dgm:pt modelId="{C454267D-14B4-4F8F-A584-64C66294C312}" type="pres">
      <dgm:prSet presAssocID="{A8D198FC-F272-464D-92AB-9531104229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2A2D5C-1EA7-4D7C-9C22-13952C4DFF78}" type="pres">
      <dgm:prSet presAssocID="{07F1167A-7257-4DE4-9946-8B663B5EADFE}" presName="horFlow" presStyleCnt="0"/>
      <dgm:spPr/>
      <dgm:t>
        <a:bodyPr/>
        <a:lstStyle/>
        <a:p>
          <a:endParaRPr lang="ru-RU"/>
        </a:p>
      </dgm:t>
    </dgm:pt>
    <dgm:pt modelId="{42984468-0E81-463C-B852-96E33B1AFB1B}" type="pres">
      <dgm:prSet presAssocID="{07F1167A-7257-4DE4-9946-8B663B5EADFE}" presName="bigChev" presStyleLbl="node1" presStyleIdx="0" presStyleCnt="3"/>
      <dgm:spPr/>
      <dgm:t>
        <a:bodyPr/>
        <a:lstStyle/>
        <a:p>
          <a:endParaRPr lang="ru-RU"/>
        </a:p>
      </dgm:t>
    </dgm:pt>
    <dgm:pt modelId="{32495F81-A92D-47E8-8075-714B97CFAA10}" type="pres">
      <dgm:prSet presAssocID="{07F1167A-7257-4DE4-9946-8B663B5EADFE}" presName="vSp" presStyleCnt="0"/>
      <dgm:spPr/>
      <dgm:t>
        <a:bodyPr/>
        <a:lstStyle/>
        <a:p>
          <a:endParaRPr lang="ru-RU"/>
        </a:p>
      </dgm:t>
    </dgm:pt>
    <dgm:pt modelId="{89A83592-AB0D-4B7F-9F85-71F00EF40E0F}" type="pres">
      <dgm:prSet presAssocID="{8E68F66B-F526-409C-B532-245E40BC6EC9}" presName="horFlow" presStyleCnt="0"/>
      <dgm:spPr/>
      <dgm:t>
        <a:bodyPr/>
        <a:lstStyle/>
        <a:p>
          <a:endParaRPr lang="ru-RU"/>
        </a:p>
      </dgm:t>
    </dgm:pt>
    <dgm:pt modelId="{53B4C280-E5A7-4EA0-B541-217AAB290053}" type="pres">
      <dgm:prSet presAssocID="{8E68F66B-F526-409C-B532-245E40BC6EC9}" presName="bigChev" presStyleLbl="node1" presStyleIdx="1" presStyleCnt="3"/>
      <dgm:spPr/>
      <dgm:t>
        <a:bodyPr/>
        <a:lstStyle/>
        <a:p>
          <a:endParaRPr lang="ru-RU"/>
        </a:p>
      </dgm:t>
    </dgm:pt>
    <dgm:pt modelId="{F6039422-F9BF-440C-8E1E-18B22424EAAE}" type="pres">
      <dgm:prSet presAssocID="{8E68F66B-F526-409C-B532-245E40BC6EC9}" presName="vSp" presStyleCnt="0"/>
      <dgm:spPr/>
      <dgm:t>
        <a:bodyPr/>
        <a:lstStyle/>
        <a:p>
          <a:endParaRPr lang="ru-RU"/>
        </a:p>
      </dgm:t>
    </dgm:pt>
    <dgm:pt modelId="{A3C9C2D0-D569-4C40-B096-65782ACD88CB}" type="pres">
      <dgm:prSet presAssocID="{62E2312C-773B-4E53-A006-28999142590D}" presName="horFlow" presStyleCnt="0"/>
      <dgm:spPr/>
      <dgm:t>
        <a:bodyPr/>
        <a:lstStyle/>
        <a:p>
          <a:endParaRPr lang="ru-RU"/>
        </a:p>
      </dgm:t>
    </dgm:pt>
    <dgm:pt modelId="{5262C90E-58DF-42BA-A979-C1D8001B5FA5}" type="pres">
      <dgm:prSet presAssocID="{62E2312C-773B-4E53-A006-28999142590D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16CCA90-BFE4-41C9-AE1D-CA5A72AE491F}" type="presOf" srcId="{07F1167A-7257-4DE4-9946-8B663B5EADFE}" destId="{42984468-0E81-463C-B852-96E33B1AFB1B}" srcOrd="0" destOrd="0" presId="urn:microsoft.com/office/officeart/2005/8/layout/lProcess3"/>
    <dgm:cxn modelId="{CEEDFAB7-C1F4-4B8D-80C7-886C4745F698}" srcId="{A8D198FC-F272-464D-92AB-9531104229FD}" destId="{07F1167A-7257-4DE4-9946-8B663B5EADFE}" srcOrd="0" destOrd="0" parTransId="{453D2FA0-3151-41A7-8801-920B6C1E9A00}" sibTransId="{F1449F68-2AFF-4389-9A7C-6247A82F795F}"/>
    <dgm:cxn modelId="{F7DAE51E-6457-4FC2-BB38-64D6C7986AA0}" type="presOf" srcId="{A8D198FC-F272-464D-92AB-9531104229FD}" destId="{C454267D-14B4-4F8F-A584-64C66294C312}" srcOrd="0" destOrd="0" presId="urn:microsoft.com/office/officeart/2005/8/layout/lProcess3"/>
    <dgm:cxn modelId="{422CCB31-E12C-4644-A64B-912C10AEBAB2}" type="presOf" srcId="{8E68F66B-F526-409C-B532-245E40BC6EC9}" destId="{53B4C280-E5A7-4EA0-B541-217AAB290053}" srcOrd="0" destOrd="0" presId="urn:microsoft.com/office/officeart/2005/8/layout/lProcess3"/>
    <dgm:cxn modelId="{1DA71F4F-E9DE-4E2D-B5B3-9234A0C0B881}" srcId="{A8D198FC-F272-464D-92AB-9531104229FD}" destId="{8E68F66B-F526-409C-B532-245E40BC6EC9}" srcOrd="1" destOrd="0" parTransId="{B692FAC1-99E9-4382-876A-C34CBA822AC2}" sibTransId="{78FE1F87-84F1-44E6-8BE9-940F82486058}"/>
    <dgm:cxn modelId="{309AFFB7-37C8-42AD-A024-754430B3C7AB}" type="presOf" srcId="{62E2312C-773B-4E53-A006-28999142590D}" destId="{5262C90E-58DF-42BA-A979-C1D8001B5FA5}" srcOrd="0" destOrd="0" presId="urn:microsoft.com/office/officeart/2005/8/layout/lProcess3"/>
    <dgm:cxn modelId="{C0989514-47EB-4394-A046-05DE81532EE8}" srcId="{A8D198FC-F272-464D-92AB-9531104229FD}" destId="{62E2312C-773B-4E53-A006-28999142590D}" srcOrd="2" destOrd="0" parTransId="{859BDD08-6211-411F-A6D2-CF948368E42B}" sibTransId="{ACB10A98-B069-4DD6-A6C8-59788BF7BD3B}"/>
    <dgm:cxn modelId="{45B3AB78-2214-465A-961C-2225337B42E5}" type="presParOf" srcId="{C454267D-14B4-4F8F-A584-64C66294C312}" destId="{3A2A2D5C-1EA7-4D7C-9C22-13952C4DFF78}" srcOrd="0" destOrd="0" presId="urn:microsoft.com/office/officeart/2005/8/layout/lProcess3"/>
    <dgm:cxn modelId="{BABB9994-E5AB-4A4A-B7AE-81FCE0471AFE}" type="presParOf" srcId="{3A2A2D5C-1EA7-4D7C-9C22-13952C4DFF78}" destId="{42984468-0E81-463C-B852-96E33B1AFB1B}" srcOrd="0" destOrd="0" presId="urn:microsoft.com/office/officeart/2005/8/layout/lProcess3"/>
    <dgm:cxn modelId="{5BADD85E-02FD-4BBF-A0AD-D21E30786E62}" type="presParOf" srcId="{C454267D-14B4-4F8F-A584-64C66294C312}" destId="{32495F81-A92D-47E8-8075-714B97CFAA10}" srcOrd="1" destOrd="0" presId="urn:microsoft.com/office/officeart/2005/8/layout/lProcess3"/>
    <dgm:cxn modelId="{F3515B30-8EE4-4FEC-8FB7-D3D5EA7D7DF7}" type="presParOf" srcId="{C454267D-14B4-4F8F-A584-64C66294C312}" destId="{89A83592-AB0D-4B7F-9F85-71F00EF40E0F}" srcOrd="2" destOrd="0" presId="urn:microsoft.com/office/officeart/2005/8/layout/lProcess3"/>
    <dgm:cxn modelId="{F1F969BF-6B36-44EA-8EE7-1DFB9F273F91}" type="presParOf" srcId="{89A83592-AB0D-4B7F-9F85-71F00EF40E0F}" destId="{53B4C280-E5A7-4EA0-B541-217AAB290053}" srcOrd="0" destOrd="0" presId="urn:microsoft.com/office/officeart/2005/8/layout/lProcess3"/>
    <dgm:cxn modelId="{A97311EA-E47A-4BFE-89C1-5C940AB265DC}" type="presParOf" srcId="{C454267D-14B4-4F8F-A584-64C66294C312}" destId="{F6039422-F9BF-440C-8E1E-18B22424EAAE}" srcOrd="3" destOrd="0" presId="urn:microsoft.com/office/officeart/2005/8/layout/lProcess3"/>
    <dgm:cxn modelId="{3EC891EB-7123-4895-A00B-9400ED5B9BBD}" type="presParOf" srcId="{C454267D-14B4-4F8F-A584-64C66294C312}" destId="{A3C9C2D0-D569-4C40-B096-65782ACD88CB}" srcOrd="4" destOrd="0" presId="urn:microsoft.com/office/officeart/2005/8/layout/lProcess3"/>
    <dgm:cxn modelId="{E0D5BBF8-964A-4C32-925F-027569E104E7}" type="presParOf" srcId="{A3C9C2D0-D569-4C40-B096-65782ACD88CB}" destId="{5262C90E-58DF-42BA-A979-C1D8001B5FA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14A7-AC3B-45A0-B7B3-4D01DB6AF537}">
      <dsp:nvSpPr>
        <dsp:cNvPr id="0" name=""/>
        <dsp:cNvSpPr/>
      </dsp:nvSpPr>
      <dsp:spPr>
        <a:xfrm>
          <a:off x="0" y="25815"/>
          <a:ext cx="5328591" cy="906968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</a:t>
          </a: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  <a:r>
            <a:rPr lang="en-US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Общие положения</a:t>
          </a:r>
          <a:endParaRPr lang="ru-RU" sz="17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44275" y="70090"/>
        <a:ext cx="5240041" cy="818418"/>
      </dsp:txXfrm>
    </dsp:sp>
    <dsp:sp modelId="{0904F9C5-4D28-4837-AE6E-C3823846EA62}">
      <dsp:nvSpPr>
        <dsp:cNvPr id="0" name=""/>
        <dsp:cNvSpPr/>
      </dsp:nvSpPr>
      <dsp:spPr>
        <a:xfrm>
          <a:off x="0" y="981743"/>
          <a:ext cx="5328591" cy="114367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II. </a:t>
          </a: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Требования к обеспечению безопасности значимых объектов в ходе их создания, эксплуатации и вывода из эксплуатации значимых объектов</a:t>
          </a:r>
          <a:endParaRPr lang="ru-RU" sz="17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55830" y="1037573"/>
        <a:ext cx="5216931" cy="1032015"/>
      </dsp:txXfrm>
    </dsp:sp>
    <dsp:sp modelId="{6D93753B-BD44-49E6-8153-32DA791EBE7F}">
      <dsp:nvSpPr>
        <dsp:cNvPr id="0" name=""/>
        <dsp:cNvSpPr/>
      </dsp:nvSpPr>
      <dsp:spPr>
        <a:xfrm>
          <a:off x="0" y="2174378"/>
          <a:ext cx="5328591" cy="114367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III. </a:t>
          </a:r>
          <a:r>
            <a:rPr lang="ru-RU" sz="17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Требования к организационным и техническим мерам,</a:t>
          </a:r>
          <a:r>
            <a:rPr lang="en-US" sz="17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 </a:t>
          </a:r>
          <a:r>
            <a:rPr lang="ru-RU" sz="17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принимаемым для  обеспечения безопасности значимых объектов</a:t>
          </a:r>
          <a:endParaRPr lang="ru-RU" sz="17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55830" y="2230208"/>
        <a:ext cx="5216931" cy="1032015"/>
      </dsp:txXfrm>
    </dsp:sp>
    <dsp:sp modelId="{2908A82F-6936-4649-BFF9-CC299F8CA0FA}">
      <dsp:nvSpPr>
        <dsp:cNvPr id="0" name=""/>
        <dsp:cNvSpPr/>
      </dsp:nvSpPr>
      <dsp:spPr>
        <a:xfrm>
          <a:off x="0" y="3367013"/>
          <a:ext cx="5328591" cy="1143675"/>
        </a:xfrm>
        <a:prstGeom prst="roundRect">
          <a:avLst/>
        </a:prstGeom>
        <a:solidFill>
          <a:srgbClr val="4F81B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Приложение</a:t>
          </a:r>
          <a:r>
            <a:rPr lang="en-US" sz="17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.  </a:t>
          </a:r>
          <a:r>
            <a:rPr lang="ru-RU" sz="17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Состав мер по обеспечению безопасности и их базовые наборы для соответствующей категории значимого объекта критической информационной инфраструктуры</a:t>
          </a:r>
          <a:endParaRPr lang="ru-RU" sz="17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55830" y="3422843"/>
        <a:ext cx="5216931" cy="103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492E-9C89-496C-BF70-0DC044E969C5}">
      <dsp:nvSpPr>
        <dsp:cNvPr id="0" name=""/>
        <dsp:cNvSpPr/>
      </dsp:nvSpPr>
      <dsp:spPr>
        <a:xfrm>
          <a:off x="0" y="0"/>
          <a:ext cx="8279995" cy="237579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A1663-CD29-4759-BEC3-E9474F4090A0}">
      <dsp:nvSpPr>
        <dsp:cNvPr id="0" name=""/>
        <dsp:cNvSpPr/>
      </dsp:nvSpPr>
      <dsp:spPr>
        <a:xfrm>
          <a:off x="109916" y="648068"/>
          <a:ext cx="2174801" cy="1079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Предварительные испытания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162620" y="700772"/>
        <a:ext cx="2069393" cy="974247"/>
      </dsp:txXfrm>
    </dsp:sp>
    <dsp:sp modelId="{C842D224-CD9D-4E8E-BE05-826E00006847}">
      <dsp:nvSpPr>
        <dsp:cNvPr id="0" name=""/>
        <dsp:cNvSpPr/>
      </dsp:nvSpPr>
      <dsp:spPr>
        <a:xfrm>
          <a:off x="2435420" y="648068"/>
          <a:ext cx="2441584" cy="1079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Программа и методика предварительных испытаний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2488124" y="700772"/>
        <a:ext cx="2336176" cy="974247"/>
      </dsp:txXfrm>
    </dsp:sp>
    <dsp:sp modelId="{2EB57FB1-D846-4867-AD12-0F2D593FAD6E}">
      <dsp:nvSpPr>
        <dsp:cNvPr id="0" name=""/>
        <dsp:cNvSpPr/>
      </dsp:nvSpPr>
      <dsp:spPr>
        <a:xfrm>
          <a:off x="5022220" y="648068"/>
          <a:ext cx="3254220" cy="10796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1. Проверка работоспособности 	подсистемы безопасности.</a:t>
          </a:r>
        </a:p>
        <a:p>
          <a:pPr marL="180975" lvl="0" indent="-18097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2. Оценка влияния подсистемы безопасности на функционирование </a:t>
          </a:r>
          <a:r>
            <a:rPr lang="ru-RU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ЗнО</a:t>
          </a: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 в проектных режимах его работы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5074924" y="700772"/>
        <a:ext cx="3148812" cy="974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492E-9C89-496C-BF70-0DC044E969C5}">
      <dsp:nvSpPr>
        <dsp:cNvPr id="0" name=""/>
        <dsp:cNvSpPr/>
      </dsp:nvSpPr>
      <dsp:spPr>
        <a:xfrm>
          <a:off x="4" y="0"/>
          <a:ext cx="8279995" cy="2447801"/>
        </a:xfrm>
        <a:prstGeom prst="right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A1663-CD29-4759-BEC3-E9474F4090A0}">
      <dsp:nvSpPr>
        <dsp:cNvPr id="0" name=""/>
        <dsp:cNvSpPr/>
      </dsp:nvSpPr>
      <dsp:spPr>
        <a:xfrm>
          <a:off x="84412" y="648070"/>
          <a:ext cx="2265462" cy="115213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Опытная эксплуатация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140654" y="704312"/>
        <a:ext cx="2152978" cy="1039646"/>
      </dsp:txXfrm>
    </dsp:sp>
    <dsp:sp modelId="{C842D224-CD9D-4E8E-BE05-826E00006847}">
      <dsp:nvSpPr>
        <dsp:cNvPr id="0" name=""/>
        <dsp:cNvSpPr/>
      </dsp:nvSpPr>
      <dsp:spPr>
        <a:xfrm>
          <a:off x="2579337" y="648070"/>
          <a:ext cx="2376615" cy="115213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Программа и методика опытной эксплуатации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2635579" y="704312"/>
        <a:ext cx="2264131" cy="1039646"/>
      </dsp:txXfrm>
    </dsp:sp>
    <dsp:sp modelId="{2EB57FB1-D846-4867-AD12-0F2D593FAD6E}">
      <dsp:nvSpPr>
        <dsp:cNvPr id="0" name=""/>
        <dsp:cNvSpPr/>
      </dsp:nvSpPr>
      <dsp:spPr>
        <a:xfrm>
          <a:off x="5113777" y="647600"/>
          <a:ext cx="3159465" cy="115260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0975" algn="l"/>
            </a:tabLs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1. Проверка функционирования 	подсистемы безопасности </a:t>
          </a:r>
          <a:r>
            <a:rPr lang="ru-RU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ЗнО</a:t>
          </a: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.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0975" algn="l"/>
            </a:tabLs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2. Реализация организационных и 	технических   мер.</a:t>
          </a:r>
        </a:p>
        <a:p>
          <a:pPr marL="180975" lvl="0" indent="-180975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0975" algn="l"/>
            </a:tabLs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3. Необходимых знаний и умений пользователей и администраторов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5170042" y="703865"/>
        <a:ext cx="3046935" cy="1040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492E-9C89-496C-BF70-0DC044E969C5}">
      <dsp:nvSpPr>
        <dsp:cNvPr id="0" name=""/>
        <dsp:cNvSpPr/>
      </dsp:nvSpPr>
      <dsp:spPr>
        <a:xfrm>
          <a:off x="2" y="0"/>
          <a:ext cx="8279995" cy="2340023"/>
        </a:xfrm>
        <a:prstGeom prst="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A1663-CD29-4759-BEC3-E9474F4090A0}">
      <dsp:nvSpPr>
        <dsp:cNvPr id="0" name=""/>
        <dsp:cNvSpPr/>
      </dsp:nvSpPr>
      <dsp:spPr>
        <a:xfrm>
          <a:off x="113141" y="617831"/>
          <a:ext cx="2258126" cy="111525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Анализ уязвимостей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167583" y="672273"/>
        <a:ext cx="2149242" cy="1006371"/>
      </dsp:txXfrm>
    </dsp:sp>
    <dsp:sp modelId="{C842D224-CD9D-4E8E-BE05-826E00006847}">
      <dsp:nvSpPr>
        <dsp:cNvPr id="0" name=""/>
        <dsp:cNvSpPr/>
      </dsp:nvSpPr>
      <dsp:spPr>
        <a:xfrm>
          <a:off x="2637311" y="622727"/>
          <a:ext cx="2369442" cy="110546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Уязвимости кода, конфигурации и архитектуры значимого объекта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2691275" y="676691"/>
        <a:ext cx="2261514" cy="997536"/>
      </dsp:txXfrm>
    </dsp:sp>
    <dsp:sp modelId="{2EB57FB1-D846-4867-AD12-0F2D593FAD6E}">
      <dsp:nvSpPr>
        <dsp:cNvPr id="0" name=""/>
        <dsp:cNvSpPr/>
      </dsp:nvSpPr>
      <dsp:spPr>
        <a:xfrm>
          <a:off x="5305324" y="611832"/>
          <a:ext cx="2974675" cy="111635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/>
              <a:ea typeface="+mn-ea"/>
              <a:cs typeface="+mn-cs"/>
            </a:rPr>
            <a:t>Подтверждение отсутствия уязвимостей, содержащихся в банке данных угроз безопасности ФСТЭК России 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/>
            <a:ea typeface="+mn-ea"/>
            <a:cs typeface="+mn-cs"/>
          </a:endParaRPr>
        </a:p>
      </dsp:txBody>
      <dsp:txXfrm>
        <a:off x="5359820" y="666328"/>
        <a:ext cx="2865683" cy="1007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3492E-9C89-496C-BF70-0DC044E969C5}">
      <dsp:nvSpPr>
        <dsp:cNvPr id="0" name=""/>
        <dsp:cNvSpPr/>
      </dsp:nvSpPr>
      <dsp:spPr>
        <a:xfrm>
          <a:off x="572519" y="0"/>
          <a:ext cx="6488552" cy="2375792"/>
        </a:xfrm>
        <a:prstGeom prst="rightArrow">
          <a:avLst/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8A1663-CD29-4759-BEC3-E9474F4090A0}">
      <dsp:nvSpPr>
        <dsp:cNvPr id="0" name=""/>
        <dsp:cNvSpPr/>
      </dsp:nvSpPr>
      <dsp:spPr>
        <a:xfrm>
          <a:off x="3173" y="712737"/>
          <a:ext cx="1978075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Приемочные испытания </a:t>
          </a:r>
          <a:endParaRPr lang="ru-RU" sz="16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49564" y="759128"/>
        <a:ext cx="1885293" cy="857535"/>
      </dsp:txXfrm>
    </dsp:sp>
    <dsp:sp modelId="{C842D224-CD9D-4E8E-BE05-826E00006847}">
      <dsp:nvSpPr>
        <dsp:cNvPr id="0" name=""/>
        <dsp:cNvSpPr/>
      </dsp:nvSpPr>
      <dsp:spPr>
        <a:xfrm>
          <a:off x="2094560" y="712737"/>
          <a:ext cx="1978075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Программа и методика приемочных испытаний</a:t>
          </a:r>
          <a:endParaRPr lang="ru-RU" sz="16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2140951" y="759128"/>
        <a:ext cx="1885293" cy="857535"/>
      </dsp:txXfrm>
    </dsp:sp>
    <dsp:sp modelId="{2EB57FB1-D846-4867-AD12-0F2D593FAD6E}">
      <dsp:nvSpPr>
        <dsp:cNvPr id="0" name=""/>
        <dsp:cNvSpPr/>
      </dsp:nvSpPr>
      <dsp:spPr>
        <a:xfrm>
          <a:off x="4185947" y="712737"/>
          <a:ext cx="1665579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Акт приемки значимого объекта в эксплуатацию</a:t>
          </a:r>
          <a:endParaRPr lang="ru-RU" sz="16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4232338" y="759128"/>
        <a:ext cx="1572797" cy="857535"/>
      </dsp:txXfrm>
    </dsp:sp>
    <dsp:sp modelId="{CC025773-4F4A-4311-879D-B3003DC9683B}">
      <dsp:nvSpPr>
        <dsp:cNvPr id="0" name=""/>
        <dsp:cNvSpPr/>
      </dsp:nvSpPr>
      <dsp:spPr>
        <a:xfrm>
          <a:off x="5964837" y="712737"/>
          <a:ext cx="1665579" cy="950317"/>
        </a:xfrm>
        <a:prstGeom prst="roundRect">
          <a:avLst/>
        </a:prstGeom>
        <a:gradFill rotWithShape="0">
          <a:gsLst>
            <a:gs pos="0">
              <a:srgbClr val="9BBB59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9BBB59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9BBB59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Ввод в действие</a:t>
          </a:r>
          <a:endParaRPr lang="ru-RU" sz="2500" b="1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6011228" y="759128"/>
        <a:ext cx="1572797" cy="857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84468-0E81-463C-B852-96E33B1AFB1B}">
      <dsp:nvSpPr>
        <dsp:cNvPr id="0" name=""/>
        <dsp:cNvSpPr/>
      </dsp:nvSpPr>
      <dsp:spPr>
        <a:xfrm>
          <a:off x="101165" y="1125"/>
          <a:ext cx="2001778" cy="800711"/>
        </a:xfrm>
        <a:prstGeom prst="chevron">
          <a:avLst/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1</a:t>
          </a:r>
          <a:endParaRPr lang="ru-RU" sz="5500" kern="1200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</dsp:txBody>
      <dsp:txXfrm>
        <a:off x="501521" y="1125"/>
        <a:ext cx="1201067" cy="800711"/>
      </dsp:txXfrm>
    </dsp:sp>
    <dsp:sp modelId="{53B4C280-E5A7-4EA0-B541-217AAB290053}">
      <dsp:nvSpPr>
        <dsp:cNvPr id="0" name=""/>
        <dsp:cNvSpPr/>
      </dsp:nvSpPr>
      <dsp:spPr>
        <a:xfrm>
          <a:off x="101165" y="913936"/>
          <a:ext cx="2001778" cy="800711"/>
        </a:xfrm>
        <a:prstGeom prst="chevron">
          <a:avLst/>
        </a:prstGeo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2</a:t>
          </a:r>
          <a:endParaRPr lang="ru-RU" sz="5500" kern="1200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</dsp:txBody>
      <dsp:txXfrm>
        <a:off x="501521" y="913936"/>
        <a:ext cx="1201067" cy="800711"/>
      </dsp:txXfrm>
    </dsp:sp>
    <dsp:sp modelId="{5262C90E-58DF-42BA-A979-C1D8001B5FA5}">
      <dsp:nvSpPr>
        <dsp:cNvPr id="0" name=""/>
        <dsp:cNvSpPr/>
      </dsp:nvSpPr>
      <dsp:spPr>
        <a:xfrm>
          <a:off x="101165" y="1826747"/>
          <a:ext cx="2001778" cy="800711"/>
        </a:xfrm>
        <a:prstGeom prst="chevron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ysClr val="windowText" lastClr="000000"/>
              </a:solidFill>
              <a:latin typeface="Times New Roman"/>
              <a:ea typeface="+mn-ea"/>
              <a:cs typeface="+mn-cs"/>
            </a:rPr>
            <a:t>3</a:t>
          </a:r>
          <a:endParaRPr lang="ru-RU" sz="5500" kern="1200" dirty="0">
            <a:solidFill>
              <a:sysClr val="windowText" lastClr="000000"/>
            </a:solidFill>
            <a:latin typeface="Times New Roman"/>
            <a:ea typeface="+mn-ea"/>
            <a:cs typeface="+mn-cs"/>
          </a:endParaRPr>
        </a:p>
      </dsp:txBody>
      <dsp:txXfrm>
        <a:off x="501521" y="1826747"/>
        <a:ext cx="1201067" cy="800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84468-0E81-463C-B852-96E33B1AFB1B}">
      <dsp:nvSpPr>
        <dsp:cNvPr id="0" name=""/>
        <dsp:cNvSpPr/>
      </dsp:nvSpPr>
      <dsp:spPr>
        <a:xfrm>
          <a:off x="101165" y="1125"/>
          <a:ext cx="2001778" cy="800711"/>
        </a:xfrm>
        <a:prstGeom prst="chevron">
          <a:avLst/>
        </a:prstGeom>
        <a:gradFill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  <a:latin typeface="Times New Roman"/>
              <a:ea typeface="+mn-ea"/>
              <a:cs typeface="+mn-cs"/>
            </a:rPr>
            <a:t>4</a:t>
          </a:r>
          <a:endParaRPr lang="ru-RU" sz="5500" kern="1200" dirty="0">
            <a:solidFill>
              <a:srgbClr val="C00000"/>
            </a:solidFill>
            <a:latin typeface="Times New Roman"/>
            <a:ea typeface="+mn-ea"/>
            <a:cs typeface="+mn-cs"/>
          </a:endParaRPr>
        </a:p>
      </dsp:txBody>
      <dsp:txXfrm>
        <a:off x="501521" y="1125"/>
        <a:ext cx="1201067" cy="800711"/>
      </dsp:txXfrm>
    </dsp:sp>
    <dsp:sp modelId="{53B4C280-E5A7-4EA0-B541-217AAB290053}">
      <dsp:nvSpPr>
        <dsp:cNvPr id="0" name=""/>
        <dsp:cNvSpPr/>
      </dsp:nvSpPr>
      <dsp:spPr>
        <a:xfrm>
          <a:off x="101165" y="913936"/>
          <a:ext cx="2001778" cy="800711"/>
        </a:xfrm>
        <a:prstGeom prst="chevron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  <a:latin typeface="Times New Roman"/>
              <a:ea typeface="+mn-ea"/>
              <a:cs typeface="+mn-cs"/>
            </a:rPr>
            <a:t>5</a:t>
          </a:r>
          <a:endParaRPr lang="ru-RU" sz="5500" kern="1200" dirty="0">
            <a:solidFill>
              <a:srgbClr val="C00000"/>
            </a:solidFill>
            <a:latin typeface="Times New Roman"/>
            <a:ea typeface="+mn-ea"/>
            <a:cs typeface="+mn-cs"/>
          </a:endParaRPr>
        </a:p>
      </dsp:txBody>
      <dsp:txXfrm>
        <a:off x="501521" y="913936"/>
        <a:ext cx="1201067" cy="800711"/>
      </dsp:txXfrm>
    </dsp:sp>
    <dsp:sp modelId="{5262C90E-58DF-42BA-A979-C1D8001B5FA5}">
      <dsp:nvSpPr>
        <dsp:cNvPr id="0" name=""/>
        <dsp:cNvSpPr/>
      </dsp:nvSpPr>
      <dsp:spPr>
        <a:xfrm>
          <a:off x="101165" y="1826747"/>
          <a:ext cx="2001778" cy="800711"/>
        </a:xfrm>
        <a:prstGeom prst="chevron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  <a:latin typeface="Times New Roman"/>
              <a:ea typeface="+mn-ea"/>
              <a:cs typeface="+mn-cs"/>
            </a:rPr>
            <a:t>6</a:t>
          </a:r>
          <a:endParaRPr lang="ru-RU" sz="5500" kern="1200" dirty="0">
            <a:solidFill>
              <a:srgbClr val="C00000"/>
            </a:solidFill>
            <a:latin typeface="Times New Roman"/>
            <a:ea typeface="+mn-ea"/>
            <a:cs typeface="+mn-cs"/>
          </a:endParaRPr>
        </a:p>
      </dsp:txBody>
      <dsp:txXfrm>
        <a:off x="501521" y="1826747"/>
        <a:ext cx="1201067" cy="800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1F45B3-1139-4788-8867-6601222B4A7F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1C949DB-C1D2-4B87-B29F-8B8C0EA68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5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761F5C-2ECA-45C1-9A25-376E7DD09CAF}" type="slidenum">
              <a:rPr lang="ru-RU" sz="1200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9549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6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4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8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6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38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23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62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70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3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4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26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2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50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59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86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3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0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0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9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5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9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4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65537-4E38-47DC-AB6E-899833DB439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8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B9BA8-D925-4B9E-92CF-B1B91469F818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7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3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eaLnBrk="1" hangingPunct="1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01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0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eaLnBrk="1" hangingPunct="1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08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912C7-235F-4E9C-B3AC-A4048531BFF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4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835C0-5461-466D-B6F6-30BE63ABA8D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720B7-9DE6-4C96-9278-335C99E0969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9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CC22C-C712-4B61-AB25-CFD21C1AAAB3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B79BB-932E-4A56-AA4E-44BED0B1C0A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2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EBCD2-8CB1-4962-923A-B430B743669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7457F-4F9C-4D56-A9E3-4FAE368E41E7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AC45-CBBE-4465-991B-4CCC3C3CAB6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0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8889D-437E-4811-923E-A460CF9C2F0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0370A-A579-4FF8-BCDE-076BED2E4E0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2060">
                <a:alpha val="90000"/>
              </a:srgbClr>
            </a:gs>
            <a:gs pos="100000">
              <a:srgbClr val="00206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1" hangingPunct="1">
              <a:defRPr/>
            </a:pPr>
            <a:fld id="{97569D68-CB93-4755-AFA1-95C3E953EA5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2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6.xml"/><Relationship Id="rId5" Type="http://schemas.microsoft.com/office/2007/relationships/hdphoto" Target="../media/hdphoto1.wdp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image" Target="../media/image12.png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59038" y="585788"/>
            <a:ext cx="6577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FF00"/>
                </a:solidFill>
              </a:rPr>
              <a:t>Управление </a:t>
            </a:r>
          </a:p>
          <a:p>
            <a:pPr algn="ctr" eaLnBrk="1" hangingPunct="1"/>
            <a:r>
              <a:rPr lang="ru-RU" sz="2400" b="1">
                <a:solidFill>
                  <a:srgbClr val="FFFF00"/>
                </a:solidFill>
              </a:rPr>
              <a:t>ФСТЭК России по Сибирскому федеральному округу</a:t>
            </a:r>
          </a:p>
        </p:txBody>
      </p:sp>
      <p:pic>
        <p:nvPicPr>
          <p:cNvPr id="4099" name="Picture 3" descr="ЗнакФСТЭК1 копия"/>
          <p:cNvPicPr>
            <a:picLocks noChangeAspect="1" noChangeArrowheads="1"/>
          </p:cNvPicPr>
          <p:nvPr/>
        </p:nvPicPr>
        <p:blipFill>
          <a:blip r:embed="rId3">
            <a:lum bright="-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613"/>
            <a:ext cx="206851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3038" y="3990543"/>
            <a:ext cx="88106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800" dirty="0">
                <a:solidFill>
                  <a:srgbClr val="FFFF00"/>
                </a:solidFill>
              </a:rPr>
              <a:t>«Требования</a:t>
            </a:r>
          </a:p>
          <a:p>
            <a:pPr algn="ctr" eaLnBrk="1" hangingPunct="1"/>
            <a:r>
              <a:rPr lang="ru-RU" sz="2800" dirty="0">
                <a:solidFill>
                  <a:srgbClr val="FFFF00"/>
                </a:solidFill>
              </a:rPr>
              <a:t>по обеспечению безопасности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значимых объектов критической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информационной инфраструктуры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Российской </a:t>
            </a:r>
            <a:r>
              <a:rPr lang="ru-RU" sz="2800" dirty="0" smtClean="0">
                <a:solidFill>
                  <a:srgbClr val="FFFF00"/>
                </a:solidFill>
              </a:rPr>
              <a:t>Федерации»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574925" y="2348880"/>
            <a:ext cx="60118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ЩЕКЛАЧЕВ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Владимирович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9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РАЗРАБОТКА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7083" y="908720"/>
            <a:ext cx="3667987" cy="72008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РАЗРАБОТКА ОРГАНИЗАЦИОННЫХ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И ТЕХНИЧЕСКИХ МЕР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6117" y="1808820"/>
            <a:ext cx="2952328" cy="64807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Анализ угроз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безопасности информации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76117" y="2609292"/>
            <a:ext cx="2948953" cy="64807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Проектирование подсистемы безопасности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25814" y="1628800"/>
            <a:ext cx="0" cy="2139456"/>
          </a:xfrm>
          <a:prstGeom prst="line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39" name="Прямая со стрелкой 38"/>
          <p:cNvCxnSpPr/>
          <p:nvPr/>
        </p:nvCxnSpPr>
        <p:spPr>
          <a:xfrm>
            <a:off x="536057" y="2140300"/>
            <a:ext cx="540060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0" name="Прямая со стрелкой 39"/>
          <p:cNvCxnSpPr/>
          <p:nvPr/>
        </p:nvCxnSpPr>
        <p:spPr>
          <a:xfrm>
            <a:off x="536057" y="2933328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1" name="Стрелка влево 40"/>
          <p:cNvSpPr/>
          <p:nvPr/>
        </p:nvSpPr>
        <p:spPr>
          <a:xfrm rot="10800000">
            <a:off x="4427984" y="2523973"/>
            <a:ext cx="504056" cy="815588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76117" y="3415236"/>
            <a:ext cx="2948953" cy="797306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Разработка рабочей (эксплуатационной) документации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36057" y="3758932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4" name="Скругленный прямоугольник 43"/>
          <p:cNvSpPr/>
          <p:nvPr/>
        </p:nvSpPr>
        <p:spPr>
          <a:xfrm>
            <a:off x="5117252" y="908720"/>
            <a:ext cx="3878046" cy="40217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Определение субъектов доступа и объектов доступа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17251" y="1327909"/>
            <a:ext cx="3878049" cy="43706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Определение политики управления доступом 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17251" y="2202918"/>
            <a:ext cx="3878049" cy="447273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Определение видов и типов средств защиты информации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117252" y="1781987"/>
            <a:ext cx="3878047" cy="403921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Обоснование организационных и технических мер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17251" y="2667201"/>
            <a:ext cx="3878049" cy="42108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Осуществление выбора СЗИ и их разработка с учетом категории значимости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117252" y="3105293"/>
            <a:ext cx="3878047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Разработка архитектуры подсистемы безопасности 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117251" y="3554351"/>
            <a:ext cx="3878049" cy="614677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Определение требований к параметрам настройки программных и ПАС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117252" y="4186038"/>
            <a:ext cx="3878047" cy="741604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Определение мер по обеспечению безопасности при взаимодействии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ЗнО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 с иными объектами КИИ, ИС, АСУ или ИТС </a:t>
            </a:r>
          </a:p>
        </p:txBody>
      </p:sp>
      <p:sp>
        <p:nvSpPr>
          <p:cNvPr id="52" name="Загнутый угол 51"/>
          <p:cNvSpPr/>
          <p:nvPr/>
        </p:nvSpPr>
        <p:spPr>
          <a:xfrm>
            <a:off x="5337325" y="5435602"/>
            <a:ext cx="3518008" cy="1188651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значимый объект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(подсистема безопасности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значимого объекта)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 влево 52"/>
          <p:cNvSpPr/>
          <p:nvPr/>
        </p:nvSpPr>
        <p:spPr>
          <a:xfrm rot="16200000">
            <a:off x="6859852" y="4378830"/>
            <a:ext cx="392845" cy="1595926"/>
          </a:xfrm>
          <a:prstGeom prst="left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4" name="Стрелка влево 53"/>
          <p:cNvSpPr/>
          <p:nvPr/>
        </p:nvSpPr>
        <p:spPr>
          <a:xfrm rot="18585618">
            <a:off x="4545776" y="3991285"/>
            <a:ext cx="348290" cy="978895"/>
          </a:xfrm>
          <a:prstGeom prst="left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7083" y="4342150"/>
            <a:ext cx="3878047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Макетирование подсистемы безопасности</a:t>
            </a:r>
          </a:p>
        </p:txBody>
      </p:sp>
      <p:grpSp>
        <p:nvGrpSpPr>
          <p:cNvPr id="56" name="Группа 5"/>
          <p:cNvGrpSpPr/>
          <p:nvPr/>
        </p:nvGrpSpPr>
        <p:grpSpPr>
          <a:xfrm>
            <a:off x="525814" y="4737110"/>
            <a:ext cx="3499257" cy="1887143"/>
            <a:chOff x="85474" y="683096"/>
            <a:chExt cx="8807006" cy="6058272"/>
          </a:xfrm>
        </p:grpSpPr>
        <p:pic>
          <p:nvPicPr>
            <p:cNvPr id="57" name="Picture 6" descr="http://fb-vostok.ru/wp-content/uploads/networ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4" y="683096"/>
              <a:ext cx="8807006" cy="605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802263" y="2925457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0614" y="129476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23389" y="4824189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02362" y="5265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53731" y="5750146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20665" y="5304011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81418" y="4887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5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РАЗРАБОТКА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17007" y="3758932"/>
            <a:ext cx="742625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1" name="Скругленный прямоугольник 30"/>
          <p:cNvSpPr/>
          <p:nvPr/>
        </p:nvSpPr>
        <p:spPr>
          <a:xfrm>
            <a:off x="357083" y="908720"/>
            <a:ext cx="3692101" cy="72008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РАЗРАБОТКА ОРГАНИЗАЦИОННЫХ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И ТЕХНИЧЕСКИХ МЕР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6117" y="1808820"/>
            <a:ext cx="2952328" cy="64807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Анализ угроз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безопасности информации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2743" y="2609292"/>
            <a:ext cx="2952328" cy="64807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Проектирование подсистемы безопасности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36057" y="1619476"/>
            <a:ext cx="0" cy="2139456"/>
          </a:xfrm>
          <a:prstGeom prst="line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536057" y="2140300"/>
            <a:ext cx="540060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6" name="Прямая со стрелкой 35"/>
          <p:cNvCxnSpPr>
            <a:endCxn id="33" idx="1"/>
          </p:cNvCxnSpPr>
          <p:nvPr/>
        </p:nvCxnSpPr>
        <p:spPr>
          <a:xfrm>
            <a:off x="536057" y="2933328"/>
            <a:ext cx="536686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7" name="Скругленный прямоугольник 36"/>
          <p:cNvSpPr/>
          <p:nvPr/>
        </p:nvSpPr>
        <p:spPr>
          <a:xfrm>
            <a:off x="1096857" y="3415236"/>
            <a:ext cx="2952328" cy="797306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Разработка рабочей (эксплуатационной) документации</a:t>
            </a:r>
          </a:p>
        </p:txBody>
      </p:sp>
      <p:sp>
        <p:nvSpPr>
          <p:cNvPr id="38" name="Загнутый угол 37"/>
          <p:cNvSpPr/>
          <p:nvPr/>
        </p:nvSpPr>
        <p:spPr>
          <a:xfrm>
            <a:off x="5652119" y="836711"/>
            <a:ext cx="2950311" cy="2922221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лево 38"/>
          <p:cNvSpPr/>
          <p:nvPr/>
        </p:nvSpPr>
        <p:spPr>
          <a:xfrm rot="19469817">
            <a:off x="4622206" y="2536612"/>
            <a:ext cx="542245" cy="1289360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09720" y="5042981"/>
            <a:ext cx="3861148" cy="719435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Порядок и параметры настройки программных и ПАС,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. средств защиты информации</a:t>
            </a:r>
          </a:p>
        </p:txBody>
      </p:sp>
      <p:grpSp>
        <p:nvGrpSpPr>
          <p:cNvPr id="41" name="Группа 5"/>
          <p:cNvGrpSpPr/>
          <p:nvPr/>
        </p:nvGrpSpPr>
        <p:grpSpPr>
          <a:xfrm>
            <a:off x="262010" y="4169931"/>
            <a:ext cx="4631318" cy="2688069"/>
            <a:chOff x="85474" y="683096"/>
            <a:chExt cx="8807006" cy="6058272"/>
          </a:xfrm>
        </p:grpSpPr>
        <p:pic>
          <p:nvPicPr>
            <p:cNvPr id="42" name="Picture 6" descr="http://fb-vostok.ru/wp-content/uploads/networ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4" y="683096"/>
              <a:ext cx="8807006" cy="605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802263" y="2925457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90614" y="129476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23389" y="4824189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02362" y="5265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53731" y="5750146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0665" y="5304011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81418" y="4887800"/>
              <a:ext cx="642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5109718" y="5902241"/>
            <a:ext cx="3861149" cy="66616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Правила эксплуатации программных и ПАС,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. средств защиты информации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109719" y="4250197"/>
            <a:ext cx="3861149" cy="64807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Описание архитектуры подсистемы безопасности значимого объекта</a:t>
            </a:r>
          </a:p>
        </p:txBody>
      </p:sp>
      <p:sp>
        <p:nvSpPr>
          <p:cNvPr id="52" name="Загнутый угол 51"/>
          <p:cNvSpPr/>
          <p:nvPr/>
        </p:nvSpPr>
        <p:spPr>
          <a:xfrm>
            <a:off x="5804519" y="1052735"/>
            <a:ext cx="2950311" cy="2858597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Загнутый угол 52"/>
          <p:cNvSpPr/>
          <p:nvPr/>
        </p:nvSpPr>
        <p:spPr>
          <a:xfrm>
            <a:off x="5956919" y="1268759"/>
            <a:ext cx="2950311" cy="2794973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документация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ТЗ на создание значимого объекта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ЧТЗ на создание подсистемы безопасности значимого объекта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лево 53"/>
          <p:cNvSpPr/>
          <p:nvPr/>
        </p:nvSpPr>
        <p:spPr>
          <a:xfrm rot="13173885">
            <a:off x="4339744" y="3805535"/>
            <a:ext cx="498415" cy="978895"/>
          </a:xfrm>
          <a:prstGeom prst="left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ЭТАПЫ РЕАЛИЗАЦИИ ТРЕБОВАНИЙ БЕЗОПАСНОСТИ КИИ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5111" y="908720"/>
            <a:ext cx="8293779" cy="54648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rgbClr val="C0504D">
                  <a:lumMod val="40000"/>
                  <a:lumOff val="6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50000"/>
                </a:srgb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ВНЕДРЕНИЕ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366872" y="3578725"/>
            <a:ext cx="720618" cy="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" name="Скругленный прямоугольник 20"/>
          <p:cNvSpPr/>
          <p:nvPr/>
        </p:nvSpPr>
        <p:spPr>
          <a:xfrm>
            <a:off x="1068482" y="908720"/>
            <a:ext cx="5807774" cy="7276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ВНЕДРЕНИЕ ОРГАНИЗАЦИОННЫХ И ТЕХНИЧЕСКИХ МЕР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77946" y="1737993"/>
            <a:ext cx="4998310" cy="682895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Установка и настройка средств защиты информации, настройка программных и ПАС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77946" y="2491543"/>
            <a:ext cx="4998311" cy="68158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Разработка организационно-распорядительных документов по безопасности значимого объекта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343377" y="1640091"/>
            <a:ext cx="12298" cy="455566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1366872" y="2138229"/>
            <a:ext cx="507916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6" name="Прямая со стрелкой 25"/>
          <p:cNvCxnSpPr/>
          <p:nvPr/>
        </p:nvCxnSpPr>
        <p:spPr>
          <a:xfrm>
            <a:off x="1382784" y="2832337"/>
            <a:ext cx="495162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7" name="Скругленный прямоугольник 26"/>
          <p:cNvSpPr/>
          <p:nvPr/>
        </p:nvSpPr>
        <p:spPr>
          <a:xfrm>
            <a:off x="1877946" y="3946984"/>
            <a:ext cx="4998311" cy="70615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Предварительные испытания значимого объекта и его подсистемы безопасности 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313988" y="4365104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9" name="Скругленный прямоугольник 28"/>
          <p:cNvSpPr/>
          <p:nvPr/>
        </p:nvSpPr>
        <p:spPr>
          <a:xfrm>
            <a:off x="1877947" y="4737559"/>
            <a:ext cx="4998310" cy="614405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Опытная эксплуатация значимого объекта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и его подсистемы безопасности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77946" y="5417953"/>
            <a:ext cx="4998312" cy="344661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Анализ уязвимостей значимого объекта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355675" y="5044761"/>
            <a:ext cx="522272" cy="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3" name="Скругленный прямоугольник 32"/>
          <p:cNvSpPr/>
          <p:nvPr/>
        </p:nvSpPr>
        <p:spPr>
          <a:xfrm>
            <a:off x="1877947" y="5877272"/>
            <a:ext cx="4998312" cy="636974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Приемочные испытания значимого объекта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и его подсистемы безопасности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313988" y="6195759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5" name="Скругленный прямоугольник 34"/>
          <p:cNvSpPr/>
          <p:nvPr/>
        </p:nvSpPr>
        <p:spPr>
          <a:xfrm>
            <a:off x="1877946" y="3217080"/>
            <a:ext cx="4998310" cy="68158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Внедрение организационных мер по обеспечению безопасности значимого объекта</a:t>
            </a:r>
          </a:p>
        </p:txBody>
      </p:sp>
      <p:cxnSp>
        <p:nvCxnSpPr>
          <p:cNvPr id="36" name="Прямая со стрелкой 35"/>
          <p:cNvCxnSpPr>
            <a:endCxn id="31" idx="1"/>
          </p:cNvCxnSpPr>
          <p:nvPr/>
        </p:nvCxnSpPr>
        <p:spPr>
          <a:xfrm>
            <a:off x="1331079" y="5590284"/>
            <a:ext cx="546867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2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478279" y="3705967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2" name="Прямая со стрелкой 31"/>
          <p:cNvCxnSpPr/>
          <p:nvPr/>
        </p:nvCxnSpPr>
        <p:spPr>
          <a:xfrm>
            <a:off x="483558" y="2383536"/>
            <a:ext cx="54006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ВНЕДРЕНИЕ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5575" y="5736458"/>
            <a:ext cx="620041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483558" y="5208186"/>
            <a:ext cx="63205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6" name="Прямая со стрелкой 25"/>
          <p:cNvCxnSpPr/>
          <p:nvPr/>
        </p:nvCxnSpPr>
        <p:spPr>
          <a:xfrm>
            <a:off x="483558" y="4616602"/>
            <a:ext cx="776074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7" name="Скругленный прямоугольник 26"/>
          <p:cNvSpPr/>
          <p:nvPr/>
        </p:nvSpPr>
        <p:spPr>
          <a:xfrm>
            <a:off x="179512" y="929544"/>
            <a:ext cx="4968552" cy="7276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ВНЕДРЕНИЕ ОРГАНИЗАЦИОННЫХ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 И ТЕХНИЧЕСКИХ МЕР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06764" y="1843976"/>
            <a:ext cx="4141300" cy="1080967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Установка и настройка средств защиты информации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1618" y="3212976"/>
            <a:ext cx="4156446" cy="98598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Разработка организационно-распорядительных документов по безопасности значимого объекта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83558" y="1649354"/>
            <a:ext cx="24034" cy="466163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4" name="Скругленный прямоугольник 33"/>
          <p:cNvSpPr/>
          <p:nvPr/>
        </p:nvSpPr>
        <p:spPr>
          <a:xfrm>
            <a:off x="1003113" y="4310284"/>
            <a:ext cx="4313907" cy="55887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Предварительные испытания значимого объекта и его подсистемы безопасности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54687" y="6306883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6" name="Скругленный прямоугольник 35"/>
          <p:cNvSpPr/>
          <p:nvPr/>
        </p:nvSpPr>
        <p:spPr>
          <a:xfrm>
            <a:off x="1005236" y="4928524"/>
            <a:ext cx="4311784" cy="516700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Опытная эксплуатация значимого объекта и его подсистемы безопасности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07681" y="5523637"/>
            <a:ext cx="4309339" cy="425643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Анализ уязвимостей значимого объекта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954578" y="1657196"/>
            <a:ext cx="2999390" cy="14117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Ограничения на эксплуатацию средств защиты информации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(в случае их наличия в Эксплуатационной документации)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5317020" y="2136282"/>
            <a:ext cx="360040" cy="591513"/>
          </a:xfrm>
          <a:prstGeom prst="right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5317021" y="3410210"/>
            <a:ext cx="360040" cy="591513"/>
          </a:xfrm>
          <a:prstGeom prst="right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1" name="Загнутый угол 40"/>
          <p:cNvSpPr/>
          <p:nvPr/>
        </p:nvSpPr>
        <p:spPr>
          <a:xfrm>
            <a:off x="5859777" y="3212976"/>
            <a:ext cx="2950311" cy="3110244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Загнутый угол 41"/>
          <p:cNvSpPr/>
          <p:nvPr/>
        </p:nvSpPr>
        <p:spPr>
          <a:xfrm>
            <a:off x="6003657" y="3382766"/>
            <a:ext cx="2950311" cy="3110244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Эксплуатационная документация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Загнутый угол 42"/>
          <p:cNvSpPr/>
          <p:nvPr/>
        </p:nvSpPr>
        <p:spPr>
          <a:xfrm>
            <a:off x="6156177" y="3573016"/>
            <a:ext cx="2880319" cy="3054336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63500">
              <a:srgbClr val="9BBB59">
                <a:satMod val="175000"/>
                <a:alpha val="40000"/>
              </a:srgbClr>
            </a:glo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правила 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процедуры реализации отдельных организационных и (или) технических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правила 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работы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работников значимых объектов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marR="0" lvl="0" indent="-265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действия 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объектов при 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нештатных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в </a:t>
            </a:r>
            <a:r>
              <a:rPr kumimoji="0" lang="ru-RU" sz="13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вызванных компьютерными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инцидентами</a:t>
            </a: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03112" y="6021288"/>
            <a:ext cx="4324550" cy="606064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Приемочные испытания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значимого объекта и ввод его в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398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ВНЕДРЕНИЕ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7225" y="5949280"/>
            <a:ext cx="631775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155250" y="692696"/>
            <a:ext cx="5208838" cy="7276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ВНЕДРЕНИЕ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ОРГАНИЗАЦИОННЫХ И ТЕХНИЧЕСКИХ МЕР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38087" y="1492356"/>
            <a:ext cx="25450" cy="4480251"/>
          </a:xfrm>
          <a:prstGeom prst="line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>
            <a:off x="278955" y="2276872"/>
            <a:ext cx="560045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85779391"/>
              </p:ext>
            </p:extLst>
          </p:nvPr>
        </p:nvGraphicFramePr>
        <p:xfrm>
          <a:off x="559091" y="908720"/>
          <a:ext cx="8280000" cy="237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314453441"/>
              </p:ext>
            </p:extLst>
          </p:nvPr>
        </p:nvGraphicFramePr>
        <p:xfrm>
          <a:off x="559091" y="2708449"/>
          <a:ext cx="8280000" cy="2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29276529"/>
              </p:ext>
            </p:extLst>
          </p:nvPr>
        </p:nvGraphicFramePr>
        <p:xfrm>
          <a:off x="559091" y="4688905"/>
          <a:ext cx="8280000" cy="23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9" name="Прямая со стрелкой 18"/>
          <p:cNvCxnSpPr>
            <a:endCxn id="17" idx="1"/>
          </p:cNvCxnSpPr>
          <p:nvPr/>
        </p:nvCxnSpPr>
        <p:spPr>
          <a:xfrm flipV="1">
            <a:off x="317564" y="3932349"/>
            <a:ext cx="241527" cy="236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3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ВНЕДРЕНИЕ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251" y="764704"/>
            <a:ext cx="3528392" cy="7276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ВНЕДРЕНИЕ ОРГАНИЗАЦИОННЫХ И ТЕХНИЧЕСКИХ МЕР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1495" y="1500064"/>
            <a:ext cx="0" cy="128086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9" name="Прямая со стрелкой 18"/>
          <p:cNvCxnSpPr/>
          <p:nvPr/>
        </p:nvCxnSpPr>
        <p:spPr>
          <a:xfrm>
            <a:off x="586997" y="2780928"/>
            <a:ext cx="502615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136307477"/>
              </p:ext>
            </p:extLst>
          </p:nvPr>
        </p:nvGraphicFramePr>
        <p:xfrm>
          <a:off x="975918" y="1628800"/>
          <a:ext cx="7633591" cy="237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83567" y="3501008"/>
            <a:ext cx="2376265" cy="64807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Модель угроз безопасности информации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9166" y="3992903"/>
            <a:ext cx="2508698" cy="61206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Акт категорирования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6868" y="4365104"/>
            <a:ext cx="2640998" cy="61621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ТЗ (ЧТЗ) и Эксплуатационная документация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9754" y="4869160"/>
            <a:ext cx="2705781" cy="62708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Организационно-распорядительные документы безопасности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35618" y="5418652"/>
            <a:ext cx="2704334" cy="63130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Результаты анализа уязвимостей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ЗнО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63288" y="5949280"/>
            <a:ext cx="2692688" cy="69141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Материалы предварительных испытаний и опытной эксплуатации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1307218" y="3302986"/>
            <a:ext cx="1296144" cy="198022"/>
          </a:xfrm>
          <a:prstGeom prst="down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83967" y="3738069"/>
            <a:ext cx="1584176" cy="1131091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Аттестат соответствия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(если ГИС и в иных случаях)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112" y="335916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11772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ЭТАПЫ РЕАЛИЗАЦИИ ТРЕБОВАНИЙ БЕЗОПАСНОСТИ КИИ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111" y="916435"/>
            <a:ext cx="8293779" cy="54648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ОБЕСПЕЧЕНИЕ БЕЗОПАСНОСТИ ЗНАЧИМОГО ОБЪЕКТА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ХОДЕ ЕГО ЭКСПЛУАТАЦИИ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68482" y="823527"/>
            <a:ext cx="7175924" cy="72765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ОБЕСПЕЧЕНИЕ БЕЗОПАСНОСТИ В ХОДЕ ЕГО ЭКСПЛУАТАЦИИ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91880" y="1698237"/>
            <a:ext cx="6352528" cy="4786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latin typeface="Times New Roman"/>
              </a:rPr>
              <a:t>Планирование мероприятий</a:t>
            </a:r>
            <a:r>
              <a:rPr lang="ru-RU" kern="0" dirty="0">
                <a:latin typeface="Times New Roman"/>
              </a:rPr>
              <a:t> по обеспечению безопасности значимого объекта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92442" y="2280434"/>
            <a:ext cx="6351966" cy="6105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Анализ угроз безопасности информации в значимом объекте и последствий от их реализации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340213" y="1575118"/>
            <a:ext cx="34160" cy="495507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6" name="Прямая со стрелкой 25"/>
          <p:cNvCxnSpPr/>
          <p:nvPr/>
        </p:nvCxnSpPr>
        <p:spPr>
          <a:xfrm>
            <a:off x="1356796" y="1937554"/>
            <a:ext cx="535083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>
            <a:endCxn id="24" idx="1"/>
          </p:cNvCxnSpPr>
          <p:nvPr/>
        </p:nvCxnSpPr>
        <p:spPr>
          <a:xfrm flipV="1">
            <a:off x="1356796" y="2585685"/>
            <a:ext cx="535646" cy="502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8" name="Скругленный прямоугольник 27"/>
          <p:cNvSpPr/>
          <p:nvPr/>
        </p:nvSpPr>
        <p:spPr>
          <a:xfrm>
            <a:off x="1917301" y="3009664"/>
            <a:ext cx="6327107" cy="569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Управление (администрирование) подсистемой безопасности значимого объекта</a:t>
            </a:r>
          </a:p>
        </p:txBody>
      </p:sp>
      <p:cxnSp>
        <p:nvCxnSpPr>
          <p:cNvPr id="29" name="Прямая со стрелкой 28"/>
          <p:cNvCxnSpPr>
            <a:endCxn id="36" idx="1"/>
          </p:cNvCxnSpPr>
          <p:nvPr/>
        </p:nvCxnSpPr>
        <p:spPr>
          <a:xfrm>
            <a:off x="1344498" y="5951277"/>
            <a:ext cx="572802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1" name="Скругленный прямоугольник 30"/>
          <p:cNvSpPr/>
          <p:nvPr/>
        </p:nvSpPr>
        <p:spPr>
          <a:xfrm>
            <a:off x="1892440" y="3682466"/>
            <a:ext cx="6351968" cy="64863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Управление конфигурацией значимого объекта и его подсистемой безопасности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92440" y="4421253"/>
            <a:ext cx="6351968" cy="49165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Реагирование на компьютерные инциденты в ходе эксплуатации значимого объекта</a:t>
            </a:r>
          </a:p>
        </p:txBody>
      </p:sp>
      <p:cxnSp>
        <p:nvCxnSpPr>
          <p:cNvPr id="33" name="Прямая со стрелкой 32"/>
          <p:cNvCxnSpPr>
            <a:endCxn id="28" idx="1"/>
          </p:cNvCxnSpPr>
          <p:nvPr/>
        </p:nvCxnSpPr>
        <p:spPr>
          <a:xfrm flipV="1">
            <a:off x="1334934" y="3294214"/>
            <a:ext cx="582367" cy="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4" name="Скругленный прямоугольник 33"/>
          <p:cNvSpPr/>
          <p:nvPr/>
        </p:nvSpPr>
        <p:spPr>
          <a:xfrm>
            <a:off x="1891879" y="5008881"/>
            <a:ext cx="6352529" cy="59009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Обеспечение действий в нештатных ситуациях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в ходе эксплуатации значимого объекта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324619" y="6513335"/>
            <a:ext cx="672226" cy="560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6" name="Скругленный прямоугольник 35"/>
          <p:cNvSpPr/>
          <p:nvPr/>
        </p:nvSpPr>
        <p:spPr>
          <a:xfrm>
            <a:off x="1917300" y="5699249"/>
            <a:ext cx="6327107" cy="5040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Информирование и обучение персонала значимого объекта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92440" y="6310439"/>
            <a:ext cx="6351967" cy="42829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Контроль за обеспечением безопасности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</a:rPr>
              <a:t>значимого объекта</a:t>
            </a:r>
          </a:p>
        </p:txBody>
      </p:sp>
      <p:cxnSp>
        <p:nvCxnSpPr>
          <p:cNvPr id="38" name="Прямая со стрелкой 37"/>
          <p:cNvCxnSpPr>
            <a:endCxn id="31" idx="1"/>
          </p:cNvCxnSpPr>
          <p:nvPr/>
        </p:nvCxnSpPr>
        <p:spPr>
          <a:xfrm>
            <a:off x="1356795" y="4006781"/>
            <a:ext cx="535645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9" name="Прямая со стрелкой 38"/>
          <p:cNvCxnSpPr/>
          <p:nvPr/>
        </p:nvCxnSpPr>
        <p:spPr>
          <a:xfrm>
            <a:off x="1356087" y="4663768"/>
            <a:ext cx="535792" cy="331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0" name="Прямая со стрелкой 39"/>
          <p:cNvCxnSpPr>
            <a:endCxn id="34" idx="1"/>
          </p:cNvCxnSpPr>
          <p:nvPr/>
        </p:nvCxnSpPr>
        <p:spPr>
          <a:xfrm flipV="1">
            <a:off x="1367662" y="5303931"/>
            <a:ext cx="524217" cy="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42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ОБЕСПЕЧЕНИЕ БЕЗОПАСНОСТИ ЗНАЧИМОГО ОБЪЕКТА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ХОДЕ ЕГО ЭКСПЛУАТАЦИИ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8267" y="6019632"/>
            <a:ext cx="610665" cy="331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6" name="Скругленный прямоугольник 25"/>
          <p:cNvSpPr/>
          <p:nvPr/>
        </p:nvSpPr>
        <p:spPr>
          <a:xfrm>
            <a:off x="107504" y="823527"/>
            <a:ext cx="4392488" cy="55701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ОБЕСПЕЧЕНИЕ БЕЗОПАСНОСТИ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 ХОДЕ ЭКСПЛУАТАЦИИ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5065" y="1604778"/>
            <a:ext cx="3880911" cy="108269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Планирование мероприятий по обеспечению безопасности значимого объекта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190637" y="1380540"/>
            <a:ext cx="17080" cy="4670811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9" name="Скругленный прямоугольник 28"/>
          <p:cNvSpPr/>
          <p:nvPr/>
        </p:nvSpPr>
        <p:spPr>
          <a:xfrm>
            <a:off x="484885" y="3446542"/>
            <a:ext cx="3882668" cy="1168164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Обеспечение действий в нештатных (непредвиденных) ситуациях в ходе эксплуатации значимого объекта</a:t>
            </a:r>
          </a:p>
        </p:txBody>
      </p:sp>
      <p:cxnSp>
        <p:nvCxnSpPr>
          <p:cNvPr id="31" name="Прямая со стрелкой 30"/>
          <p:cNvCxnSpPr>
            <a:endCxn id="27" idx="1"/>
          </p:cNvCxnSpPr>
          <p:nvPr/>
        </p:nvCxnSpPr>
        <p:spPr>
          <a:xfrm>
            <a:off x="190637" y="2146124"/>
            <a:ext cx="28442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2" name="Скругленный прямоугольник 31"/>
          <p:cNvSpPr/>
          <p:nvPr/>
        </p:nvSpPr>
        <p:spPr>
          <a:xfrm>
            <a:off x="484885" y="5464274"/>
            <a:ext cx="3880911" cy="111402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Контроль за обеспечением уровня безопасности значимого объекта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16130" y="4107121"/>
            <a:ext cx="258935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4" name="Прямоугольник 33"/>
          <p:cNvSpPr/>
          <p:nvPr/>
        </p:nvSpPr>
        <p:spPr>
          <a:xfrm>
            <a:off x="4548850" y="1357092"/>
            <a:ext cx="4261064" cy="487732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Определение лиц, ответственных за планирование и контроль мероприятий по обеспечению безопасности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48850" y="1844824"/>
            <a:ext cx="4260689" cy="44915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Разработка, утверждение и актуализация плана мероприятий по обеспечению безопасности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48851" y="2293974"/>
            <a:ext cx="4260688" cy="55701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Определение порядка контроля выполнения мероприятий по обеспечению безопасности, предусмотренных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утвержденным планом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48851" y="2915898"/>
            <a:ext cx="4260688" cy="29605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Планирование мероприятий по обеспечению безопасности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48851" y="3211948"/>
            <a:ext cx="4260688" cy="38082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Обучение и отработка действий персонала в случае возникновения нештатных ситуаций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48851" y="3592774"/>
            <a:ext cx="4260688" cy="43785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Создание альтернативных мест хранения и обработки информации на случай возникновения нештатных ситуаций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48851" y="4030624"/>
            <a:ext cx="4261058" cy="39991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Резервирование программных и ПАС, в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СЗИ,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каналов связи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48851" y="4405175"/>
            <a:ext cx="4260688" cy="44743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Обеспечение возможности восстановления значимого объекта и (или) его компонентов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548851" y="5421322"/>
            <a:ext cx="4260688" cy="30437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Контроль (анализ) защищенности значимого объекта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48852" y="5725694"/>
            <a:ext cx="4260688" cy="29559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Анализ и оценка функционирования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ЗнО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и его подсистемы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548851" y="6021288"/>
            <a:ext cx="4260688" cy="28803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Документирование процедур и результатов контроля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548851" y="6309320"/>
            <a:ext cx="4260688" cy="441996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Принятие решения по результатам контроля о необходимости доработки (модернизации) его подсистемы безопасности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48850" y="4847474"/>
            <a:ext cx="4260690" cy="447437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Определение порядка анализа возникших нештатных ситуаций и принятия мер по недопущению их возникновения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19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ТРЕБОВАНИЯ ПО ОБЕСПЕЧЕНИЮ БЕЗОПАСНОСТИ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ЗНАЧИМЫХ </a:t>
            </a: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ОБЪЕКТОВ КИИ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18568" y="2132855"/>
            <a:ext cx="3131840" cy="453650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8425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УТВЕРЖДЕНЫ </a:t>
            </a:r>
          </a:p>
          <a:p>
            <a:pPr marL="98425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приказом ФСТЭК России</a:t>
            </a:r>
          </a:p>
          <a:p>
            <a:pPr marL="98425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25 декабря 2017 г. № 239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07632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Требования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обеспечению безопасности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значимых объектов критической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информационной инфраструктуры</a:t>
            </a:r>
            <a:b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270696" y="3008873"/>
            <a:ext cx="928762" cy="1137671"/>
            <a:chOff x="1270696" y="3008873"/>
            <a:chExt cx="928762" cy="1137671"/>
          </a:xfrm>
        </p:grpSpPr>
        <p:grpSp>
          <p:nvGrpSpPr>
            <p:cNvPr id="60" name="Group 3"/>
            <p:cNvGrpSpPr>
              <a:grpSpLocks/>
            </p:cNvGrpSpPr>
            <p:nvPr/>
          </p:nvGrpSpPr>
          <p:grpSpPr bwMode="auto">
            <a:xfrm>
              <a:off x="1270696" y="3008873"/>
              <a:ext cx="928762" cy="1137671"/>
              <a:chOff x="4446" y="38"/>
              <a:chExt cx="1019" cy="1127"/>
            </a:xfrm>
          </p:grpSpPr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4502" y="126"/>
                <a:ext cx="909" cy="86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3" name="Group 5"/>
              <p:cNvGrpSpPr>
                <a:grpSpLocks/>
              </p:cNvGrpSpPr>
              <p:nvPr/>
            </p:nvGrpSpPr>
            <p:grpSpPr bwMode="auto">
              <a:xfrm>
                <a:off x="4841" y="1075"/>
                <a:ext cx="228" cy="90"/>
                <a:chOff x="4841" y="1075"/>
                <a:chExt cx="228" cy="90"/>
              </a:xfrm>
            </p:grpSpPr>
            <p:sp>
              <p:nvSpPr>
                <p:cNvPr id="71" name="AutoShape 6"/>
                <p:cNvSpPr>
                  <a:spLocks noChangeArrowheads="1"/>
                </p:cNvSpPr>
                <p:nvPr/>
              </p:nvSpPr>
              <p:spPr bwMode="auto">
                <a:xfrm flipH="1">
                  <a:off x="4955" y="1075"/>
                  <a:ext cx="113" cy="89"/>
                </a:xfrm>
                <a:custGeom>
                  <a:avLst/>
                  <a:gdLst>
                    <a:gd name="G0" fmla="sin 10800 17694720"/>
                    <a:gd name="G1" fmla="+- G0 10800 0"/>
                    <a:gd name="G2" fmla="cos 10800 17694720"/>
                    <a:gd name="G3" fmla="+- G2 10800 0"/>
                    <a:gd name="G4" fmla="sin 10800 0"/>
                    <a:gd name="G5" fmla="+- G4 10800 0"/>
                    <a:gd name="G6" fmla="cos 10800 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10799 w 21600"/>
                    <a:gd name="T13" fmla="*/ 0 h 21600"/>
                    <a:gd name="T14" fmla="*/ 21599 w 21600"/>
                    <a:gd name="T15" fmla="*/ 107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lnTo>
                        <a:pt x="10800" y="10800"/>
                      </a:lnTo>
                      <a:close/>
                    </a:path>
                    <a:path w="21600" h="2160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</a:path>
                  </a:pathLst>
                </a:cu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7"/>
                <p:cNvSpPr>
                  <a:spLocks noChangeArrowheads="1"/>
                </p:cNvSpPr>
                <p:nvPr/>
              </p:nvSpPr>
              <p:spPr bwMode="auto">
                <a:xfrm>
                  <a:off x="4841" y="1075"/>
                  <a:ext cx="115" cy="89"/>
                </a:xfrm>
                <a:custGeom>
                  <a:avLst/>
                  <a:gdLst>
                    <a:gd name="G0" fmla="sin 10800 17694720"/>
                    <a:gd name="G1" fmla="+- G0 10800 0"/>
                    <a:gd name="G2" fmla="cos 10800 17694720"/>
                    <a:gd name="G3" fmla="+- G2 10800 0"/>
                    <a:gd name="G4" fmla="sin 10800 0"/>
                    <a:gd name="G5" fmla="+- G4 10800 0"/>
                    <a:gd name="G6" fmla="cos 10800 0"/>
                    <a:gd name="G7" fmla="+- G6 10800 0"/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10799 w 21600"/>
                    <a:gd name="T13" fmla="*/ 0 h 21600"/>
                    <a:gd name="T14" fmla="*/ 21599 w 21600"/>
                    <a:gd name="T15" fmla="*/ 1079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1600" h="21600" stroke="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lnTo>
                        <a:pt x="10800" y="10800"/>
                      </a:lnTo>
                      <a:close/>
                    </a:path>
                    <a:path w="21600" h="21600">
                      <a:moveTo>
                        <a:pt x="10799" y="0"/>
                      </a:moveTo>
                      <a:cubicBezTo>
                        <a:pt x="10799" y="0"/>
                        <a:pt x="10799" y="-1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</a:path>
                  </a:pathLst>
                </a:cu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4" name="AutoShape 8"/>
              <p:cNvSpPr>
                <a:spLocks noChangeArrowheads="1"/>
              </p:cNvSpPr>
              <p:nvPr/>
            </p:nvSpPr>
            <p:spPr bwMode="auto">
              <a:xfrm flipH="1" flipV="1">
                <a:off x="4446" y="804"/>
                <a:ext cx="339" cy="26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AutoShape 9"/>
              <p:cNvSpPr>
                <a:spLocks noChangeArrowheads="1"/>
              </p:cNvSpPr>
              <p:nvPr/>
            </p:nvSpPr>
            <p:spPr bwMode="auto">
              <a:xfrm flipV="1">
                <a:off x="5126" y="804"/>
                <a:ext cx="339" cy="269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0799 w 21600"/>
                  <a:gd name="T13" fmla="*/ 0 h 21600"/>
                  <a:gd name="T14" fmla="*/ 21599 w 21600"/>
                  <a:gd name="T15" fmla="*/ 107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4446" y="38"/>
                <a:ext cx="1019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4446" y="38"/>
                <a:ext cx="0" cy="94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5465" y="38"/>
                <a:ext cx="0" cy="90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4615" y="1076"/>
                <a:ext cx="283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>
                <a:off x="5012" y="1076"/>
                <a:ext cx="283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6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0877" y="3106791"/>
              <a:ext cx="818477" cy="8499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73" name="Вертикальный свиток 72"/>
          <p:cNvSpPr/>
          <p:nvPr/>
        </p:nvSpPr>
        <p:spPr>
          <a:xfrm>
            <a:off x="56902" y="722243"/>
            <a:ext cx="8999983" cy="1266597"/>
          </a:xfrm>
          <a:prstGeom prst="verticalScroll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Федеральный закон от 26 июля 2017 г. № 187-ФЗ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 безопасности критической информационной инфраструктуры Российской Федерации»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Вступил в силу с 1 января 2018 г.</a:t>
            </a:r>
          </a:p>
        </p:txBody>
      </p:sp>
      <p:graphicFrame>
        <p:nvGraphicFramePr>
          <p:cNvPr id="74" name="Схема 73"/>
          <p:cNvGraphicFramePr/>
          <p:nvPr>
            <p:extLst>
              <p:ext uri="{D42A27DB-BD31-4B8C-83A1-F6EECF244321}">
                <p14:modId xmlns:p14="http://schemas.microsoft.com/office/powerpoint/2010/main" val="2290796931"/>
              </p:ext>
            </p:extLst>
          </p:nvPr>
        </p:nvGraphicFramePr>
        <p:xfrm>
          <a:off x="3635896" y="2108340"/>
          <a:ext cx="53285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3297554" y="3846818"/>
            <a:ext cx="288032" cy="913604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10131" y="5517232"/>
            <a:ext cx="2955862" cy="1042431"/>
          </a:xfrm>
          <a:prstGeom prst="rect">
            <a:avLst/>
          </a:prstGeom>
          <a:noFill/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kern="0" spc="-1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spc="-1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МИНИСТЕРСТВО</a:t>
            </a:r>
            <a:r>
              <a:rPr lang="en-US" sz="900" kern="0" spc="-1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kern="0" spc="-1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ЮСТИЦИИ РОССИЙСКОЙ ФЕДЕРАЦИИ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spc="-1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spc="-1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З А Р Е Г И С Т Р И Р О В А Н 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b="1" kern="0" spc="-1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Регистрационный № </a:t>
            </a:r>
            <a:r>
              <a:rPr lang="ru-RU" sz="1200" u="sng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50524</a:t>
            </a:r>
            <a:endParaRPr lang="ru-RU" sz="900" i="1" u="sng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900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900" i="1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ru-RU" sz="900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9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i="1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марта</a:t>
            </a:r>
            <a:r>
              <a:rPr lang="ru-RU" sz="9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ru-RU" sz="900" u="sng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18 г.</a:t>
            </a:r>
            <a:endParaRPr lang="ru-RU" sz="900" u="sng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ЭТАПЫ РЕАЛИЗАЦИИ ТРЕБОВАНИЙ БЕЗОПАСНОСТИ КИИ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5111" y="844427"/>
            <a:ext cx="8293779" cy="54648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rgbClr val="C0504D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</a:t>
            </a: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Разработка </a:t>
            </a:r>
            <a:r>
              <a:rPr lang="ru-RU" sz="2400" dirty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</a:t>
            </a: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20000"/>
                  <a:lumOff val="8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50000"/>
                </a:srgbClr>
              </a:buClr>
              <a:buSzPct val="100000"/>
              <a:buFont typeface="Wingdings" pitchFamily="2" charset="2"/>
              <a:buChar char="Ø"/>
            </a:pPr>
            <a:r>
              <a:rPr lang="ru-RU" sz="2400" dirty="0" smtClean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ОБЕСПЕЧЕНИЕ БЕЗОПАСНОСТИ ЗНАЧИМОГО ОБЪЕКТА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 ВЫВОДЕ ЕГО ИЗ ЭКСПЛУАТАЦИИ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15740" y="5099803"/>
            <a:ext cx="589066" cy="115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" name="Скругленный прямоугольник 4"/>
          <p:cNvSpPr/>
          <p:nvPr/>
        </p:nvSpPr>
        <p:spPr>
          <a:xfrm>
            <a:off x="251520" y="1188094"/>
            <a:ext cx="4326566" cy="87728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ОБЕСПЕЧЕНИЕ БЕЗОПАСНОСТИ ЗНАЧИМОГО ОБЪЕКТА ПРИ ВЫВОДЕ ЕГО ИЗ ЭКСПЛУАТАЦИИ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26550" y="2086310"/>
            <a:ext cx="47162" cy="3035579"/>
          </a:xfrm>
          <a:prstGeom prst="line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7" name="Скругленный прямоугольник 6"/>
          <p:cNvSpPr/>
          <p:nvPr/>
        </p:nvSpPr>
        <p:spPr>
          <a:xfrm>
            <a:off x="905678" y="2492897"/>
            <a:ext cx="3672408" cy="1275426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Архивирование информации, содержащейся в значимом объекте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5678" y="4005064"/>
            <a:ext cx="3672408" cy="2560748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Уничтожение (стирание) данных и остаточной информации с машинных носителей информации и (или) уничтожение машинных носителей информации.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Уничтожение данных об архитектуре и конфигурации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89120" y="2492897"/>
            <a:ext cx="3420967" cy="1275426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Дальнейшее использование информации в деятельности субъекта КИИ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9552" y="3147560"/>
            <a:ext cx="366126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1" name="Скругленный прямоугольник 10"/>
          <p:cNvSpPr/>
          <p:nvPr/>
        </p:nvSpPr>
        <p:spPr>
          <a:xfrm>
            <a:off x="5399804" y="4221088"/>
            <a:ext cx="3420968" cy="2128699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Передача машинного носителя информации другому пользователю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180975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Ремонт, техническое обслуживание или дальнейшее уничтожение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841506" y="2770570"/>
            <a:ext cx="360040" cy="720080"/>
          </a:xfrm>
          <a:prstGeom prst="righ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841506" y="4925397"/>
            <a:ext cx="360040" cy="720080"/>
          </a:xfrm>
          <a:prstGeom prst="rightArrow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58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СОСТАВ МЕР ПО ОБЕСПЕЧЕНИЮ БЕЗОПАСНОСТИ </a:t>
            </a:r>
          </a:p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ЗНАЧИМОГО ОБЪЕКТА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059" y="1082802"/>
            <a:ext cx="4189650" cy="3418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Идентификация и аутентификация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053" y="4040629"/>
            <a:ext cx="4189651" cy="40046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Обеспечение доступности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052" y="3617337"/>
            <a:ext cx="4189651" cy="42329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Обеспечение целостности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3063" y="1424672"/>
            <a:ext cx="4189649" cy="32644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Управление доступом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051" y="1751118"/>
            <a:ext cx="4189651" cy="346255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Ограничение программной среды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3059" y="2089848"/>
            <a:ext cx="4189651" cy="32206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Защита машинных носителей информации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3061" y="2740304"/>
            <a:ext cx="4189651" cy="32839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Антивирусная защита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3052" y="3082263"/>
            <a:ext cx="4189650" cy="5350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Предотвращение вторжений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(компьютерных атак)</a:t>
            </a: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4820025" y="1844824"/>
            <a:ext cx="4219820" cy="6000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Управление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конфигурацией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4820024" y="1082801"/>
            <a:ext cx="4207523" cy="7620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Планирование мероприятий по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обеспечению безопасности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33055" y="4441089"/>
            <a:ext cx="4189649" cy="33299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Защита технических средств и систем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3061" y="4775343"/>
            <a:ext cx="4189641" cy="71134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Защита информационной (автоматизированной) системы (сети) и ее компонентов</a:t>
            </a: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4820025" y="2465638"/>
            <a:ext cx="4219820" cy="603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Управление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обновлениями программного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обеспечения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4807727" y="3082264"/>
            <a:ext cx="4219820" cy="6537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Реагирование на инциденты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информационной  безопасности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4820025" y="3749846"/>
            <a:ext cx="4221441" cy="8577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Обеспечение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действий в нештатных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ситуациях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4820025" y="4607588"/>
            <a:ext cx="4219820" cy="8791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Информирование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и обучение персонала </a:t>
            </a: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249881" y="5733256"/>
            <a:ext cx="8794489" cy="864096"/>
          </a:xfrm>
          <a:prstGeom prst="wedgeRectCallout">
            <a:avLst>
              <a:gd name="adj1" fmla="val 14970"/>
              <a:gd name="adj2" fmla="val -4660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Состав мер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по обеспечению безопасности для значимых объектов соответствующей категории значимости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приведен в Приложении к настоящим Требованиям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(всего 152 меры по 17 разделам)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3058" y="2411908"/>
            <a:ext cx="4189651" cy="328396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Аудит безопасности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22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СОСТАВ МЕР ПО ОБЕСПЕЧЕНИЮ БЕЗОПАСНОСТИ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ЗНАЧИМОГО ОБЪЕКТА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19929" y="5454580"/>
            <a:ext cx="34783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503599" y="908721"/>
            <a:ext cx="7524785" cy="782562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ВЫБОР МЕР ПО ОБЕСПЕЧЕНИЮ БЕЗОПАСНОСТИ ЗНАЧИМОГО ОБЪЕКТА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ВКЛЮЧАЕТ:</a:t>
            </a: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1988840"/>
            <a:ext cx="6984776" cy="108012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Определение базового набора мер по обеспечению безопасности значимого объекта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5096" y="1691283"/>
            <a:ext cx="0" cy="376329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>
          <a:xfrm>
            <a:off x="1056192" y="3356992"/>
            <a:ext cx="6984776" cy="100811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Адаптацию базового набора мер по обеспечению безопасности значимого объекта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35097" y="2371680"/>
            <a:ext cx="321095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8" name="Скругленный прямоугольник 17"/>
          <p:cNvSpPr/>
          <p:nvPr/>
        </p:nvSpPr>
        <p:spPr>
          <a:xfrm>
            <a:off x="1033364" y="4581128"/>
            <a:ext cx="6984776" cy="158417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Дополнение адаптированного набора мер по обеспечению безопасности значимого объекта мерами, установленными иными нормативными правовыми актами в области обеспечения безопасности КИИ Российской Федерации и защиты информации </a:t>
            </a:r>
          </a:p>
        </p:txBody>
      </p:sp>
      <p:cxnSp>
        <p:nvCxnSpPr>
          <p:cNvPr id="19" name="Прямая со стрелкой 18"/>
          <p:cNvCxnSpPr>
            <a:endCxn id="16" idx="1"/>
          </p:cNvCxnSpPr>
          <p:nvPr/>
        </p:nvCxnSpPr>
        <p:spPr>
          <a:xfrm>
            <a:off x="747680" y="3861049"/>
            <a:ext cx="308512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91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СООТВЕТСТВИЕ КАТЕГОРИИ И КЛАССА </a:t>
            </a:r>
          </a:p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СРЕДСТВА ЗАЩИТЫ ИНФОРМАЦИИ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364" y="2310927"/>
            <a:ext cx="1011995" cy="878128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1763688" y="2767857"/>
            <a:ext cx="54007" cy="30874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28" name="Прямая со стрелкой 27"/>
          <p:cNvCxnSpPr>
            <a:stCxn id="32" idx="3"/>
          </p:cNvCxnSpPr>
          <p:nvPr/>
        </p:nvCxnSpPr>
        <p:spPr>
          <a:xfrm>
            <a:off x="1305056" y="2197988"/>
            <a:ext cx="266139" cy="11293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>
            <a:off x="1905407" y="1555361"/>
            <a:ext cx="0" cy="29019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pic>
        <p:nvPicPr>
          <p:cNvPr id="31" name="Рисунок 30" descr="databas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073" y="1992170"/>
            <a:ext cx="900713" cy="781566"/>
          </a:xfrm>
          <a:prstGeom prst="rect">
            <a:avLst/>
          </a:prstGeom>
        </p:spPr>
      </p:pic>
      <p:pic>
        <p:nvPicPr>
          <p:cNvPr id="32" name="Рисунок 31" descr="web-ser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07" y="1806842"/>
            <a:ext cx="901549" cy="782292"/>
          </a:xfrm>
          <a:prstGeom prst="rect">
            <a:avLst/>
          </a:prstGeom>
        </p:spPr>
      </p:pic>
      <p:pic>
        <p:nvPicPr>
          <p:cNvPr id="33" name="Рисунок 32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374" y="1384803"/>
            <a:ext cx="994023" cy="862534"/>
          </a:xfrm>
          <a:prstGeom prst="rect">
            <a:avLst/>
          </a:prstGeom>
        </p:spPr>
      </p:pic>
      <p:pic>
        <p:nvPicPr>
          <p:cNvPr id="34" name="Picture 6" descr="http://tiscom.ru/sites/default/files/server-poweredge-t310-overview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0" y="3084491"/>
            <a:ext cx="1533548" cy="7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1331640" y="1052736"/>
            <a:ext cx="926977" cy="702515"/>
            <a:chOff x="3851921" y="1856647"/>
            <a:chExt cx="1114560" cy="778317"/>
          </a:xfrm>
        </p:grpSpPr>
        <p:pic>
          <p:nvPicPr>
            <p:cNvPr id="36" name="Рисунок 35" descr="1283471973856274709my computer-h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4341" y="1856647"/>
              <a:ext cx="472140" cy="408402"/>
            </a:xfrm>
            <a:prstGeom prst="rect">
              <a:avLst/>
            </a:prstGeom>
          </p:spPr>
        </p:pic>
        <p:pic>
          <p:nvPicPr>
            <p:cNvPr id="37" name="Рисунок 36" descr="1283471973856274709my computer-h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2228" y="2005104"/>
              <a:ext cx="472140" cy="408402"/>
            </a:xfrm>
            <a:prstGeom prst="rect">
              <a:avLst/>
            </a:prstGeom>
          </p:spPr>
        </p:pic>
        <p:pic>
          <p:nvPicPr>
            <p:cNvPr id="38" name="Рисунок 37" descr="1283471973856274709my computer-hi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1921" y="2136668"/>
              <a:ext cx="576064" cy="498296"/>
            </a:xfrm>
            <a:prstGeom prst="rect">
              <a:avLst/>
            </a:prstGeom>
          </p:spPr>
        </p:pic>
      </p:grpSp>
      <p:cxnSp>
        <p:nvCxnSpPr>
          <p:cNvPr id="39" name="Прямая со стрелкой 38"/>
          <p:cNvCxnSpPr/>
          <p:nvPr/>
        </p:nvCxnSpPr>
        <p:spPr>
          <a:xfrm flipV="1">
            <a:off x="2210147" y="2016416"/>
            <a:ext cx="215278" cy="14824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cxnSp>
        <p:nvCxnSpPr>
          <p:cNvPr id="40" name="Прямая со стрелкой 39"/>
          <p:cNvCxnSpPr/>
          <p:nvPr/>
        </p:nvCxnSpPr>
        <p:spPr>
          <a:xfrm>
            <a:off x="2259605" y="2526031"/>
            <a:ext cx="224163" cy="17770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stealth"/>
            <a:tailEnd type="stealth"/>
          </a:ln>
          <a:effectLst/>
        </p:spPr>
      </p:cxnSp>
      <p:sp>
        <p:nvSpPr>
          <p:cNvPr id="41" name="Скругленный прямоугольник 40"/>
          <p:cNvSpPr/>
          <p:nvPr/>
        </p:nvSpPr>
        <p:spPr>
          <a:xfrm>
            <a:off x="251520" y="1052736"/>
            <a:ext cx="3172839" cy="347191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0330" y="3833184"/>
            <a:ext cx="295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/>
              </a:rPr>
              <a:t>Информационная </a:t>
            </a:r>
          </a:p>
          <a:p>
            <a:pPr algn="ctr"/>
            <a:r>
              <a:rPr lang="ru-RU" sz="1600" b="1" dirty="0" smtClean="0">
                <a:latin typeface="Arial"/>
              </a:rPr>
              <a:t>система</a:t>
            </a:r>
            <a:endParaRPr lang="ru-RU" sz="1600" b="1" dirty="0">
              <a:latin typeface="Arial"/>
            </a:endParaRPr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4058628012"/>
              </p:ext>
            </p:extLst>
          </p:nvPr>
        </p:nvGraphicFramePr>
        <p:xfrm>
          <a:off x="3779912" y="1052736"/>
          <a:ext cx="2204109" cy="26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28691" y="3805472"/>
            <a:ext cx="2016224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Категория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8048" y="3839159"/>
            <a:ext cx="2631486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Класс защиты средства защиты информации</a:t>
            </a:r>
          </a:p>
        </p:txBody>
      </p: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3697906421"/>
              </p:ext>
            </p:extLst>
          </p:nvPr>
        </p:nvGraphicFramePr>
        <p:xfrm>
          <a:off x="6516216" y="1080665"/>
          <a:ext cx="2204109" cy="262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7" name="Стрелка вниз 46"/>
          <p:cNvSpPr/>
          <p:nvPr/>
        </p:nvSpPr>
        <p:spPr>
          <a:xfrm>
            <a:off x="4138300" y="4308627"/>
            <a:ext cx="1397007" cy="410940"/>
          </a:xfrm>
          <a:prstGeom prst="downArrow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1520" y="4823237"/>
            <a:ext cx="8658014" cy="1580910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Во всех категориях значимых объектов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применяются средства вычислительной техники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не ниже 5 класса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При этом в значимых объектах 1 и 2 категорий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применяются сертифицированные СЗИ, прошедшие проверку не ниже чем по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4 уровню контроля отсутствия недекларированных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9877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735096" y="1389626"/>
            <a:ext cx="0" cy="4068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ОБЕСПЕЧЕНИЕ БЕЗОПАСНОСТИ ЗНАЧИМОГО ОБЪЕКТА 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19929" y="5454580"/>
            <a:ext cx="347838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" name="Скругленный прямоугольник 12"/>
          <p:cNvSpPr/>
          <p:nvPr/>
        </p:nvSpPr>
        <p:spPr>
          <a:xfrm>
            <a:off x="503599" y="823527"/>
            <a:ext cx="7524785" cy="55701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В ЗНАЧИМОМ ОБЪЕКТЕ 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/>
              </a:rPr>
              <a:t>НЕ ДОПУСКАЕТСЯ</a:t>
            </a: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1594112"/>
            <a:ext cx="6984776" cy="1474848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Наличие удаленного доступа непосредственно (напрямую) к программным и программно-аппаратным средствам, 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средствам защиты информации, для обновления или управления со стороны лиц, не являющихся работниками субъекта КИИ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8" y="3212976"/>
            <a:ext cx="6984776" cy="129614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Наличие локального бесконтрольного доступа к программным и программно-аппаратным средствам, 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средствам защиты информации, для обновления или управления со стороны лиц, не являющихся работниками субъекта КИИ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35097" y="2371680"/>
            <a:ext cx="321095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8" name="Скругленный прямоугольник 17"/>
          <p:cNvSpPr/>
          <p:nvPr/>
        </p:nvSpPr>
        <p:spPr>
          <a:xfrm>
            <a:off x="1043608" y="4653136"/>
            <a:ext cx="6984776" cy="139821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Передача информации, 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технологической информации, разработчику (производителю) программных и программно-аппаратных средств, в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средств защиты информации, или иным лицам без контроля со стороны субъекта КИИ </a:t>
            </a:r>
          </a:p>
        </p:txBody>
      </p:sp>
      <p:cxnSp>
        <p:nvCxnSpPr>
          <p:cNvPr id="19" name="Прямая со стрелкой 18"/>
          <p:cNvCxnSpPr>
            <a:endCxn id="16" idx="1"/>
          </p:cNvCxnSpPr>
          <p:nvPr/>
        </p:nvCxnSpPr>
        <p:spPr>
          <a:xfrm>
            <a:off x="735096" y="3861047"/>
            <a:ext cx="308512" cy="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3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26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ЗнакФСТЭК1 копия"/>
          <p:cNvPicPr>
            <a:picLocks noChangeAspect="1" noChangeArrowheads="1"/>
          </p:cNvPicPr>
          <p:nvPr/>
        </p:nvPicPr>
        <p:blipFill>
          <a:blip r:embed="rId3">
            <a:lum bright="-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613"/>
            <a:ext cx="206851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429000"/>
            <a:ext cx="7772400" cy="79208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I. </a:t>
            </a: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ОБЩИЕ ПОЛОЖЕНИЯ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09657" y="1567204"/>
            <a:ext cx="3320453" cy="987288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Государственные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органы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12478" y="5380823"/>
            <a:ext cx="3320452" cy="11860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Российские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индивидуальные предприниматели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12478" y="4055404"/>
            <a:ext cx="3320454" cy="111351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Российские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юридические лица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09657" y="2779701"/>
            <a:ext cx="3320452" cy="107882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Государственные учреждения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21006" y="2060848"/>
            <a:ext cx="3169572" cy="112796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Информационные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системы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21006" y="3542763"/>
            <a:ext cx="3198866" cy="125879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Автоматизированные системы управления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21006" y="5085184"/>
            <a:ext cx="3198866" cy="1223696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Информационно-телекоммуникационные сети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23101" y="717108"/>
            <a:ext cx="3440788" cy="5952251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6472" y="717109"/>
            <a:ext cx="24940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Значимые объекты КИИ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374247" y="717108"/>
            <a:ext cx="3596914" cy="5952251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srgbClr val="4BACC6">
                <a:shade val="45000"/>
                <a:satMod val="135000"/>
              </a:srgbClr>
              <a:prstClr val="white"/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02" y="1667483"/>
            <a:ext cx="3128424" cy="4136891"/>
          </a:xfrm>
          <a:prstGeom prst="rect">
            <a:avLst/>
          </a:prstGeom>
          <a:effectLst>
            <a:glow rad="546100">
              <a:sysClr val="window" lastClr="FFFFFF">
                <a:alpha val="96000"/>
              </a:sysClr>
            </a:glow>
          </a:effectLst>
        </p:spPr>
      </p:pic>
      <p:grpSp>
        <p:nvGrpSpPr>
          <p:cNvPr id="46" name="Группа 66"/>
          <p:cNvGrpSpPr/>
          <p:nvPr/>
        </p:nvGrpSpPr>
        <p:grpSpPr>
          <a:xfrm>
            <a:off x="3275856" y="2215905"/>
            <a:ext cx="2520280" cy="3227492"/>
            <a:chOff x="3272230" y="858583"/>
            <a:chExt cx="2520280" cy="3227492"/>
          </a:xfrm>
        </p:grpSpPr>
        <p:grpSp>
          <p:nvGrpSpPr>
            <p:cNvPr id="47" name="Группа 1"/>
            <p:cNvGrpSpPr/>
            <p:nvPr/>
          </p:nvGrpSpPr>
          <p:grpSpPr>
            <a:xfrm>
              <a:off x="3629590" y="2542417"/>
              <a:ext cx="2020107" cy="1543658"/>
              <a:chOff x="2141311" y="1706910"/>
              <a:chExt cx="4707609" cy="4371546"/>
            </a:xfrm>
          </p:grpSpPr>
          <p:pic>
            <p:nvPicPr>
              <p:cNvPr id="49" name="Рисунок 48" descr="serv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71332">
                <a:off x="5192212" y="4653075"/>
                <a:ext cx="1296144" cy="1296145"/>
              </a:xfrm>
              <a:prstGeom prst="rect">
                <a:avLst/>
              </a:prstGeom>
            </p:spPr>
          </p:pic>
          <p:pic>
            <p:nvPicPr>
              <p:cNvPr id="50" name="Рисунок 49" descr="databas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86138" y="3335246"/>
                <a:ext cx="1206771" cy="1206772"/>
              </a:xfrm>
              <a:prstGeom prst="rect">
                <a:avLst/>
              </a:prstGeom>
            </p:spPr>
          </p:pic>
          <p:pic>
            <p:nvPicPr>
              <p:cNvPr id="51" name="Рисунок 50" descr="web-server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141311" y="2522805"/>
                <a:ext cx="1184409" cy="1184408"/>
              </a:xfrm>
              <a:prstGeom prst="rect">
                <a:avLst/>
              </a:prstGeom>
            </p:spPr>
          </p:pic>
          <p:pic>
            <p:nvPicPr>
              <p:cNvPr id="52" name="Рисунок 51" descr="serv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48216" y="2684894"/>
                <a:ext cx="1300704" cy="1300702"/>
              </a:xfrm>
              <a:prstGeom prst="rect">
                <a:avLst/>
              </a:prstGeom>
            </p:spPr>
          </p:pic>
          <p:pic>
            <p:nvPicPr>
              <p:cNvPr id="53" name="Picture 6" descr="http://tiscom.ru/sites/default/files/server-poweredge-t310-overview1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2267" y="4867683"/>
                <a:ext cx="2146763" cy="1210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Прямая со стрелкой 53"/>
              <p:cNvCxnSpPr/>
              <p:nvPr/>
            </p:nvCxnSpPr>
            <p:spPr>
              <a:xfrm flipH="1">
                <a:off x="5078517" y="3297255"/>
                <a:ext cx="541621" cy="38013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  <p:cxnSp>
            <p:nvCxnSpPr>
              <p:cNvPr id="55" name="Прямая со стрелкой 54"/>
              <p:cNvCxnSpPr/>
              <p:nvPr/>
            </p:nvCxnSpPr>
            <p:spPr>
              <a:xfrm flipH="1" flipV="1">
                <a:off x="5029654" y="4376236"/>
                <a:ext cx="389222" cy="33156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  <p:cxnSp>
            <p:nvCxnSpPr>
              <p:cNvPr id="56" name="Прямая со стрелкой 55"/>
              <p:cNvCxnSpPr/>
              <p:nvPr/>
            </p:nvCxnSpPr>
            <p:spPr>
              <a:xfrm flipH="1">
                <a:off x="3432309" y="4416226"/>
                <a:ext cx="541621" cy="38013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3518311" y="2924944"/>
                <a:ext cx="593918" cy="37977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  <p:grpSp>
            <p:nvGrpSpPr>
              <p:cNvPr id="58" name="Группа 11"/>
              <p:cNvGrpSpPr/>
              <p:nvPr/>
            </p:nvGrpSpPr>
            <p:grpSpPr>
              <a:xfrm>
                <a:off x="3812543" y="1706910"/>
                <a:ext cx="1583151" cy="815896"/>
                <a:chOff x="3872966" y="2323612"/>
                <a:chExt cx="1021019" cy="524656"/>
              </a:xfrm>
            </p:grpSpPr>
            <p:pic>
              <p:nvPicPr>
                <p:cNvPr id="60" name="Рисунок 59" descr="1283471973856274709my computer-hi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421845" y="2439866"/>
                  <a:ext cx="472140" cy="408402"/>
                </a:xfrm>
                <a:prstGeom prst="rect">
                  <a:avLst/>
                </a:prstGeom>
              </p:spPr>
            </p:pic>
            <p:pic>
              <p:nvPicPr>
                <p:cNvPr id="61" name="Рисунок 60" descr="1283471973856274709my computer-hi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971432" y="2413506"/>
                  <a:ext cx="472140" cy="408402"/>
                </a:xfrm>
                <a:prstGeom prst="rect">
                  <a:avLst/>
                </a:prstGeom>
              </p:spPr>
            </p:pic>
            <p:pic>
              <p:nvPicPr>
                <p:cNvPr id="62" name="Рисунок 61" descr="1283471973856274709my computer-hi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872966" y="2323612"/>
                  <a:ext cx="576064" cy="498297"/>
                </a:xfrm>
                <a:prstGeom prst="rect">
                  <a:avLst/>
                </a:prstGeom>
              </p:spPr>
            </p:pic>
          </p:grpSp>
          <p:cxnSp>
            <p:nvCxnSpPr>
              <p:cNvPr id="59" name="Прямая со стрелкой 58"/>
              <p:cNvCxnSpPr/>
              <p:nvPr/>
            </p:nvCxnSpPr>
            <p:spPr>
              <a:xfrm flipV="1">
                <a:off x="4626813" y="2617281"/>
                <a:ext cx="0" cy="64999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stealth"/>
                <a:tailEnd type="stealth"/>
              </a:ln>
              <a:effectLst/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3272230" y="858583"/>
              <a:ext cx="252028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Обеспечение устойчивого функционирования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при проведении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компьютерных атак</a:t>
              </a:r>
            </a:p>
          </p:txBody>
        </p:sp>
      </p:grp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4169" y="764704"/>
            <a:ext cx="21590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СУБЪЕКТЫ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КИИ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96472" y="1458186"/>
            <a:ext cx="2494045" cy="41679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Статья 7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Федерального закона № 187-ФЗ</a:t>
            </a:r>
          </a:p>
        </p:txBody>
      </p:sp>
    </p:spTree>
    <p:extLst>
      <p:ext uri="{BB962C8B-B14F-4D97-AF65-F5344CB8AC3E}">
        <p14:creationId xmlns:p14="http://schemas.microsoft.com/office/powerpoint/2010/main" val="13474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ОСОБЕННОСТИ РЕАЛИЗАЦИИ ТРЕБОВАНИЙ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919" y="3429000"/>
            <a:ext cx="8953673" cy="1584176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399" y="5141946"/>
            <a:ext cx="8953673" cy="1599422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919" y="2005206"/>
            <a:ext cx="8953673" cy="1357652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919" y="476672"/>
            <a:ext cx="8990577" cy="1455368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3987" y="603552"/>
            <a:ext cx="3074608" cy="1256587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Обеспечение безопасности значимых объектов, в которых обрабатывается информация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, </a:t>
            </a:r>
            <a:r>
              <a:rPr kumimoji="0" lang="ru-RU" sz="1600" b="0" i="0" u="sng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составляющая государственную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тайну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3275044" y="2291182"/>
            <a:ext cx="792088" cy="792088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33434" y="2054255"/>
            <a:ext cx="2036507" cy="458200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Требования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по обеспечению безопасности значимых объектов</a:t>
            </a:r>
          </a:p>
        </p:txBody>
      </p:sp>
      <p:sp>
        <p:nvSpPr>
          <p:cNvPr id="32" name="Плюс 31"/>
          <p:cNvSpPr/>
          <p:nvPr/>
        </p:nvSpPr>
        <p:spPr>
          <a:xfrm>
            <a:off x="5939751" y="3879050"/>
            <a:ext cx="648072" cy="684076"/>
          </a:xfrm>
          <a:prstGeom prst="mathPlus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5804" y="603552"/>
            <a:ext cx="2401883" cy="125658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Законодательство РФ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 государственной тайне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3987" y="2111102"/>
            <a:ext cx="3096343" cy="115212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Обеспечение безопасности значимых объектов, являющихся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государственными информационными системами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3286269" y="835801"/>
            <a:ext cx="792088" cy="792088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3260990" y="3825044"/>
            <a:ext cx="792088" cy="792088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80825" y="2111222"/>
            <a:ext cx="2426862" cy="115200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Приказ ФСТЭК России от 11 февраля 2013 г. № 17 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3987" y="3491812"/>
            <a:ext cx="3096344" cy="142129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Обеспечение безопасности значимых объектов, являющихся 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информационными системами персональных данных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05804" y="3491812"/>
            <a:ext cx="2401884" cy="1421296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Постановление Правительства РФ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от 1 ноября 2012 г.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№ 1119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3987" y="5214965"/>
            <a:ext cx="3096343" cy="1421296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Обеспечения безопасности значимых объектов, являющихся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информационно-телекоммуникационными сетями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90596" y="5229199"/>
            <a:ext cx="2401884" cy="1407061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Нормативные правовые акты Минкомсвязи России</a:t>
            </a:r>
          </a:p>
        </p:txBody>
      </p:sp>
      <p:sp>
        <p:nvSpPr>
          <p:cNvPr id="42" name="Нашивка 41"/>
          <p:cNvSpPr/>
          <p:nvPr/>
        </p:nvSpPr>
        <p:spPr>
          <a:xfrm>
            <a:off x="3260990" y="5529569"/>
            <a:ext cx="792088" cy="792088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4541207" y="824019"/>
            <a:ext cx="792088" cy="792088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5662047" y="808312"/>
            <a:ext cx="792088" cy="792088"/>
          </a:xfrm>
          <a:prstGeom prst="chevr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РЕАЛИЗАЦИЯ ТРЕБОВАНИЙ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1082" y="800907"/>
            <a:ext cx="8928991" cy="5868453"/>
            <a:chOff x="179512" y="1268760"/>
            <a:chExt cx="8856983" cy="2877499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79512" y="1268760"/>
              <a:ext cx="8856983" cy="287749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</a:rPr>
                <a:t>Приказ ФСТЭК России от 25 декабря 2017 г. № </a:t>
              </a: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</a:rPr>
                <a:t>239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329466" y="1635037"/>
              <a:ext cx="8564176" cy="53397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ТРЕБОВАНИЯ ПО ОБЕСПЕЧЕНИЮ БЕЗОПАСНОСТИ ЗНАЧИМЫХ ОБЪЕКТОВ </a:t>
              </a: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КРИТИЧЕСКОЙ ИНФОРМАЦИОННОЙ ИНФРАСТРУКТУРЫ</a:t>
              </a:r>
              <a:br>
                <a:rPr kumimoji="0" lang="ru-RU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ru-RU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/>
                </a:rPr>
                <a:t>РОССИЙСКОЙ ФЕДЕРАЦИИ</a:t>
              </a:r>
              <a:endPara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10135" y="2593533"/>
              <a:ext cx="1294861" cy="877435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Установление </a:t>
              </a: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требований к  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обеспечению безопасности значимого объекта</a:t>
              </a:r>
              <a:endParaRPr kumimoji="0" lang="ru-RU" sz="11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556548" y="2592064"/>
              <a:ext cx="1242275" cy="877435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Разработка </a:t>
              </a:r>
              <a:r>
                <a:rPr kumimoji="0" lang="ru-RU" sz="11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организацион-ных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и технических мер по обеспечению безопасности значимого объекта </a:t>
              </a:r>
              <a:endParaRPr kumimoji="0" lang="ru-RU" sz="11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851404" y="2594236"/>
              <a:ext cx="1169201" cy="877436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Внедрение </a:t>
              </a:r>
              <a:r>
                <a:rPr kumimoji="0" lang="ru-RU" sz="11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организацион-ных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и технических мер 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по </a:t>
              </a: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обеспечению безопасности 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значимого объекта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093681" y="2595574"/>
              <a:ext cx="1332351" cy="8774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Ввод </a:t>
              </a: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в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действие </a:t>
              </a: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значимого объекта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5471750" y="2591305"/>
              <a:ext cx="1201984" cy="8774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безопасности значимого объекта </a:t>
              </a: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 ходе его </a:t>
              </a:r>
              <a:endParaRPr kumimoji="0" lang="ru-RU" sz="11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эксплуатации</a:t>
              </a:r>
              <a:endParaRPr kumimoji="0" lang="ru-RU" sz="11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6733409" y="2589263"/>
              <a:ext cx="1193448" cy="878323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Обеспечение безопасности </a:t>
              </a: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значимого объекта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при </a:t>
              </a: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выводе </a:t>
              </a:r>
              <a:r>
                <a:rPr kumimoji="0" lang="ru-RU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его из </a:t>
              </a:r>
              <a:r>
                <a:rPr kumimoji="0" lang="ru-RU" sz="11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эксплуатации</a:t>
              </a:r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7971059" y="2590562"/>
              <a:ext cx="1042008" cy="878323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 anchorCtr="1"/>
            <a:lstStyle/>
            <a:p>
              <a:pPr marL="0" marR="0" lvl="0" indent="0" algn="ctr" defTabSz="127952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Вывод их эксплуатации значимого объекта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sp>
        <p:nvSpPr>
          <p:cNvPr id="31" name="Выгнутая вверх стрелка 30"/>
          <p:cNvSpPr/>
          <p:nvPr/>
        </p:nvSpPr>
        <p:spPr>
          <a:xfrm>
            <a:off x="685340" y="3072345"/>
            <a:ext cx="2880320" cy="433727"/>
          </a:xfrm>
          <a:prstGeom prst="curvedDownArrow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>
            <a:off x="4284133" y="5321499"/>
            <a:ext cx="2232248" cy="576064"/>
          </a:xfrm>
          <a:prstGeom prst="curved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6737" y="2832545"/>
            <a:ext cx="244971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Создание значимого объекта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32511" y="5995843"/>
            <a:ext cx="2791150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эксплуатация значимого объекта</a:t>
            </a:r>
          </a:p>
        </p:txBody>
      </p:sp>
      <p:sp>
        <p:nvSpPr>
          <p:cNvPr id="35" name="Выгнутая вверх стрелка 34"/>
          <p:cNvSpPr/>
          <p:nvPr/>
        </p:nvSpPr>
        <p:spPr>
          <a:xfrm>
            <a:off x="6920408" y="3187823"/>
            <a:ext cx="1947794" cy="297841"/>
          </a:xfrm>
          <a:prstGeom prst="curvedDown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42022" y="2787714"/>
            <a:ext cx="41744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		Вывод из эксплуатации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		Значимого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431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ЭТАПЫ РЕАЛИЗАЦИИ ТРЕБОВАНИЙ БЕЗОПАСНОСТИ КИИ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4000" y="932470"/>
            <a:ext cx="8316000" cy="5400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</a:rPr>
              <a:t>Установление требований к обеспечению безопасности значимого объекта</a:t>
            </a: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</a:rPr>
              <a:t>Разработка организационных и технических мер по обеспечению безопасности значимого объекта</a:t>
            </a: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</a:rPr>
              <a:t>Внедрение организационных и технических мер по обеспечению безопасности значимого объекта и ввод его в действие</a:t>
            </a: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</a:rPr>
              <a:t>Обеспечение безопасности значимого объекта в ходе его эксплуатации</a:t>
            </a: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514350" marR="0" lvl="0" indent="-514350" defTabSz="913965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</a:rPr>
              <a:t>Обеспечение безопасности значимого объекта при выводе его из </a:t>
            </a:r>
            <a:r>
              <a:rPr kumimoji="0" lang="ru-RU" sz="2400" b="0" i="0" u="none" strike="noStrike" kern="0" cap="none" spc="0" normalizeH="0" baseline="0" noProof="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</a:rPr>
              <a:t>эксплуатации</a:t>
            </a:r>
            <a:endParaRPr kumimoji="0" lang="ru-RU" sz="2400" b="0" i="0" u="none" strike="noStrike" kern="0" cap="none" spc="0" normalizeH="0" baseline="0" noProof="0" dirty="0" smtClean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УСТАНОВЛЕНИЕ ТРЕБОВАНИЙ К  ОБЕСПЕЧЕНИЮ БЕЗОПАСНОСТИ ЗНАЧИМОГО ОБЪЕКТА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4594" y="836712"/>
            <a:ext cx="3671362" cy="72008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Задание Требований к обеспечению безопасности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23628" y="1736812"/>
            <a:ext cx="2952328" cy="64807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Категорией значимости значимого объекта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20254" y="2537283"/>
            <a:ext cx="2952328" cy="814491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Перечня показателей критериев значимости объектов КИИ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83568" y="1547468"/>
            <a:ext cx="0" cy="1313852"/>
          </a:xfrm>
          <a:prstGeom prst="line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>
            <a:off x="683568" y="2068292"/>
            <a:ext cx="540060" cy="0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1" name="Прямая со стрелкой 30"/>
          <p:cNvCxnSpPr/>
          <p:nvPr/>
        </p:nvCxnSpPr>
        <p:spPr>
          <a:xfrm>
            <a:off x="659454" y="2861320"/>
            <a:ext cx="560800" cy="0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2" name="Загнутый угол 31"/>
          <p:cNvSpPr/>
          <p:nvPr/>
        </p:nvSpPr>
        <p:spPr>
          <a:xfrm>
            <a:off x="5199308" y="713041"/>
            <a:ext cx="3470169" cy="2442060"/>
          </a:xfrm>
          <a:prstGeom prst="foldedCorner">
            <a:avLst/>
          </a:prstGeom>
          <a:solidFill>
            <a:srgbClr val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5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ПРАВИТЕЛЬСТВО РОССИЙСКОЙ ФЕДЕРАЦИИ </a:t>
            </a:r>
            <a:b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3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5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 О С Т А Н О В Л Е Н И Е</a:t>
            </a:r>
          </a:p>
          <a:p>
            <a:pPr marL="15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5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 8 февраля 2018 г. № 127</a:t>
            </a:r>
          </a:p>
          <a:p>
            <a:pPr marL="1588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категорирования объектов критической информационной инфраструктуры Российской Федерации, 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перечня показателей критериев значимости объектов критической информационной инфраструктуры 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 их значений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1223628" y="3776081"/>
            <a:ext cx="2948954" cy="2101192"/>
          </a:xfrm>
          <a:prstGeom prst="foldedCorner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Техническое задание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создание значимого объекта и (или) техническое задание (частное техническое) на создание подсистемы безопасности значимого объекта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696418" y="3382265"/>
            <a:ext cx="0" cy="393816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35" name="Скругленный прямоугольник 34"/>
          <p:cNvSpPr/>
          <p:nvPr/>
        </p:nvSpPr>
        <p:spPr>
          <a:xfrm>
            <a:off x="4901151" y="3203304"/>
            <a:ext cx="3904431" cy="29694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Цель и задачи обеспечения безопасности</a:t>
            </a:r>
          </a:p>
        </p:txBody>
      </p:sp>
      <p:sp>
        <p:nvSpPr>
          <p:cNvPr id="36" name="Стрелка влево 35"/>
          <p:cNvSpPr/>
          <p:nvPr/>
        </p:nvSpPr>
        <p:spPr>
          <a:xfrm>
            <a:off x="4357241" y="1660611"/>
            <a:ext cx="624935" cy="800471"/>
          </a:xfrm>
          <a:prstGeom prst="lef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7" name="Стрелка влево 36"/>
          <p:cNvSpPr/>
          <p:nvPr/>
        </p:nvSpPr>
        <p:spPr>
          <a:xfrm rot="10800000">
            <a:off x="4323127" y="4421157"/>
            <a:ext cx="504056" cy="811040"/>
          </a:xfrm>
          <a:prstGeom prst="leftArrow">
            <a:avLst>
              <a:gd name="adj1" fmla="val 50000"/>
              <a:gd name="adj2" fmla="val 48272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901153" y="3866944"/>
            <a:ext cx="3904430" cy="36004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Перечень НПА, МД и НС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01153" y="4251832"/>
            <a:ext cx="3904430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Перечень типов объектов защиты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01153" y="3506904"/>
            <a:ext cx="3904430" cy="36004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Категорию значимости объекта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01152" y="4688077"/>
            <a:ext cx="3904431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Организационные и технические меры, применяемые для обеспечения безопасности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01153" y="5134241"/>
            <a:ext cx="3904430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Стадии (этапы работ) создания подсистемы безопасности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01153" y="5566289"/>
            <a:ext cx="3904430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Требования к применяемым к программным и ПАС,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т.ч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. СЗИ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901153" y="5982541"/>
            <a:ext cx="3904430" cy="432048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Требования к защите средств и систем, обеспечивающих функционирование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ЗнО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01153" y="6425952"/>
            <a:ext cx="3904430" cy="387424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Требования к информационному взаимодействию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ЗнО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 с иными объектами КИИ</a:t>
            </a:r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395537" y="6198565"/>
            <a:ext cx="4248472" cy="614811"/>
          </a:xfrm>
          <a:prstGeom prst="wedgeRectCallout">
            <a:avLst>
              <a:gd name="adj1" fmla="val -1132"/>
              <a:gd name="adj2" fmla="val -9556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Положения организационно-распорядительных документов по обеспечению безопасности значимых объектов, разрабатываемых субъектами КИИ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7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ЭТАПЫ РЕАЛИЗАЦИИ ТРЕБОВАНИЙ БЕЗОПАСНОСТИ КИИ</a:t>
            </a: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5111" y="988443"/>
            <a:ext cx="8293779" cy="5400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Установление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требований к обеспечению безопасности значимого 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50000"/>
                </a:srgbClr>
              </a:buClr>
              <a:buSzPct val="100000"/>
              <a:buFont typeface="Wingdings" pitchFamily="2" charset="2"/>
              <a:buChar char="Ø"/>
            </a:pPr>
            <a:r>
              <a:rPr lang="ru-RU" sz="2400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Разработка организационных и технических мер по обеспечению безопасности значимого объекта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 smtClean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Внедрение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организационных и технических мер по обеспечению безопасности значимого объекта и ввод его в </a:t>
            </a: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действие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безопасности значимого объекта в ходе его </a:t>
            </a: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эксплуатации</a:t>
            </a:r>
          </a:p>
          <a:p>
            <a:pPr marL="514350" indent="-514350" defTabSz="913965">
              <a:lnSpc>
                <a:spcPct val="80000"/>
              </a:lnSpc>
              <a:buClr>
                <a:srgbClr val="C0504D"/>
              </a:buClr>
              <a:buSzPct val="100000"/>
              <a:buFont typeface="Wingdings" panose="05000000000000000000" pitchFamily="2" charset="2"/>
              <a:buChar char="q"/>
            </a:pPr>
            <a:endParaRPr lang="ru-RU" sz="2400" dirty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marL="514350" indent="-514350" defTabSz="913965">
              <a:lnSpc>
                <a:spcPct val="80000"/>
              </a:lnSpc>
              <a:buClr>
                <a:srgbClr val="C0504D">
                  <a:lumMod val="60000"/>
                  <a:lumOff val="40000"/>
                </a:srgbClr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Обеспечение </a:t>
            </a:r>
            <a:r>
              <a:rPr lang="ru-RU" sz="2400" dirty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безопасности значимого объекта при выводе его из </a:t>
            </a:r>
            <a:r>
              <a:rPr lang="ru-RU" sz="2400" dirty="0" smtClean="0">
                <a:ln w="0"/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эксплуатации</a:t>
            </a:r>
            <a:endParaRPr lang="ru-RU" sz="2400" dirty="0">
              <a:ln w="0"/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11966"/>
            <a:ext cx="9144000" cy="68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4625" algn="ctr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РАЗРАБОТКА ОРГАНИЗАЦИОННЫХ И ТЕХНИЧЕСКИХ МЕР </a:t>
            </a:r>
            <a:b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ОБЕСПЕЧЕНИЮ БЕЗОПАСНОСТИ ЗНАЧИМОГО ОБЪЕКТА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491023" y="3861048"/>
            <a:ext cx="629313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66" name="Скругленный прямоугольник 65"/>
          <p:cNvSpPr/>
          <p:nvPr/>
        </p:nvSpPr>
        <p:spPr>
          <a:xfrm>
            <a:off x="323528" y="908720"/>
            <a:ext cx="3667987" cy="72008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РАЗРАБОТКА ОРГАНИЗАЦИОННЫХ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/>
              </a:rPr>
              <a:t>И ТЕХНИЧЕСКИХ МЕР 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42562" y="1808820"/>
            <a:ext cx="2952328" cy="64807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Анализ угроз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безопасности информации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39188" y="2609292"/>
            <a:ext cx="2952328" cy="64807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Проектирование подсистемы безопасности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479545" y="1628800"/>
            <a:ext cx="22958" cy="2241572"/>
          </a:xfrm>
          <a:prstGeom prst="line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70" name="Прямая со стрелкой 69"/>
          <p:cNvCxnSpPr/>
          <p:nvPr/>
        </p:nvCxnSpPr>
        <p:spPr>
          <a:xfrm>
            <a:off x="502502" y="2140300"/>
            <a:ext cx="540060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Прямая со стрелкой 70"/>
          <p:cNvCxnSpPr>
            <a:endCxn id="68" idx="1"/>
          </p:cNvCxnSpPr>
          <p:nvPr/>
        </p:nvCxnSpPr>
        <p:spPr>
          <a:xfrm>
            <a:off x="502502" y="2933328"/>
            <a:ext cx="536686" cy="0"/>
          </a:xfrm>
          <a:prstGeom prst="straightConnector1">
            <a:avLst/>
          </a:prstGeom>
          <a:noFill/>
          <a:ln w="57150" cap="flat" cmpd="sng" algn="ctr">
            <a:solidFill>
              <a:srgbClr val="1F497D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2" name="Загнутый угол 71"/>
          <p:cNvSpPr/>
          <p:nvPr/>
        </p:nvSpPr>
        <p:spPr>
          <a:xfrm>
            <a:off x="5690572" y="919270"/>
            <a:ext cx="2664296" cy="2442060"/>
          </a:xfrm>
          <a:prstGeom prst="foldedCorner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угроз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информации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трелка влево 72"/>
          <p:cNvSpPr/>
          <p:nvPr/>
        </p:nvSpPr>
        <p:spPr>
          <a:xfrm rot="10800000">
            <a:off x="4407824" y="1725062"/>
            <a:ext cx="792599" cy="815588"/>
          </a:xfrm>
          <a:prstGeom prst="left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63302" y="3415236"/>
            <a:ext cx="2952328" cy="797306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Разработка рабочей (эксплуатационной) документации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954207" y="3813889"/>
            <a:ext cx="3878048" cy="402179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1. Описание архитектуры значимого объекта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954207" y="4216069"/>
            <a:ext cx="3878049" cy="437068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2. Анализ угроз безопасности информации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187026" y="5157192"/>
            <a:ext cx="3645225" cy="47077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2.2. Анализ возможных уязвимостей значимого объекта и его программных, ПАС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87029" y="4681262"/>
            <a:ext cx="3645227" cy="47593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2.1. Выявление источников угроз БИ и возможностей нарушителей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87028" y="5623902"/>
            <a:ext cx="3645227" cy="51253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2.3. Определение возможных способов реализации угроз БИ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200106" y="6136436"/>
            <a:ext cx="3645227" cy="53292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2.4. Оценка возможных последствий от реализации угроз БИ</a:t>
            </a:r>
          </a:p>
        </p:txBody>
      </p:sp>
      <p:sp>
        <p:nvSpPr>
          <p:cNvPr id="81" name="Стрелка влево 80"/>
          <p:cNvSpPr/>
          <p:nvPr/>
        </p:nvSpPr>
        <p:spPr>
          <a:xfrm rot="16200000">
            <a:off x="6850347" y="2933661"/>
            <a:ext cx="344746" cy="1307893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82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r="2673" b="3075"/>
          <a:stretch>
            <a:fillRect/>
          </a:stretch>
        </p:blipFill>
        <p:spPr bwMode="auto">
          <a:xfrm>
            <a:off x="956852" y="4434603"/>
            <a:ext cx="3117000" cy="1766157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glow rad="228600">
              <a:srgbClr val="C0504D">
                <a:satMod val="175000"/>
                <a:alpha val="40000"/>
              </a:srgbClr>
            </a:glow>
          </a:effectLst>
        </p:spPr>
      </p:pic>
      <p:sp>
        <p:nvSpPr>
          <p:cNvPr id="83" name="Стрелка влево 82"/>
          <p:cNvSpPr/>
          <p:nvPr/>
        </p:nvSpPr>
        <p:spPr>
          <a:xfrm rot="8588924">
            <a:off x="4372619" y="4377215"/>
            <a:ext cx="504056" cy="815588"/>
          </a:xfrm>
          <a:prstGeom prst="lef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3222" y="620076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Банк данных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угроз безопасности информации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8709025" y="6417376"/>
            <a:ext cx="396000" cy="396000"/>
          </a:xfrm>
          <a:prstGeom prst="star16">
            <a:avLst>
              <a:gd name="adj" fmla="val 50000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fld id="{21BBC625-0C72-41D4-875A-DCC6F8086D3D}" type="slidenum">
              <a:rPr lang="ru-RU" sz="1400" b="1">
                <a:solidFill>
                  <a:schemeClr val="bg1"/>
                </a:solidFill>
              </a:rPr>
              <a:pPr algn="ctr" eaLnBrk="0" hangingPunct="0"/>
              <a:t>9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1968</Words>
  <Application>Microsoft Office PowerPoint</Application>
  <PresentationFormat>Экран (4:3)</PresentationFormat>
  <Paragraphs>482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ФСТЭК2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программа  «Информационное общество (2011-2020 годы)»</dc:title>
  <dc:creator>МММ</dc:creator>
  <cp:lastModifiedBy>Демонстратор</cp:lastModifiedBy>
  <cp:revision>732</cp:revision>
  <cp:lastPrinted>2015-09-14T09:13:00Z</cp:lastPrinted>
  <dcterms:created xsi:type="dcterms:W3CDTF">2011-04-18T14:06:09Z</dcterms:created>
  <dcterms:modified xsi:type="dcterms:W3CDTF">2018-05-21T09:45:36Z</dcterms:modified>
</cp:coreProperties>
</file>