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  <p:sldMasterId id="2147483660" r:id="rId6"/>
    <p:sldMasterId id="2147483668" r:id="rId7"/>
    <p:sldMasterId id="2147483662" r:id="rId8"/>
    <p:sldMasterId id="2147483664" r:id="rId9"/>
  </p:sldMasterIdLst>
  <p:notesMasterIdLst>
    <p:notesMasterId r:id="rId59"/>
  </p:notesMasterIdLst>
  <p:sldIdLst>
    <p:sldId id="403" r:id="rId10"/>
    <p:sldId id="569" r:id="rId11"/>
    <p:sldId id="570" r:id="rId12"/>
    <p:sldId id="571" r:id="rId13"/>
    <p:sldId id="611" r:id="rId14"/>
    <p:sldId id="564" r:id="rId15"/>
    <p:sldId id="565" r:id="rId16"/>
    <p:sldId id="566" r:id="rId17"/>
    <p:sldId id="619" r:id="rId18"/>
    <p:sldId id="620" r:id="rId19"/>
    <p:sldId id="622" r:id="rId20"/>
    <p:sldId id="621" r:id="rId21"/>
    <p:sldId id="568" r:id="rId22"/>
    <p:sldId id="573" r:id="rId23"/>
    <p:sldId id="574" r:id="rId24"/>
    <p:sldId id="575" r:id="rId25"/>
    <p:sldId id="576" r:id="rId26"/>
    <p:sldId id="577" r:id="rId27"/>
    <p:sldId id="578" r:id="rId28"/>
    <p:sldId id="572" r:id="rId29"/>
    <p:sldId id="597" r:id="rId30"/>
    <p:sldId id="598" r:id="rId31"/>
    <p:sldId id="599" r:id="rId32"/>
    <p:sldId id="600" r:id="rId33"/>
    <p:sldId id="596" r:id="rId34"/>
    <p:sldId id="602" r:id="rId35"/>
    <p:sldId id="601" r:id="rId36"/>
    <p:sldId id="604" r:id="rId37"/>
    <p:sldId id="605" r:id="rId38"/>
    <p:sldId id="606" r:id="rId39"/>
    <p:sldId id="607" r:id="rId40"/>
    <p:sldId id="608" r:id="rId41"/>
    <p:sldId id="609" r:id="rId42"/>
    <p:sldId id="610" r:id="rId43"/>
    <p:sldId id="603" r:id="rId44"/>
    <p:sldId id="614" r:id="rId45"/>
    <p:sldId id="613" r:id="rId46"/>
    <p:sldId id="579" r:id="rId47"/>
    <p:sldId id="580" r:id="rId48"/>
    <p:sldId id="581" r:id="rId49"/>
    <p:sldId id="582" r:id="rId50"/>
    <p:sldId id="617" r:id="rId51"/>
    <p:sldId id="618" r:id="rId52"/>
    <p:sldId id="592" r:id="rId53"/>
    <p:sldId id="593" r:id="rId54"/>
    <p:sldId id="594" r:id="rId55"/>
    <p:sldId id="615" r:id="rId56"/>
    <p:sldId id="616" r:id="rId57"/>
    <p:sldId id="560" r:id="rId5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F1010"/>
    <a:srgbClr val="CC171E"/>
    <a:srgbClr val="FF8409"/>
    <a:srgbClr val="900000"/>
    <a:srgbClr val="332D2D"/>
    <a:srgbClr val="8E8E8E"/>
    <a:srgbClr val="B21117"/>
    <a:srgbClr val="CC5E45"/>
    <a:srgbClr val="CB5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2" autoAdjust="0"/>
    <p:restoredTop sz="79651" autoAdjust="0"/>
  </p:normalViewPr>
  <p:slideViewPr>
    <p:cSldViewPr snapToGrid="0">
      <p:cViewPr varScale="1">
        <p:scale>
          <a:sx n="69" d="100"/>
          <a:sy n="69" d="100"/>
        </p:scale>
        <p:origin x="38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418" y="-17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18494-B3E6-4768-9733-9BDF48497B08}" type="datetimeFigureOut">
              <a:rPr lang="ru-RU" smtClean="0"/>
              <a:t>06.06.2018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8BDE-D4C8-41D2-9616-9530B831A6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48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"Позитив </a:t>
            </a:r>
            <a:r>
              <a:rPr lang="ru-RU" dirty="0" err="1" smtClean="0"/>
              <a:t>Текнолоджиз</a:t>
            </a:r>
            <a:r>
              <a:rPr lang="ru-RU" dirty="0" smtClean="0"/>
              <a:t>" занимается разработкой средств обеспечения информационной безопасности с 2002 года.</a:t>
            </a:r>
            <a:endParaRPr lang="ru-RU" baseline="0" dirty="0" smtClean="0"/>
          </a:p>
          <a:p>
            <a:endParaRPr lang="ru-RU" b="1" i="1" baseline="0" dirty="0" smtClean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 smtClean="0">
                <a:solidFill>
                  <a:srgbClr val="FF0000"/>
                </a:solidFill>
              </a:rPr>
              <a:t>Positive Technologies – </a:t>
            </a:r>
            <a:r>
              <a:rPr lang="ru-RU" b="0" i="0" baseline="0" dirty="0" smtClean="0">
                <a:solidFill>
                  <a:srgbClr val="FF0000"/>
                </a:solidFill>
              </a:rPr>
              <a:t>лидер российского рынка систем контроля защищенности и соответствия стандартам. </a:t>
            </a:r>
            <a:r>
              <a:rPr lang="ru-RU" baseline="0" dirty="0" smtClean="0"/>
              <a:t>Наша компания – одна из самых быстро развивающихся в секторе программного обеспечения для информационной безопасности и контроля соответствия стандартам.</a:t>
            </a:r>
            <a:endParaRPr lang="ru-RU" b="0" i="0" baseline="0" dirty="0" smtClean="0">
              <a:solidFill>
                <a:srgbClr val="FF0000"/>
              </a:solidFill>
            </a:endParaRPr>
          </a:p>
          <a:p>
            <a:r>
              <a:rPr lang="ru-RU" b="0" i="0" baseline="0" dirty="0" smtClean="0">
                <a:solidFill>
                  <a:srgbClr val="FF0000"/>
                </a:solidFill>
              </a:rPr>
              <a:t>Сегодня в нашем штате в общей сложности более 5</a:t>
            </a:r>
            <a:r>
              <a:rPr lang="en-US" b="0" i="0" baseline="0" dirty="0" smtClean="0">
                <a:solidFill>
                  <a:srgbClr val="FF0000"/>
                </a:solidFill>
              </a:rPr>
              <a:t>0</a:t>
            </a:r>
            <a:r>
              <a:rPr lang="ru-RU" b="0" i="0" baseline="0" dirty="0" smtClean="0">
                <a:solidFill>
                  <a:srgbClr val="FF0000"/>
                </a:solidFill>
              </a:rPr>
              <a:t>0 сотрудников.</a:t>
            </a:r>
          </a:p>
          <a:p>
            <a:endParaRPr lang="en-US" b="0" i="0" baseline="0" dirty="0" smtClean="0">
              <a:solidFill>
                <a:srgbClr val="FF0000"/>
              </a:solidFill>
            </a:endParaRPr>
          </a:p>
          <a:p>
            <a:r>
              <a:rPr lang="ru-RU" b="0" i="0" baseline="0" dirty="0" smtClean="0">
                <a:solidFill>
                  <a:srgbClr val="FF0000"/>
                </a:solidFill>
              </a:rPr>
              <a:t>Около половины это специалисты по информационной </a:t>
            </a:r>
            <a:r>
              <a:rPr lang="ru-RU" b="0" i="0" baseline="0" dirty="0" err="1" smtClean="0">
                <a:solidFill>
                  <a:srgbClr val="FF0000"/>
                </a:solidFill>
              </a:rPr>
              <a:t>безопасноти</a:t>
            </a:r>
            <a:r>
              <a:rPr lang="ru-RU" b="0" i="0" baseline="0" dirty="0" smtClean="0">
                <a:solidFill>
                  <a:srgbClr val="FF0000"/>
                </a:solidFill>
              </a:rPr>
              <a:t> и эту экспертизу </a:t>
            </a:r>
            <a:endParaRPr lang="en-US" b="0" i="0" baseline="0" dirty="0" smtClean="0">
              <a:solidFill>
                <a:srgbClr val="FF0000"/>
              </a:solidFill>
            </a:endParaRPr>
          </a:p>
          <a:p>
            <a:endParaRPr lang="ru-RU" b="0" i="0" baseline="0" dirty="0" smtClean="0">
              <a:solidFill>
                <a:srgbClr val="FF0000"/>
              </a:solidFill>
            </a:endParaRPr>
          </a:p>
          <a:p>
            <a:r>
              <a:rPr lang="en-US" b="0" i="0" baseline="0" dirty="0" smtClean="0">
                <a:solidFill>
                  <a:srgbClr val="FF0000"/>
                </a:solidFill>
              </a:rPr>
              <a:t>Positive Technologies </a:t>
            </a:r>
            <a:r>
              <a:rPr lang="ru-RU" b="0" i="0" baseline="0" dirty="0" smtClean="0">
                <a:solidFill>
                  <a:srgbClr val="FF0000"/>
                </a:solidFill>
              </a:rPr>
              <a:t>– ежегодно проводит форум по практической безопасности </a:t>
            </a:r>
            <a:r>
              <a:rPr lang="ru-RU" dirty="0" err="1" smtClean="0"/>
              <a:t>Positive</a:t>
            </a:r>
            <a:r>
              <a:rPr lang="ru-RU" dirty="0" smtClean="0"/>
              <a:t> </a:t>
            </a:r>
            <a:r>
              <a:rPr lang="ru-RU" dirty="0" err="1" smtClean="0"/>
              <a:t>Hack</a:t>
            </a:r>
            <a:r>
              <a:rPr lang="ru-RU" dirty="0" smtClean="0"/>
              <a:t> </a:t>
            </a:r>
            <a:r>
              <a:rPr lang="ru-RU" dirty="0" err="1" smtClean="0"/>
              <a:t>Days</a:t>
            </a:r>
            <a:r>
              <a:rPr lang="en-US" b="0" i="0" baseline="0" dirty="0" smtClean="0">
                <a:solidFill>
                  <a:srgbClr val="FF0000"/>
                </a:solidFill>
              </a:rPr>
              <a:t>.</a:t>
            </a:r>
            <a:r>
              <a:rPr lang="ru-RU" b="0" i="0" baseline="0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55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/>
              <a:t>Насколько</a:t>
            </a:r>
            <a:r>
              <a:rPr lang="ru-RU" b="0" baseline="0" dirty="0" smtClean="0"/>
              <a:t> уязвима ВАША </a:t>
            </a:r>
            <a:r>
              <a:rPr lang="en-US" b="0" baseline="0" dirty="0" smtClean="0"/>
              <a:t>IT-</a:t>
            </a:r>
            <a:r>
              <a:rPr lang="ru-RU" b="0" baseline="0" dirty="0" smtClean="0"/>
              <a:t>инфраструктура</a:t>
            </a:r>
            <a:r>
              <a:rPr lang="ru-RU" b="0" dirty="0" smtClean="0"/>
              <a:t>? В</a:t>
            </a:r>
            <a:r>
              <a:rPr lang="ru-RU" b="0" baseline="0" dirty="0" smtClean="0"/>
              <a:t> чем ее слабые стороны</a:t>
            </a:r>
            <a:r>
              <a:rPr lang="ru-RU" b="0" dirty="0" smtClean="0"/>
              <a:t>?</a:t>
            </a:r>
          </a:p>
          <a:p>
            <a:endParaRPr lang="ru-RU" b="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Во всех компаниях установлены межсетевые экраны, антивирусы и прочие стандартные средства защиты, но их все равно ломают. Почему? Потому что в больших системах нужен ПОСТОЯННЫЙ контроль, который позволяет выявлять самые простые и распространенные, но оттого не менее опасные бреши информационной защиты.</a:t>
            </a:r>
          </a:p>
          <a:p>
            <a:endParaRPr lang="ru-RU" b="0" baseline="0" dirty="0" smtClean="0"/>
          </a:p>
          <a:p>
            <a:r>
              <a:rPr lang="ru-RU" b="0" dirty="0" smtClean="0"/>
              <a:t>Вот некоторые</a:t>
            </a:r>
            <a:r>
              <a:rPr lang="ru-RU" b="0" baseline="0" dirty="0" smtClean="0"/>
              <a:t> ключевые моменты, которые надо знать, чтобы понять степень своей уязвимости</a:t>
            </a:r>
            <a:r>
              <a:rPr lang="ru-RU" b="0" dirty="0" smtClean="0"/>
              <a:t>: </a:t>
            </a:r>
          </a:p>
          <a:p>
            <a:endParaRPr lang="ru-RU" b="0" baseline="0" dirty="0" smtClean="0"/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="0" dirty="0" smtClean="0"/>
              <a:t>Ошибки веб-приложений: не</a:t>
            </a:r>
            <a:r>
              <a:rPr lang="ru-RU" b="0" baseline="0" dirty="0" smtClean="0"/>
              <a:t> </a:t>
            </a:r>
            <a:r>
              <a:rPr lang="ru-RU" b="0" dirty="0" smtClean="0"/>
              <a:t>дает ли хакерам</a:t>
            </a:r>
            <a:r>
              <a:rPr lang="ru-RU" b="0" baseline="0" dirty="0" smtClean="0"/>
              <a:t> </a:t>
            </a:r>
            <a:r>
              <a:rPr lang="ru-RU" b="0" dirty="0" smtClean="0"/>
              <a:t>плохо написанный код ваших</a:t>
            </a:r>
            <a:r>
              <a:rPr lang="ru-RU" b="0" baseline="0" dirty="0" smtClean="0"/>
              <a:t> приложений ключи для входа в вашу систему</a:t>
            </a:r>
            <a:r>
              <a:rPr lang="ru-RU" b="0" dirty="0" smtClean="0"/>
              <a:t>?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="0" dirty="0" smtClean="0"/>
              <a:t>Небезопасные беспроводные</a:t>
            </a:r>
            <a:r>
              <a:rPr lang="ru-RU" b="0" baseline="0" dirty="0" smtClean="0"/>
              <a:t> сети:</a:t>
            </a:r>
            <a:r>
              <a:rPr lang="ru-RU" b="0" dirty="0" smtClean="0"/>
              <a:t> для</a:t>
            </a:r>
            <a:r>
              <a:rPr lang="ru-RU" b="0" baseline="0" dirty="0" smtClean="0"/>
              <a:t> хакеров ваша беспроводная сеть – это своего рода приглашение взломать периметр сети вашей компании. Вы уверены, что ваши беспроводные сети безопасны?</a:t>
            </a:r>
            <a:r>
              <a:rPr lang="ru-RU" b="0" dirty="0" smtClean="0"/>
              <a:t> </a:t>
            </a:r>
          </a:p>
          <a:p>
            <a:pPr marL="228600" indent="-228600">
              <a:buAutoNum type="arabicPeriod"/>
            </a:pPr>
            <a:r>
              <a:rPr lang="ru-RU" b="0" dirty="0" smtClean="0"/>
              <a:t>Ошибки в настройках: вы можете</a:t>
            </a:r>
            <a:r>
              <a:rPr lang="ru-RU" b="0" baseline="0" dirty="0" smtClean="0"/>
              <a:t> использовать самые последние версии сетевого оборудования, межсетевых экранов и настольных приложений</a:t>
            </a:r>
            <a:r>
              <a:rPr lang="ru-RU" b="0" dirty="0" smtClean="0"/>
              <a:t> (например, </a:t>
            </a:r>
            <a:r>
              <a:rPr lang="ru-RU" b="0" dirty="0" err="1" smtClean="0"/>
              <a:t>Microsoft</a:t>
            </a:r>
            <a:r>
              <a:rPr lang="ru-RU" b="0" dirty="0" smtClean="0"/>
              <a:t> </a:t>
            </a:r>
            <a:r>
              <a:rPr lang="ru-RU" b="0" dirty="0" err="1" smtClean="0"/>
              <a:t>Office</a:t>
            </a:r>
            <a:r>
              <a:rPr lang="ru-RU" b="0" dirty="0" smtClean="0"/>
              <a:t> или </a:t>
            </a:r>
            <a:r>
              <a:rPr lang="en-US" b="0" dirty="0" smtClean="0"/>
              <a:t>email-</a:t>
            </a:r>
            <a:r>
              <a:rPr lang="ru-RU" b="0" dirty="0" smtClean="0"/>
              <a:t>клиентов), однако,</a:t>
            </a:r>
            <a:r>
              <a:rPr lang="ru-RU" b="0" baseline="0" dirty="0" smtClean="0"/>
              <a:t> если по неосторожности были допущены ошибки в их настройках, они могут стать причиной уязвимости вашей системы</a:t>
            </a:r>
            <a:r>
              <a:rPr lang="ru-RU" b="0" dirty="0" smtClean="0"/>
              <a:t>.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="0" dirty="0" smtClean="0"/>
              <a:t>Программные средства сторонней разработки могут содержать уязвимости.</a:t>
            </a:r>
            <a:r>
              <a:rPr lang="ru-RU" b="0" baseline="0" dirty="0" smtClean="0"/>
              <a:t> У вас есть возможность качественно проанализировать их безопасность?</a:t>
            </a:r>
            <a:endParaRPr lang="ru-RU" sz="1200" b="1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ru-RU" b="0" dirty="0" smtClean="0"/>
              <a:t>Слабые</a:t>
            </a:r>
            <a:r>
              <a:rPr lang="ru-RU" b="0" baseline="0" dirty="0" smtClean="0"/>
              <a:t> пароли:</a:t>
            </a:r>
            <a:r>
              <a:rPr lang="ru-RU" b="0" dirty="0" smtClean="0"/>
              <a:t> вы уверены, что ваши сотрудники не используют комбинацию 12345 или</a:t>
            </a:r>
            <a:r>
              <a:rPr lang="ru-RU" b="0" baseline="0" dirty="0" smtClean="0"/>
              <a:t> слово</a:t>
            </a:r>
            <a:r>
              <a:rPr lang="ru-RU" b="0" dirty="0" smtClean="0"/>
              <a:t> “</a:t>
            </a:r>
            <a:r>
              <a:rPr lang="ru-RU" b="0" dirty="0" err="1" smtClean="0"/>
              <a:t>password</a:t>
            </a:r>
            <a:r>
              <a:rPr lang="ru-RU" b="0" dirty="0" smtClean="0"/>
              <a:t>” в качестве пароля? А</a:t>
            </a:r>
            <a:r>
              <a:rPr lang="ru-RU" b="0" baseline="0" dirty="0" smtClean="0"/>
              <a:t> пароль от аккаунта администратора точно не </a:t>
            </a:r>
            <a:r>
              <a:rPr lang="en-US" b="0" baseline="0" dirty="0" smtClean="0"/>
              <a:t>“admin”?</a:t>
            </a:r>
            <a:endParaRPr lang="ru-RU" b="0" dirty="0" smtClean="0"/>
          </a:p>
          <a:p>
            <a:pPr marL="0" indent="0">
              <a:buNone/>
            </a:pPr>
            <a:endParaRPr lang="ru-RU" b="0" baseline="0" dirty="0" smtClean="0"/>
          </a:p>
          <a:p>
            <a:pPr marL="0" indent="0">
              <a:buNone/>
            </a:pPr>
            <a:r>
              <a:rPr lang="ru-RU" b="0" baseline="0" dirty="0" smtClean="0"/>
              <a:t>1) Пример из жизни: У заказчика установлено средство мониторинга антивирусов на узлах. При этом, когда мы просканировали 10 рабочих станций в рамках пилота, оказалось, что на 2х машинах служба антивируса выключена, а на третьей антивирусные базы обновлялись последний раз год назад.</a:t>
            </a:r>
          </a:p>
          <a:p>
            <a:pPr marL="0" indent="0">
              <a:buNone/>
            </a:pPr>
            <a:endParaRPr lang="ru-RU" b="0" baseline="0" dirty="0" smtClean="0"/>
          </a:p>
          <a:p>
            <a:pPr marL="0" indent="0">
              <a:buNone/>
            </a:pPr>
            <a:r>
              <a:rPr lang="ru-RU" b="0" baseline="0" dirty="0" smtClean="0"/>
              <a:t>2) Пример из жизни: при сканировании подбираем логин\пароль к </a:t>
            </a:r>
            <a:r>
              <a:rPr lang="en-US" b="0" baseline="0" dirty="0" err="1" smtClean="0"/>
              <a:t>Sql</a:t>
            </a:r>
            <a:r>
              <a:rPr lang="en-US" b="0" baseline="0" dirty="0" smtClean="0"/>
              <a:t> </a:t>
            </a:r>
            <a:r>
              <a:rPr lang="ru-RU" b="0" baseline="0" dirty="0" smtClean="0"/>
              <a:t>серверу. А причина в том, что доменные политики не распространились на этот узел и, как следствие, на узле не применились ограничения сложности пароля.</a:t>
            </a:r>
          </a:p>
          <a:p>
            <a:pPr marL="0" indent="0">
              <a:buNone/>
            </a:pPr>
            <a:r>
              <a:rPr lang="ru-RU" b="0" baseline="0" dirty="0" smtClean="0"/>
              <a:t>Таких примеров море!!!</a:t>
            </a:r>
          </a:p>
          <a:p>
            <a:pPr marL="0" indent="0">
              <a:buNone/>
            </a:pPr>
            <a:endParaRPr lang="ru-RU" b="0" baseline="0" dirty="0" smtClean="0"/>
          </a:p>
          <a:p>
            <a:pPr marL="0" indent="0">
              <a:buNone/>
            </a:pPr>
            <a:r>
              <a:rPr lang="ru-RU" b="0" baseline="0" dirty="0" smtClean="0"/>
              <a:t>Именно этими инструментами в первую очередь воспользуется злоумышленник! Как его остановить?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030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</a:t>
            </a:r>
            <a:r>
              <a:rPr lang="ru-RU" baseline="0" dirty="0" smtClean="0"/>
              <a:t>еобходимо управление уязвимостями! </a:t>
            </a:r>
          </a:p>
          <a:p>
            <a:endParaRPr lang="ru-RU" baseline="0" dirty="0" smtClean="0"/>
          </a:p>
          <a:p>
            <a:r>
              <a:rPr lang="ru-RU" dirty="0" smtClean="0"/>
              <a:t>Чтобы</a:t>
            </a:r>
            <a:r>
              <a:rPr lang="ru-RU" baseline="0" dirty="0" smtClean="0"/>
              <a:t> реально управлять уязвимостями систем, вам необходимо проводить следующий цикл работ: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Инвентаризацию: что представляет собой ваша ИТ-инфраструктура, из чего</a:t>
            </a:r>
            <a:r>
              <a:rPr lang="ru-RU" baseline="0" dirty="0" smtClean="0"/>
              <a:t> она состоит</a:t>
            </a:r>
            <a:r>
              <a:rPr lang="ru-RU" dirty="0" smtClean="0"/>
              <a:t> </a:t>
            </a:r>
            <a:r>
              <a:rPr lang="ru-RU" baseline="0" dirty="0" smtClean="0"/>
              <a:t>(оборудование, программное обеспечение, операционная система, приложения и т.д.). Необходим полный, подробный список.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Классификацию ресурсов: разделить узлы на группы (серверы, сетевое оборудование, рабочие станции, СУБД,…), и определить критичность узлов и сервисов.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Анализ защищенности: на сколько</a:t>
            </a:r>
            <a:r>
              <a:rPr lang="ru-RU" baseline="0" dirty="0" smtClean="0"/>
              <a:t> безопасны эти системы? Какие уязвимости они содержат?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Запрос на изменение: </a:t>
            </a:r>
            <a:r>
              <a:rPr lang="ru-RU" dirty="0" smtClean="0"/>
              <a:t> делается запрос коллегам из ИТ на изменение.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Устранение уязвимостей: Коллеги из ИТ устраняют уязвимости.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Проверка: необходимо удостовериться, что эти уязвимости действительно</a:t>
            </a:r>
            <a:r>
              <a:rPr lang="ru-RU" baseline="0" dirty="0" smtClean="0"/>
              <a:t> устранены.</a:t>
            </a: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r>
              <a:rPr lang="ru-RU" baseline="0" dirty="0" smtClean="0"/>
              <a:t>Но главное – повторять этот цикл регулярно, раз месяц или  квартал. Провести такую процедуру о</a:t>
            </a:r>
            <a:r>
              <a:rPr lang="ru-RU" dirty="0" smtClean="0"/>
              <a:t>дин</a:t>
            </a:r>
            <a:r>
              <a:rPr lang="ru-RU" baseline="0" dirty="0" smtClean="0"/>
              <a:t> раз недостаточно, ведь новые уязвимости возникают каждый день; злоумышленники не дремлют! В противном случае ваша система будет безопасной только «на бумаге».</a:t>
            </a:r>
            <a:endParaRPr lang="ru-RU" dirty="0" smtClean="0"/>
          </a:p>
          <a:p>
            <a:endParaRPr lang="ru-RU" b="1" baseline="0" dirty="0" smtClean="0"/>
          </a:p>
          <a:p>
            <a:r>
              <a:rPr lang="ru-RU" b="1" baseline="0" dirty="0" smtClean="0"/>
              <a:t>Комментарии: </a:t>
            </a:r>
            <a:r>
              <a:rPr lang="ru-RU" dirty="0" smtClean="0"/>
              <a:t>наше</a:t>
            </a:r>
            <a:r>
              <a:rPr lang="ru-RU" baseline="0" dirty="0" smtClean="0"/>
              <a:t> представление о процессе</a:t>
            </a:r>
            <a:r>
              <a:rPr lang="ru-RU" dirty="0" smtClean="0"/>
              <a:t> сформировано на основе описаний американского</a:t>
            </a:r>
            <a:r>
              <a:rPr lang="ru-RU" baseline="0" dirty="0" smtClean="0"/>
              <a:t> </a:t>
            </a:r>
            <a:r>
              <a:rPr lang="ru-RU" dirty="0" smtClean="0"/>
              <a:t>Национального института стандартов и технологий </a:t>
            </a:r>
            <a:r>
              <a:rPr lang="en-US" dirty="0" smtClean="0"/>
              <a:t>(NIST)</a:t>
            </a:r>
            <a:r>
              <a:rPr lang="ru-RU" dirty="0" smtClean="0"/>
              <a:t> и собственного</a:t>
            </a:r>
            <a:r>
              <a:rPr lang="ru-RU" baseline="0" dirty="0" smtClean="0"/>
              <a:t> практического опыта анализа и контроля защищенности информационных систем</a:t>
            </a:r>
            <a:r>
              <a:rPr lang="ru-RU" dirty="0" smtClean="0"/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66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На пирамиде</a:t>
            </a:r>
            <a:r>
              <a:rPr lang="ru-RU" b="0" baseline="0" dirty="0" smtClean="0"/>
              <a:t> показано, как </a:t>
            </a:r>
            <a:r>
              <a:rPr lang="en-GB" b="0" i="0" dirty="0" err="1" smtClean="0"/>
              <a:t>MaxPatrol</a:t>
            </a:r>
            <a:r>
              <a:rPr lang="ru-RU" b="0" baseline="0" dirty="0" smtClean="0"/>
              <a:t> решает ваши задачи На нижнем уровне треугольника мы видим жизненно важную информацию о вашей системе, которую выдает </a:t>
            </a:r>
            <a:r>
              <a:rPr lang="en-US" b="0" baseline="0" dirty="0" err="1" smtClean="0"/>
              <a:t>MaxPatrol</a:t>
            </a:r>
            <a:r>
              <a:rPr lang="en-US" b="0" baseline="0" dirty="0" smtClean="0"/>
              <a:t>:</a:t>
            </a:r>
          </a:p>
          <a:p>
            <a:pPr marL="628650" lvl="1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ru-RU" baseline="0" dirty="0" smtClean="0"/>
              <a:t>Подробный отчет об ИНВЕНТАРИЗАЦИИ – список оборудования и ПО, установленного в системе.</a:t>
            </a:r>
          </a:p>
          <a:p>
            <a:pPr marL="628650" lvl="1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ru-RU" dirty="0" smtClean="0"/>
              <a:t>Информация</a:t>
            </a:r>
            <a:r>
              <a:rPr lang="ru-RU" baseline="0" dirty="0" smtClean="0"/>
              <a:t> по ВСЕМ уязвимостям во ВСЕХ ваших системах, собранная с помощью следующих конфигураций: </a:t>
            </a:r>
            <a:r>
              <a:rPr lang="ru-RU" baseline="0" dirty="0" err="1" smtClean="0"/>
              <a:t>безагнетная</a:t>
            </a:r>
            <a:r>
              <a:rPr lang="ru-RU" baseline="0" dirty="0" smtClean="0"/>
              <a:t>, с низким уровнем прав доступа, </a:t>
            </a:r>
            <a:r>
              <a:rPr lang="ru-RU" baseline="0" dirty="0" err="1" smtClean="0"/>
              <a:t>неинвазивная</a:t>
            </a:r>
            <a:r>
              <a:rPr lang="ru-RU" baseline="0" dirty="0" smtClean="0"/>
              <a:t>, «черный ящик»; и ОЦЕНКА УЯЗВИМОСТЕЙ.</a:t>
            </a:r>
            <a:endParaRPr lang="en-GB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/>
              <a:t>Эта</a:t>
            </a:r>
            <a:r>
              <a:rPr lang="ru-RU" b="0" baseline="0" dirty="0" smtClean="0"/>
              <a:t> информация необходима для проверки СООТВЕТСТВИЯ настроек системы корпоративным ПОЛИТИКАМ БЕЗОПАСНОСТИ, и для корректного проведения процедуры ОТСЛЕЖИВАНИЯ ИЗМЕНЕНИЙ.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На следующем уровне диаграммы мы видим, что эта информация может быть также использована системой </a:t>
            </a:r>
            <a:r>
              <a:rPr lang="en-US" b="0" baseline="0" dirty="0" err="1" smtClean="0"/>
              <a:t>MaxPatrol</a:t>
            </a:r>
            <a:r>
              <a:rPr lang="en-US" b="0" baseline="0" dirty="0" smtClean="0"/>
              <a:t> </a:t>
            </a:r>
            <a:r>
              <a:rPr lang="ru-RU" b="0" baseline="0" dirty="0" smtClean="0"/>
              <a:t>в РЕЖИМЕ КОНТРОЛЯ  СООТВЕТСТВИЯ</a:t>
            </a:r>
            <a:r>
              <a:rPr lang="en-US" b="0" baseline="0" dirty="0" smtClean="0"/>
              <a:t>, </a:t>
            </a:r>
            <a:r>
              <a:rPr lang="ru-RU" b="0" baseline="0" dirty="0" smtClean="0"/>
              <a:t>для того, чтобы автоматически отобразить подробную картину уровней соответствия вашей компании набору отраслевых и корпоративных стандартов</a:t>
            </a:r>
            <a:r>
              <a:rPr lang="en-US" b="0" baseline="0" dirty="0" smtClean="0"/>
              <a:t>.</a:t>
            </a:r>
            <a:endParaRPr lang="ru-RU" b="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/>
          </a:p>
          <a:p>
            <a:r>
              <a:rPr lang="ru-RU" baseline="0" dirty="0" smtClean="0"/>
              <a:t>И наконец, на вершине треугольника мы</a:t>
            </a:r>
            <a:r>
              <a:rPr lang="en-US" baseline="0" dirty="0" smtClean="0"/>
              <a:t> </a:t>
            </a:r>
            <a:r>
              <a:rPr lang="ru-RU" baseline="0" dirty="0" smtClean="0"/>
              <a:t>видим – </a:t>
            </a:r>
            <a:r>
              <a:rPr lang="en-US" baseline="0" dirty="0" smtClean="0"/>
              <a:t>KPI – </a:t>
            </a:r>
            <a:r>
              <a:rPr lang="ru-RU" baseline="0" dirty="0" smtClean="0"/>
              <a:t>ключевые показатели эффективности. </a:t>
            </a:r>
            <a:r>
              <a:rPr lang="en-US" baseline="0" dirty="0" err="1" smtClean="0"/>
              <a:t>MaxPatrol</a:t>
            </a:r>
            <a:r>
              <a:rPr lang="en-US" baseline="0" dirty="0" smtClean="0"/>
              <a:t> </a:t>
            </a:r>
            <a:r>
              <a:rPr lang="ru-RU" baseline="0" dirty="0" smtClean="0"/>
              <a:t>дает компании возможность детально отслеживать эффективность по различным настраиваемым </a:t>
            </a:r>
            <a:r>
              <a:rPr lang="ru-RU" b="0" i="0" baseline="0" dirty="0" smtClean="0"/>
              <a:t>параметрам. Например, </a:t>
            </a:r>
            <a:r>
              <a:rPr lang="ru-RU" b="0" i="0" baseline="0" dirty="0" err="1" smtClean="0"/>
              <a:t>выполлнение</a:t>
            </a:r>
            <a:r>
              <a:rPr lang="ru-RU" b="0" i="0" baseline="0" dirty="0" smtClean="0"/>
              <a:t> плана сканирования может быть показателем эффективности Службы ИБ, а оперативное устранение уязвимостей может быть показателем эффективности службы ИТ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0" i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i="0" dirty="0" smtClean="0"/>
              <a:t>База знаний,</a:t>
            </a:r>
            <a:r>
              <a:rPr lang="ru-RU" sz="1400" b="0" i="0" baseline="0" dirty="0" smtClean="0"/>
              <a:t> н</a:t>
            </a:r>
            <a:r>
              <a:rPr lang="ru-RU" sz="1400" b="0" i="0" dirty="0" smtClean="0"/>
              <a:t>а</a:t>
            </a:r>
            <a:r>
              <a:rPr lang="ru-RU" sz="1400" b="0" i="0" baseline="0" dirty="0" smtClean="0"/>
              <a:t> которой основана работа </a:t>
            </a:r>
            <a:r>
              <a:rPr lang="en-US" sz="1400" b="0" i="0" baseline="0" dirty="0" err="1" smtClean="0"/>
              <a:t>MaxPatrol</a:t>
            </a:r>
            <a:r>
              <a:rPr lang="en-US" sz="1400" b="0" i="0" baseline="0" dirty="0" smtClean="0"/>
              <a:t>,</a:t>
            </a:r>
            <a:r>
              <a:rPr lang="ru-RU" sz="1400" b="0" i="0" dirty="0" smtClean="0"/>
              <a:t> поддерживается командой </a:t>
            </a:r>
            <a:r>
              <a:rPr lang="en-US" sz="1400" b="0" i="0" dirty="0" smtClean="0"/>
              <a:t>Positive Research</a:t>
            </a:r>
            <a:r>
              <a:rPr lang="ru-RU" sz="1400" b="0" i="0" dirty="0" smtClean="0"/>
              <a:t>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включает в себя данные об уязвимостях, инцидентах, технические стандарты, новейшие практики по безопасной настройке ПО и оборудования. </a:t>
            </a:r>
            <a:r>
              <a:rPr lang="ru-RU" sz="1400" b="0" i="0" dirty="0" smtClean="0"/>
              <a:t>Найдя </a:t>
            </a:r>
            <a:r>
              <a:rPr lang="ru-RU" sz="1400" b="0" i="0" baseline="0" dirty="0" smtClean="0"/>
              <a:t>уязвимость</a:t>
            </a:r>
            <a:r>
              <a:rPr lang="en-US" sz="1400" b="0" i="0" baseline="0" dirty="0" smtClean="0"/>
              <a:t> </a:t>
            </a:r>
            <a:r>
              <a:rPr lang="ru-RU" sz="1400" b="0" i="0" baseline="0" dirty="0" smtClean="0"/>
              <a:t>«нулевого дня», </a:t>
            </a:r>
            <a:r>
              <a:rPr lang="ru-RU" sz="1400" b="0" i="0" dirty="0" smtClean="0"/>
              <a:t>специалисты </a:t>
            </a:r>
            <a:r>
              <a:rPr lang="en-US" sz="1400" b="0" i="0" dirty="0" smtClean="0"/>
              <a:t>Positive Research </a:t>
            </a:r>
            <a:r>
              <a:rPr lang="ru-RU" sz="1400" b="0" i="0" baseline="0" dirty="0" smtClean="0"/>
              <a:t>тут же добавляют ее в базу знаний. И это происходит более 100 раз в год!</a:t>
            </a:r>
            <a:endParaRPr lang="en-US" sz="1400" b="0" i="0" dirty="0" smtClean="0"/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177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Эта схема обобщает</a:t>
            </a:r>
            <a:r>
              <a:rPr lang="ru-RU" baseline="0" dirty="0" smtClean="0"/>
              <a:t> все особенности системы</a:t>
            </a:r>
            <a:r>
              <a:rPr lang="ru-RU" dirty="0" smtClean="0"/>
              <a:t> </a:t>
            </a:r>
            <a:r>
              <a:rPr lang="ru-RU" dirty="0" err="1" smtClean="0"/>
              <a:t>MaxPatrol</a:t>
            </a:r>
            <a:r>
              <a:rPr lang="ru-RU" dirty="0" smtClean="0"/>
              <a:t> – из нее видно,</a:t>
            </a:r>
            <a:r>
              <a:rPr lang="ru-RU" baseline="0" dirty="0" smtClean="0"/>
              <a:t> что система действительно построена по принципу «Все в одном»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ru-RU" dirty="0" smtClean="0"/>
              <a:t>В верхней части схемы показаны</a:t>
            </a:r>
            <a:r>
              <a:rPr lang="ru-RU" baseline="0" dirty="0" smtClean="0"/>
              <a:t> типы устройств, которые </a:t>
            </a:r>
            <a:r>
              <a:rPr lang="ru-RU" dirty="0" err="1" smtClean="0"/>
              <a:t>MaxPatrol</a:t>
            </a:r>
            <a:r>
              <a:rPr lang="ru-RU" dirty="0" smtClean="0"/>
              <a:t> поддерживает - сети, приложения, операционные</a:t>
            </a:r>
            <a:r>
              <a:rPr lang="ru-RU" baseline="0" dirty="0" smtClean="0"/>
              <a:t> и </a:t>
            </a:r>
            <a:r>
              <a:rPr lang="ru-RU" dirty="0" smtClean="0"/>
              <a:t>ERP-системы,</a:t>
            </a:r>
            <a:r>
              <a:rPr lang="ru-RU" baseline="0" dirty="0" smtClean="0"/>
              <a:t> т</a:t>
            </a:r>
            <a:r>
              <a:rPr lang="ru-RU" dirty="0" smtClean="0"/>
              <a:t>.д.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</a:t>
            </a:r>
            <a:r>
              <a:rPr lang="ru-RU" dirty="0" smtClean="0"/>
              <a:t>права и слева мы видим</a:t>
            </a:r>
            <a:r>
              <a:rPr lang="ru-RU" baseline="0" dirty="0" smtClean="0"/>
              <a:t> стрелки, обозначающие возможность добавления в систему как ваших собственных КОРПОРАТИВНЫХ политик безопасности, так и ОТРАСЛЕВЫХ СТАНДАРТОВ. Это позволяет системе оценивать степень соответствия стандартам по тем показателям эффективности, которые важны ВАМ</a:t>
            </a:r>
            <a:r>
              <a:rPr lang="ru-RU" dirty="0" smtClean="0"/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dirty="0" smtClean="0"/>
              <a:t>Как</a:t>
            </a:r>
            <a:r>
              <a:rPr lang="ru-RU" baseline="0" dirty="0" smtClean="0"/>
              <a:t> мы видим из центрального блока схемы (выделенного красным цветом), ключевыми функциями системы </a:t>
            </a:r>
            <a:r>
              <a:rPr lang="en-US" baseline="0" dirty="0" err="1" smtClean="0"/>
              <a:t>MaxPatrol</a:t>
            </a:r>
            <a:r>
              <a:rPr lang="en-US" baseline="0" dirty="0" smtClean="0"/>
              <a:t> </a:t>
            </a:r>
            <a:r>
              <a:rPr lang="ru-RU" baseline="0" dirty="0" smtClean="0"/>
              <a:t>являются управление уязвимостями, контроль соответствия стандартам, мониторинг изменений и контроль эффективности бизнес-процессов, а также служб ИТ и ИБ.</a:t>
            </a:r>
            <a:r>
              <a:rPr lang="ru-RU" dirty="0" smtClean="0"/>
              <a:t> При этом </a:t>
            </a:r>
            <a:r>
              <a:rPr lang="ru-RU" baseline="0" dirty="0" smtClean="0"/>
              <a:t>в качестве базы знаний используются </a:t>
            </a:r>
            <a:r>
              <a:rPr lang="ru-RU" dirty="0" smtClean="0"/>
              <a:t>новейшие данные,</a:t>
            </a:r>
            <a:r>
              <a:rPr lang="ru-RU" baseline="0" dirty="0" smtClean="0"/>
              <a:t> сформированные командой исследователей</a:t>
            </a:r>
            <a:r>
              <a:rPr lang="ru-RU" dirty="0" smtClean="0"/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dirty="0" smtClean="0"/>
              <a:t>В нижней </a:t>
            </a:r>
            <a:r>
              <a:rPr lang="ru-RU" baseline="0" dirty="0" smtClean="0"/>
              <a:t>части схемы мы видим, что </a:t>
            </a:r>
            <a:r>
              <a:rPr lang="ru-RU" dirty="0" err="1" smtClean="0"/>
              <a:t>MaxPatrol</a:t>
            </a:r>
            <a:r>
              <a:rPr lang="ru-RU" dirty="0" smtClean="0"/>
              <a:t> генерирует отчеты, которые отвечают </a:t>
            </a:r>
            <a:r>
              <a:rPr lang="ru-RU" baseline="0" dirty="0" smtClean="0"/>
              <a:t>требованиям любых подразделений компании, от ТОП-менеджеров до ИТ-специалистов.</a:t>
            </a:r>
          </a:p>
          <a:p>
            <a:pPr marL="0" indent="0">
              <a:buFont typeface="Arial" pitchFamily="34" charset="0"/>
              <a:buNone/>
            </a:pPr>
            <a:r>
              <a:rPr lang="ru-RU" baseline="0" dirty="0" smtClean="0"/>
              <a:t>___________________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 smtClean="0"/>
              <a:t>Руководители компании видят общую картину защищенности ИТ-инфраструктуры, на текущий момент и в динамике, могут оценивать эффективность работы служб ИТ и ИБ и принимать административные решения, касающиеся информационной безопасности, на основе адекватных интегральных показателей.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 smtClean="0"/>
              <a:t>Специалисты по ИБ получают как интегральные отчеты, по которым легко отследить защищенность всей системы и ее изменения со временем, так и подробные, руководствуясь которыми, можно принимать конкретные меры по устранению уязвимостей.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 smtClean="0"/>
              <a:t>Специалисты по ИТ из подробных отчетов узнает, какие именно меры необходимо принять для повышения уровня безопасности ИТ-инфраструктуры.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baseline="0" dirty="0" smtClean="0"/>
              <a:t>Автоматизированное создание отчетов для аудиторов снижает риск человеческих ошибок, предоставления неверных или ненужных данных, а также позволяет сократить трудозатраты. Аудиторы получают отчет, адекватный реальному положению дел, который содержит всю необходимую им информацию.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899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Ряд исследований</a:t>
            </a:r>
            <a:r>
              <a:rPr lang="ru-RU" sz="1200" baseline="0" dirty="0" smtClean="0"/>
              <a:t> показывает, что безопасность приложений является сегодня критически важной</a:t>
            </a:r>
            <a:r>
              <a:rPr lang="en-US" sz="1200" baseline="0" dirty="0" smtClean="0"/>
              <a:t>:</a:t>
            </a:r>
            <a:endParaRPr lang="ru-RU" sz="1200" baseline="0" dirty="0" smtClean="0"/>
          </a:p>
          <a:p>
            <a:endParaRPr lang="ru-RU" sz="1200" baseline="0" dirty="0" smtClean="0"/>
          </a:p>
          <a:p>
            <a:pPr marL="228600" indent="-228600">
              <a:buAutoNum type="arabicParenR"/>
            </a:pPr>
            <a:r>
              <a:rPr lang="ru-RU" sz="1200" baseline="0" dirty="0" smtClean="0"/>
              <a:t>Согласно </a:t>
            </a:r>
            <a:r>
              <a:rPr lang="en-US" sz="1200" baseline="0" dirty="0" smtClean="0"/>
              <a:t>Verizon Data Breach Report </a:t>
            </a:r>
            <a:r>
              <a:rPr lang="ru-RU" sz="1200" baseline="0" dirty="0" smtClean="0"/>
              <a:t>2017,</a:t>
            </a:r>
            <a:r>
              <a:rPr lang="en-US" sz="1200" baseline="0" dirty="0" smtClean="0"/>
              <a:t> </a:t>
            </a:r>
            <a:r>
              <a:rPr lang="ru-RU" sz="1200" baseline="0" dirty="0" smtClean="0"/>
              <a:t>веб-приложения являются целью хакеров № 1</a:t>
            </a:r>
            <a:r>
              <a:rPr lang="en-US" sz="1200" baseline="0" dirty="0" smtClean="0"/>
              <a:t>: </a:t>
            </a:r>
            <a:r>
              <a:rPr lang="ru-RU" sz="1200" baseline="0" dirty="0" smtClean="0"/>
              <a:t>30% всех атак</a:t>
            </a:r>
            <a:r>
              <a:rPr lang="en-US" sz="1200" baseline="0" dirty="0" smtClean="0"/>
              <a:t> </a:t>
            </a:r>
            <a:r>
              <a:rPr lang="ru-RU" sz="1200" baseline="0" dirty="0" smtClean="0"/>
              <a:t>приходится именно на веб-приложения, тогда как в 2015 году этот показатель составлял лишь 7%.</a:t>
            </a:r>
          </a:p>
          <a:p>
            <a:pPr marL="228600" indent="-228600">
              <a:buAutoNum type="arabicParenR"/>
            </a:pPr>
            <a:r>
              <a:rPr lang="ru-RU" sz="1200" baseline="0" dirty="0" smtClean="0"/>
              <a:t>Исследования </a:t>
            </a:r>
            <a:r>
              <a:rPr lang="en-US" sz="1200" baseline="0" dirty="0" smtClean="0"/>
              <a:t>Positive Technologies (https://www.ptsecurity.com/upload/ptru/analytics/Web-Vulnerability-2016-rus.pdf) </a:t>
            </a:r>
            <a:r>
              <a:rPr lang="ru-RU" sz="1200" baseline="0" dirty="0" smtClean="0"/>
              <a:t>говорят о том, что 98% веб-приложений уязвимы, при этом 58% из них содержат критически опасные уязвимости. </a:t>
            </a:r>
          </a:p>
          <a:p>
            <a:pPr marL="228600" indent="-228600">
              <a:buAutoNum type="arabicParenR"/>
            </a:pPr>
            <a:r>
              <a:rPr lang="ru-RU" sz="1200" baseline="0" dirty="0" smtClean="0"/>
              <a:t>По данным других исследований </a:t>
            </a:r>
            <a:r>
              <a:rPr lang="en-US" sz="1200" baseline="0" dirty="0" smtClean="0"/>
              <a:t>Positive Technologies</a:t>
            </a:r>
            <a:r>
              <a:rPr lang="ru-RU" sz="1200" baseline="0" dirty="0" smtClean="0"/>
              <a:t>, в 77% случаев за периметр организации можно проникнуть через веб-уязвимости.</a:t>
            </a:r>
          </a:p>
          <a:p>
            <a:pPr marL="0" indent="0">
              <a:buNone/>
            </a:pPr>
            <a:endParaRPr lang="ru-RU" sz="1200" baseline="0" dirty="0" smtClean="0"/>
          </a:p>
          <a:p>
            <a:pPr marL="0" indent="0">
              <a:buNone/>
            </a:pPr>
            <a:r>
              <a:rPr lang="ru-RU" sz="1200" baseline="0" dirty="0" smtClean="0"/>
              <a:t>Игнорируя безопасность веб-приложений, организации также рискуют не соответствовать требованиям регулирующих организаций.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382F0-0921-4442-AF59-F4427E77FAD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41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PT Application Firewall </a:t>
            </a:r>
            <a:r>
              <a:rPr lang="ru-RU" dirty="0" smtClean="0"/>
              <a:t>—</a:t>
            </a:r>
            <a:r>
              <a:rPr lang="ru-RU" baseline="0" dirty="0" smtClean="0"/>
              <a:t> межсетевой экран уровня приложений, который защищает системы, работающие на основе интернет-технологий, от постоянно эволюционирующих веб-угроз. 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ru-RU" baseline="0" dirty="0" smtClean="0"/>
              <a:t>Используя инновационные технологии и глобальную аналитику, PT AF защищает веб-приложения от большинства атак, включая</a:t>
            </a:r>
            <a:r>
              <a:rPr lang="en-US" baseline="0" dirty="0" smtClean="0"/>
              <a:t>:</a:t>
            </a:r>
            <a:endParaRPr lang="ru-RU" baseline="0" dirty="0" smtClean="0"/>
          </a:p>
          <a:p>
            <a:endParaRPr lang="ru-RU" baseline="0" dirty="0" smtClean="0"/>
          </a:p>
          <a:p>
            <a:pPr marL="171450" indent="-171450">
              <a:buFontTx/>
              <a:buChar char="-"/>
            </a:pPr>
            <a:r>
              <a:rPr lang="ru-RU" baseline="0" dirty="0" smtClean="0"/>
              <a:t>OWASP </a:t>
            </a:r>
            <a:r>
              <a:rPr lang="ru-RU" baseline="0" dirty="0" err="1" smtClean="0"/>
              <a:t>Top</a:t>
            </a:r>
            <a:r>
              <a:rPr lang="ru-RU" baseline="0" dirty="0" smtClean="0"/>
              <a:t> 10,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DDoS-</a:t>
            </a:r>
            <a:r>
              <a:rPr lang="ru-RU" baseline="0" dirty="0" smtClean="0"/>
              <a:t>атаки уровня приложений,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автоматизированные атаки, осуществляемые с целью кражи уникального контента или размещения несанкционированного контента на защищаемом сайте,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атаки на стороне клиента (</a:t>
            </a:r>
            <a:r>
              <a:rPr lang="de-DE" baseline="0" dirty="0" smtClean="0"/>
              <a:t>XSS, DOM XSS, DOM Clobbering, CSRF</a:t>
            </a:r>
            <a:r>
              <a:rPr lang="ru-RU" baseline="0" dirty="0" smtClean="0"/>
              <a:t>) и атаки нулевого дня.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  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382F0-0921-4442-AF59-F4427E77FAD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98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Существуют разные системы защиты для организаций. На этом слайде представлены различия между ними.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1" baseline="0" dirty="0" smtClean="0"/>
              <a:t>Традиционные системы сетевой безопасности </a:t>
            </a:r>
            <a:r>
              <a:rPr lang="ru-RU" b="0" baseline="0" dirty="0" smtClean="0"/>
              <a:t>включают</a:t>
            </a:r>
            <a:r>
              <a:rPr lang="en-US" b="0" baseline="0" dirty="0" smtClean="0"/>
              <a:t> </a:t>
            </a:r>
            <a:r>
              <a:rPr lang="ru-RU" b="0" baseline="0" dirty="0" smtClean="0"/>
              <a:t>только самые базовые механизмы защиты веб-приложений (сигнатуры), ввиду чего являются ненадежными.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1" baseline="0" dirty="0" smtClean="0"/>
              <a:t>Традиционные системы класса </a:t>
            </a:r>
            <a:r>
              <a:rPr lang="en-US" b="1" baseline="0" dirty="0" smtClean="0"/>
              <a:t>web application firewall </a:t>
            </a:r>
            <a:r>
              <a:rPr lang="en-US" b="0" baseline="0" dirty="0" smtClean="0"/>
              <a:t>(</a:t>
            </a:r>
            <a:r>
              <a:rPr lang="ru-RU" b="0" baseline="0" dirty="0" smtClean="0"/>
              <a:t>аналоги </a:t>
            </a:r>
            <a:r>
              <a:rPr lang="en-US" b="0" baseline="0" dirty="0" smtClean="0"/>
              <a:t>PT Application Firewall) </a:t>
            </a:r>
            <a:r>
              <a:rPr lang="ru-RU" b="0" baseline="0" dirty="0" smtClean="0"/>
              <a:t>обладают рядом недостатков по сравнению с </a:t>
            </a:r>
            <a:r>
              <a:rPr lang="en-US" b="0" baseline="0" dirty="0" smtClean="0"/>
              <a:t>PT Application Firewall:</a:t>
            </a:r>
            <a:br>
              <a:rPr lang="en-US" b="0" baseline="0" dirty="0" smtClean="0"/>
            </a:br>
            <a:endParaRPr lang="en-US" b="0" baseline="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0" baseline="0" dirty="0" smtClean="0"/>
              <a:t>Ввиду технологической ограниченности данные системы не могут рассматриваться как эффективные средства защиты против атак нулевого дня, которые по сути своей являются одним из самых опасных видов атак.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0" baseline="0" dirty="0" smtClean="0"/>
              <a:t>Как правило, такие системы не могут в полной мере обеспечить защиту пользователей приложений и защиту взаимодействия между системами — опять же ввиду технологической ограниченности.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0" baseline="0" dirty="0" smtClean="0"/>
              <a:t>Традиционные системы слабо автоматизированы, что означает большие трудозатраты.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ru-RU" b="0" baseline="0" dirty="0" smtClean="0"/>
              <a:t>Ограниченность технологий подобных систем также порождает большое количество ложных срабатываний, что в итоге опять же выливается в б</a:t>
            </a:r>
            <a:r>
              <a:rPr lang="en-US" b="0" baseline="0" dirty="0" smtClean="0"/>
              <a:t>ó</a:t>
            </a:r>
            <a:r>
              <a:rPr lang="ru-RU" b="0" baseline="0" dirty="0" smtClean="0"/>
              <a:t>льшие траты времени и ресурсов.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 Application Firewall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решает все выше перечисленные проблемы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частности, благодаря модулю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SOA Firewall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продукт защищает пользователей и взаимодействие между системами. </a:t>
            </a:r>
            <a:r>
              <a:rPr lang="ru-RU" dirty="0" smtClean="0"/>
              <a:t>Это модуль анализа XML</a:t>
            </a:r>
            <a:r>
              <a:rPr lang="ru-RU" smtClean="0"/>
              <a:t>,</a:t>
            </a:r>
            <a:r>
              <a:rPr lang="ru-RU" baseline="0" smtClean="0"/>
              <a:t> который </a:t>
            </a:r>
            <a:r>
              <a:rPr lang="ru-RU" smtClean="0"/>
              <a:t>позволяет </a:t>
            </a:r>
            <a:r>
              <a:rPr lang="ru-RU" dirty="0" smtClean="0"/>
              <a:t>противодействовать атакам на распределенные веб-сервисы любого уровня сложности, выявляя и блокируя не только типовые угрозы, но и попытки взлома с использованием специфических уязвимостей XML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имеет дополнительное преимущество: выполняет анализ не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HTTP-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запросов, а поведения пользователей, что позволяет своевременно обнаруживать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DDoS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-атаки уровня приложений и автоматизированные атаки.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68BDE-D4C8-41D2-9616-9530B831A6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45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Используя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 Application Firewall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организации получают ряд преимуществ. Здесь представлены техники и технологии продукта, которые обеспечивают эти преимущества.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БЕЗОПАСНОСТЬ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Прежде всего, это передовые техники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машинного обучения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Они позволяют автоматически блокировать атаки нулевого дня. Обнаружение угроз происходит с высокой точностью, поскольку продукт непрерывно обучается на реальных данных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Компания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Positive Technologies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лет занимается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исследованиями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применяет их результаты в практическом усовершенствовании продукта. В результате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 AF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способен защищать от самых современных угроз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Механизм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корреляции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данных позволяют с высокой точностью определять только основные угрозы при минимуме ложных срабатываний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Продукт включает ряд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специализированных механизмов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каждый из которых направлен на решение конкретной проблемы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защита от атак на стороне клиента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(XSS, DOM XSS, DOM Clobbering, CSRF) возможна благодаря модулю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WAF.js.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 также защищает от программ-роботов разной степени сложности, даже от тех, которые способны исполнять JavaScript, эмулируя браузер. Модуль также обнаруживает инструменты взлома, которые запущены у клиентов в момент обращения к защищаемому приложению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автоматическое (на базе машинного обучения) профилирование пользовательского поведения позволяет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своевременно обнаруживать аномалии (например, автоматизированные атаки,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DDoS-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атаки уровня приложений)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принимать меры для защиты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механизм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маскирования данных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позволяет защищать данные конечных пользователей (номера банковских карт, паспортов и т. п.)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Широкие возможности интеграции.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 AF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можно интегрировать со сторонними системами (антивирусными,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DLP,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анти-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DDoS, SIEM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IPS),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также с решениями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Positive Technologies,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такими как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Application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Inspector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PT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MultiScanner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 SIEM.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Сторонние интеграции включают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Check Point Security Gateway, Arbor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Peakflow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Qrator, Array Networks, HP ArcSight, IBM QRadar, Zecurion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Zgate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др. по запросу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ЭКОНОМИЯ ВРЕМЕНИ И РЕСУРСОВ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Возможна благодаря простому старту и высокому уровню автоматизации.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НЕПРЕРЫВНОСТЬ БИЗНЕС-ПРОЦЕССОВ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Уникальная технология P-Code помогает избежать остановки в работе приложения, обеспечивая мгновенную автоматическую защиту от уязвимостей в его исходном коде. PT AF также можно интегрировать с анализатором исходного кода PT Application Inspector, что поможет обеспечить безопасность приложений на каждом этапе жизненного цикла.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уже было сказано ранее, продукт предоставляет продвинутую защиту от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DDoS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-атак.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68BDE-D4C8-41D2-9616-9530B831A6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44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43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28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Стоит</a:t>
            </a:r>
            <a:r>
              <a:rPr lang="ru-RU" baseline="0" dirty="0" smtClean="0"/>
              <a:t> упомянуть, что «Позитив </a:t>
            </a:r>
            <a:r>
              <a:rPr lang="ru-RU" baseline="0" dirty="0" err="1" smtClean="0"/>
              <a:t>Текнолоджиз</a:t>
            </a:r>
            <a:r>
              <a:rPr lang="ru-RU" baseline="0" dirty="0" smtClean="0"/>
              <a:t>» имеет одну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из самых больших научно-исследовательских лабораторий по безопасности в Европе.</a:t>
            </a:r>
            <a:endParaRPr lang="ru-RU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75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923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141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dirty="0" smtClean="0"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Эффективные правила корреляции, адаптация системы к изменениям инфраструктуры для выявления новых угроз и целенаправленных атак.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381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>
              <a:spcBef>
                <a:spcPts val="600"/>
              </a:spcBef>
            </a:pPr>
            <a:r>
              <a:rPr lang="ru-RU" sz="2000" b="1" dirty="0" smtClean="0">
                <a:solidFill>
                  <a:srgbClr val="C82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основе продукта – </a:t>
            </a:r>
            <a:r>
              <a:rPr lang="en-US" sz="2000" b="1" dirty="0" smtClean="0">
                <a:solidFill>
                  <a:srgbClr val="C82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</a:t>
            </a:r>
            <a:r>
              <a:rPr lang="ru-RU" sz="2000" b="1" dirty="0" smtClean="0">
                <a:solidFill>
                  <a:srgbClr val="C82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Сбор и постоянное обогащение информации об активах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 = сетевых узлах): конфигурации, установленное ПО, уязвимости, сетевая активность, логи и др. 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Статические группы активов: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территориальному, организационному или функциональному признаку.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Динамические группы активов: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заданным конфигурационным атрибутам: ОС, установленное ПО, наличие определенных уязвимостей и др.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Собирательная метрика значимости актива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приоритизации инцидентов ИБ.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>
              <a:spcBef>
                <a:spcPts val="600"/>
              </a:spcBef>
            </a:pPr>
            <a:r>
              <a:rPr lang="ru-RU" sz="2000" b="1" dirty="0" smtClean="0">
                <a:solidFill>
                  <a:srgbClr val="C82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активоориентированного подхода: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Высокоуровневые правила корреляции: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оперируют не только отдельными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IP-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адресами или сетевыми именами, а более высокими категориями – активами и группами активов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Стойкость правил корреляции: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их работоспособность сохраняется даже после изменений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-инфраструктуры</a:t>
            </a:r>
          </a:p>
          <a:p>
            <a:pPr marL="2857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скорости реагирования на инциденты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наиболее важными активами</a:t>
            </a:r>
          </a:p>
          <a:p>
            <a:pPr marL="0" lvl="2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694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4DCF1-93C0-4D3F-A593-CB8BF9E71DB0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829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103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87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092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65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45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</a:t>
            </a:r>
            <a:r>
              <a:rPr lang="ru-RU" baseline="0" dirty="0" smtClean="0"/>
              <a:t> приведены несколько примеров компаний, которые уже используют </a:t>
            </a:r>
            <a:r>
              <a:rPr lang="en-US" baseline="0" dirty="0" smtClean="0"/>
              <a:t>MaxPatrol </a:t>
            </a:r>
            <a:r>
              <a:rPr lang="ru-RU" baseline="0" dirty="0" smtClean="0"/>
              <a:t>для защиты своих ИС. Как видите, они относятся к самым разным отраслям. </a:t>
            </a:r>
            <a:endParaRPr lang="ru-RU" dirty="0" smtClean="0"/>
          </a:p>
          <a:p>
            <a:endParaRPr lang="ru-RU" i="0" baseline="0" dirty="0" smtClean="0"/>
          </a:p>
          <a:p>
            <a:r>
              <a:rPr lang="ru-RU" baseline="0" dirty="0" smtClean="0"/>
              <a:t>В настоящий момент мы стремительно осваиваем международный рынок.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Наш продукт пользуется большим спросом у государственных структур, международных банков и ведущих телекоммуникационных компаний с развитой территориально распределенной инфраструктурой. </a:t>
            </a:r>
            <a:r>
              <a:rPr lang="en-US" baseline="0" dirty="0" smtClean="0"/>
              <a:t>MaxPatrol </a:t>
            </a:r>
            <a:r>
              <a:rPr lang="ru-RU" baseline="0" dirty="0" smtClean="0"/>
              <a:t>используют 4 из 8 крупнейших </a:t>
            </a:r>
            <a:r>
              <a:rPr lang="ru-RU" baseline="0" dirty="0" err="1" smtClean="0"/>
              <a:t>телекомов</a:t>
            </a:r>
            <a:r>
              <a:rPr lang="ru-RU" baseline="0" dirty="0" smtClean="0"/>
              <a:t> России и 70% из числа ТОП-30 банков России и СНГ.</a:t>
            </a:r>
            <a:endParaRPr lang="en-US" baseline="0" dirty="0" smtClean="0"/>
          </a:p>
          <a:p>
            <a:endParaRPr lang="en-US" baseline="0" dirty="0" smtClean="0">
              <a:effectLst/>
            </a:endParaRPr>
          </a:p>
          <a:p>
            <a:r>
              <a:rPr lang="ru-RU" baseline="0" dirty="0" smtClean="0">
                <a:effectLst/>
              </a:rPr>
              <a:t>Одно из самых масштабных внедрений </a:t>
            </a:r>
            <a:r>
              <a:rPr lang="en-US" baseline="0" dirty="0" smtClean="0">
                <a:effectLst/>
              </a:rPr>
              <a:t>MaxPatrol </a:t>
            </a:r>
            <a:r>
              <a:rPr lang="ru-RU" baseline="0" dirty="0" smtClean="0">
                <a:effectLst/>
              </a:rPr>
              <a:t>на сегодняшний день было произведено для контроля безопасности в 8 подразделениях компании, которые действуют в 26 странах. </a:t>
            </a:r>
            <a:r>
              <a:rPr lang="en-US" baseline="0" dirty="0" smtClean="0">
                <a:effectLst/>
              </a:rPr>
              <a:t>MaxPatrol </a:t>
            </a:r>
            <a:r>
              <a:rPr lang="ru-RU" baseline="0" dirty="0" smtClean="0">
                <a:effectLst/>
              </a:rPr>
              <a:t>продолжает расти вместе с компанией-заказчиком, распространяясь на новые территории; в рамках программы масштабирования была развернута система из 36 компонентов </a:t>
            </a:r>
            <a:r>
              <a:rPr lang="en-US" baseline="0" dirty="0" smtClean="0">
                <a:effectLst/>
              </a:rPr>
              <a:t>MaxPatrol, </a:t>
            </a:r>
            <a:r>
              <a:rPr lang="ru-RU" baseline="0" dirty="0" smtClean="0">
                <a:effectLst/>
              </a:rPr>
              <a:t>контролирующих более 100.000 узлов инфраструктуры заказчика.</a:t>
            </a:r>
          </a:p>
          <a:p>
            <a:endParaRPr lang="ru-RU" dirty="0" smtClean="0"/>
          </a:p>
          <a:p>
            <a:r>
              <a:rPr lang="ru-RU" dirty="0" smtClean="0"/>
              <a:t>Кроме того, </a:t>
            </a:r>
            <a:r>
              <a:rPr lang="en-US" dirty="0" smtClean="0"/>
              <a:t>MaxPatrol </a:t>
            </a:r>
            <a:r>
              <a:rPr lang="ru-RU" dirty="0" smtClean="0"/>
              <a:t>применяется в ключевых госструктурах</a:t>
            </a:r>
            <a:r>
              <a:rPr lang="ru-RU" baseline="0" dirty="0" smtClean="0"/>
              <a:t> – например, в Федеральной Налоговой Службе РФ мы установили более 600 сканеров </a:t>
            </a:r>
            <a:r>
              <a:rPr lang="en-US" baseline="0" dirty="0" smtClean="0"/>
              <a:t>MaxPatrol, </a:t>
            </a:r>
            <a:r>
              <a:rPr lang="ru-RU" baseline="0" dirty="0" smtClean="0"/>
              <a:t>обслуживающие в общей сложности более 250.000 узлов сети.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4DCFA-49D2-4C49-AE9F-CCB1F628E71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036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66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первой стадии обеспечивается защита только от внешних компьютерных атак. В ведомстве</a:t>
            </a:r>
            <a:r>
              <a:rPr lang="ru-RU" baseline="0" dirty="0" smtClean="0"/>
              <a:t> размещаются средства защиты, для применения которых необходима их установка в сегментах ЛВС внешних информационных систем. Функции, требующие специальной подготовки персонала, делегируются корпоративному центру ГосСОПКА.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ru-RU" baseline="0" dirty="0" smtClean="0"/>
              <a:t>Таким образом уже на первой стадии ведомство выполняет нормативные требования по противодействию компьютерным атакам, но большая часть функций выполняется внешним подрядчиком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CEB68BDE-D4C8-41D2-9616-9530B831A67C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14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второй стадии производится размещение в ведомстве средств защиты, необходимых для противодействия атакам со стороны внутреннего нарушителя,</a:t>
            </a:r>
            <a:r>
              <a:rPr lang="ru-RU" baseline="0" dirty="0" smtClean="0"/>
              <a:t> функции реагирования на типовые атаки, для которых есть готовые сценарии реагирования, выполняются ведомством самостоятельно. Корпоративному центру делегируются функции экспертной поддержки для противодействия ранее неизвестным атакам.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CEB68BDE-D4C8-41D2-9616-9530B831A67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7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второй стадии производится размещение в ведомстве средств защиты, необходимых для противодействия атакам со стороны внутреннего нарушителя,</a:t>
            </a:r>
            <a:r>
              <a:rPr lang="ru-RU" baseline="0" dirty="0" smtClean="0"/>
              <a:t> функции реагирования на типовые атаки, для которых есть готовые сценарии реагирования, выполняются ведомством самостоятельно. Корпоративному центру делегируются функции экспертной поддержки для противодействия ранее неизвестным атакам.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CEB68BDE-D4C8-41D2-9616-9530B831A67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9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CEB68BDE-D4C8-41D2-9616-9530B831A67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281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CEB68BDE-D4C8-41D2-9616-9530B831A67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909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8BDE-D4C8-41D2-9616-9530B831A67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5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4391" y="1245325"/>
            <a:ext cx="11810285" cy="4931637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Добавить текст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4392" y="191941"/>
            <a:ext cx="9123780" cy="466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431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s_2_Column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404993" y="2981813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273300" y="1245041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273300" y="2981813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273300" y="4718586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7" name="Oval 26"/>
          <p:cNvSpPr/>
          <p:nvPr userDrawn="1"/>
        </p:nvSpPr>
        <p:spPr>
          <a:xfrm>
            <a:off x="404993" y="4718586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Oval 27"/>
          <p:cNvSpPr/>
          <p:nvPr userDrawn="1"/>
        </p:nvSpPr>
        <p:spPr>
          <a:xfrm>
            <a:off x="404993" y="12450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Oval 24"/>
          <p:cNvSpPr/>
          <p:nvPr userDrawn="1"/>
        </p:nvSpPr>
        <p:spPr>
          <a:xfrm>
            <a:off x="6426380" y="2981813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8294687" y="1245041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8294687" y="2981813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8294687" y="4718586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2" name="Oval 31"/>
          <p:cNvSpPr/>
          <p:nvPr userDrawn="1"/>
        </p:nvSpPr>
        <p:spPr>
          <a:xfrm>
            <a:off x="6426380" y="4718586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Oval 32"/>
          <p:cNvSpPr/>
          <p:nvPr userDrawn="1"/>
        </p:nvSpPr>
        <p:spPr>
          <a:xfrm>
            <a:off x="6426380" y="12450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779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s_2_Columns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273300" y="1245041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273300" y="2981813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273300" y="4718586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8294687" y="1245041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8294687" y="2981813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8294687" y="4718586"/>
            <a:ext cx="3708400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9" name="Объект 5"/>
          <p:cNvSpPr>
            <a:spLocks noGrp="1"/>
          </p:cNvSpPr>
          <p:nvPr>
            <p:ph sz="quarter" idx="4"/>
          </p:nvPr>
        </p:nvSpPr>
        <p:spPr>
          <a:xfrm>
            <a:off x="516466" y="1245042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sz="quarter" idx="31"/>
          </p:nvPr>
        </p:nvSpPr>
        <p:spPr>
          <a:xfrm>
            <a:off x="524930" y="2981814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Объект 5"/>
          <p:cNvSpPr>
            <a:spLocks noGrp="1"/>
          </p:cNvSpPr>
          <p:nvPr>
            <p:ph sz="quarter" idx="32"/>
          </p:nvPr>
        </p:nvSpPr>
        <p:spPr>
          <a:xfrm>
            <a:off x="524931" y="4718586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2" name="Объект 5"/>
          <p:cNvSpPr>
            <a:spLocks noGrp="1"/>
          </p:cNvSpPr>
          <p:nvPr>
            <p:ph sz="quarter" idx="33"/>
          </p:nvPr>
        </p:nvSpPr>
        <p:spPr>
          <a:xfrm>
            <a:off x="6536264" y="1245042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3" name="Объект 5"/>
          <p:cNvSpPr>
            <a:spLocks noGrp="1"/>
          </p:cNvSpPr>
          <p:nvPr>
            <p:ph sz="quarter" idx="34"/>
          </p:nvPr>
        </p:nvSpPr>
        <p:spPr>
          <a:xfrm>
            <a:off x="6536263" y="2981814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4" name="Объект 5"/>
          <p:cNvSpPr>
            <a:spLocks noGrp="1"/>
          </p:cNvSpPr>
          <p:nvPr>
            <p:ph sz="quarter" idx="35"/>
          </p:nvPr>
        </p:nvSpPr>
        <p:spPr>
          <a:xfrm>
            <a:off x="6536263" y="4718587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08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_Red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94391" y="4171950"/>
            <a:ext cx="3775075" cy="2001694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7" name="Oval 16"/>
          <p:cNvSpPr/>
          <p:nvPr userDrawn="1"/>
        </p:nvSpPr>
        <p:spPr>
          <a:xfrm>
            <a:off x="1153922" y="2016264"/>
            <a:ext cx="1856012" cy="1856012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9" name="Oval 18"/>
          <p:cNvSpPr/>
          <p:nvPr userDrawn="1"/>
        </p:nvSpPr>
        <p:spPr>
          <a:xfrm>
            <a:off x="5171527" y="2016264"/>
            <a:ext cx="1856012" cy="1856012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20" name="Oval 19"/>
          <p:cNvSpPr/>
          <p:nvPr userDrawn="1"/>
        </p:nvSpPr>
        <p:spPr>
          <a:xfrm>
            <a:off x="9189132" y="2016264"/>
            <a:ext cx="1856012" cy="1856012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4391" y="1245325"/>
            <a:ext cx="11810285" cy="4712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Добавить текст</a:t>
            </a:r>
            <a:endParaRPr lang="ru-RU" dirty="0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8229601" y="4171950"/>
            <a:ext cx="3775076" cy="2001694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4309082" y="4171950"/>
            <a:ext cx="3580903" cy="2001694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4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_Empty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1153922" y="2016264"/>
            <a:ext cx="1856012" cy="1856011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94391" y="4171950"/>
            <a:ext cx="3775075" cy="2001694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4391" y="1245325"/>
            <a:ext cx="11810285" cy="4712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Добавить текст</a:t>
            </a:r>
            <a:endParaRPr lang="ru-RU" dirty="0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8229601" y="4171950"/>
            <a:ext cx="3775076" cy="2001694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4309082" y="4171950"/>
            <a:ext cx="3580903" cy="2001694"/>
          </a:xfr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9" name="Объект 5"/>
          <p:cNvSpPr>
            <a:spLocks noGrp="1"/>
          </p:cNvSpPr>
          <p:nvPr>
            <p:ph sz="quarter" idx="26"/>
          </p:nvPr>
        </p:nvSpPr>
        <p:spPr>
          <a:xfrm>
            <a:off x="5171527" y="2016263"/>
            <a:ext cx="1856012" cy="1856011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sz="quarter" idx="27"/>
          </p:nvPr>
        </p:nvSpPr>
        <p:spPr>
          <a:xfrm>
            <a:off x="9189133" y="2016263"/>
            <a:ext cx="1856012" cy="1856011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462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_Red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94392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4391" y="1245325"/>
            <a:ext cx="11810285" cy="4712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Добавить текст</a:t>
            </a:r>
            <a:endParaRPr lang="ru-RU" dirty="0"/>
          </a:p>
        </p:txBody>
      </p:sp>
      <p:sp>
        <p:nvSpPr>
          <p:cNvPr id="10" name="Oval 9"/>
          <p:cNvSpPr/>
          <p:nvPr userDrawn="1"/>
        </p:nvSpPr>
        <p:spPr>
          <a:xfrm>
            <a:off x="822639" y="22167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9293125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6260214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3227303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8" name="Oval 17"/>
          <p:cNvSpPr/>
          <p:nvPr userDrawn="1"/>
        </p:nvSpPr>
        <p:spPr>
          <a:xfrm>
            <a:off x="3855550" y="22167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Oval 20"/>
          <p:cNvSpPr/>
          <p:nvPr userDrawn="1"/>
        </p:nvSpPr>
        <p:spPr>
          <a:xfrm>
            <a:off x="6888461" y="22167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/>
          <p:cNvSpPr/>
          <p:nvPr userDrawn="1"/>
        </p:nvSpPr>
        <p:spPr>
          <a:xfrm>
            <a:off x="9921372" y="22167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85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_Red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5"/>
          <p:cNvSpPr>
            <a:spLocks noGrp="1"/>
          </p:cNvSpPr>
          <p:nvPr>
            <p:ph sz="quarter" idx="4"/>
          </p:nvPr>
        </p:nvSpPr>
        <p:spPr>
          <a:xfrm>
            <a:off x="771234" y="2216741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94392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4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4391" y="1245325"/>
            <a:ext cx="11810285" cy="4712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Добавить текст</a:t>
            </a:r>
            <a:endParaRPr lang="ru-RU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9293125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6260214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3227303" y="4171950"/>
            <a:ext cx="2711552" cy="200169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 algn="ctr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 algn="ctr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sz="quarter" idx="27"/>
          </p:nvPr>
        </p:nvSpPr>
        <p:spPr>
          <a:xfrm>
            <a:off x="3804145" y="2216741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Объект 5"/>
          <p:cNvSpPr>
            <a:spLocks noGrp="1"/>
          </p:cNvSpPr>
          <p:nvPr>
            <p:ph sz="quarter" idx="28"/>
          </p:nvPr>
        </p:nvSpPr>
        <p:spPr>
          <a:xfrm>
            <a:off x="6837056" y="2303249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2" name="Объект 5"/>
          <p:cNvSpPr>
            <a:spLocks noGrp="1"/>
          </p:cNvSpPr>
          <p:nvPr>
            <p:ph sz="quarter" idx="29"/>
          </p:nvPr>
        </p:nvSpPr>
        <p:spPr>
          <a:xfrm>
            <a:off x="9869967" y="2216741"/>
            <a:ext cx="1557868" cy="145505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099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&amp;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94392" y="1245326"/>
            <a:ext cx="9123780" cy="493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список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9391650" y="1245326"/>
            <a:ext cx="2611438" cy="49316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ru-RU" dirty="0" smtClean="0"/>
              <a:t>Вертикальная картинка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6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94392" y="1245326"/>
            <a:ext cx="11808696" cy="49316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ru-RU" dirty="0" smtClean="0"/>
              <a:t>Добавить скриншот или картинку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8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94392" y="1245326"/>
            <a:ext cx="5825408" cy="493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текст со списком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245326"/>
            <a:ext cx="5830888" cy="493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текст со списком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06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94392" y="1232626"/>
            <a:ext cx="5803183" cy="733940"/>
          </a:xfrm>
        </p:spPr>
        <p:txBody>
          <a:bodyPr anchor="ctr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Добавить заголовок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94392" y="2143125"/>
            <a:ext cx="5803183" cy="4033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список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32626"/>
            <a:ext cx="5830888" cy="733939"/>
          </a:xfrm>
        </p:spPr>
        <p:txBody>
          <a:bodyPr anchor="ctr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Добавить заголовок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2143125"/>
            <a:ext cx="5830888" cy="4033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список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3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текст со списком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995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17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ru-RU" dirty="0" smtClean="0"/>
              <a:t>Добавить текст со списком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27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1050" cy="857918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115888"/>
            <a:ext cx="9107487" cy="6127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ru-RU" dirty="0" smtClean="0"/>
            </a:lvl2pPr>
            <a:lvl3pPr marL="914400" indent="0">
              <a:buFontTx/>
              <a:buNone/>
              <a:defRPr lang="ru-RU" dirty="0" smtClean="0"/>
            </a:lvl3pPr>
            <a:lvl4pPr marL="1371600" indent="0">
              <a:buFontTx/>
              <a:buNone/>
              <a:defRPr lang="ru-RU" dirty="0" smtClean="0"/>
            </a:lvl4pPr>
            <a:lvl5pPr marL="1828800" indent="0">
              <a:buFontTx/>
              <a:buNone/>
              <a:defRPr lang="ru-RU" dirty="0"/>
            </a:lvl5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/>
          </p:nvPr>
        </p:nvSpPr>
        <p:spPr>
          <a:xfrm>
            <a:off x="479425" y="1233488"/>
            <a:ext cx="11269663" cy="5183187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3259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121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pos="5858">
          <p15:clr>
            <a:srgbClr val="FBAE40"/>
          </p15:clr>
        </p15:guide>
        <p15:guide id="5" pos="302">
          <p15:clr>
            <a:srgbClr val="FBAE40"/>
          </p15:clr>
        </p15:guide>
        <p15:guide id="6" pos="7401">
          <p15:clr>
            <a:srgbClr val="FBAE40"/>
          </p15:clr>
        </p15:guide>
        <p15:guide id="7" orient="horz" pos="777">
          <p15:clr>
            <a:srgbClr val="FBAE40"/>
          </p15:clr>
        </p15:guide>
        <p15:guide id="8" orient="horz" pos="40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60929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51005" y="2884516"/>
            <a:ext cx="10170435" cy="2093884"/>
          </a:xfrm>
          <a:prstGeom prst="rect">
            <a:avLst/>
          </a:prstGeom>
        </p:spPr>
        <p:txBody>
          <a:bodyPr anchor="t"/>
          <a:lstStyle>
            <a:lvl1pPr algn="l">
              <a:defRPr sz="3600" b="1"/>
            </a:lvl1pPr>
          </a:lstStyle>
          <a:p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5" name="Полилиния 12"/>
          <p:cNvSpPr/>
          <p:nvPr userDrawn="1"/>
        </p:nvSpPr>
        <p:spPr>
          <a:xfrm flipV="1">
            <a:off x="1351005" y="3504568"/>
            <a:ext cx="10840995" cy="53019"/>
          </a:xfrm>
          <a:custGeom>
            <a:avLst/>
            <a:gdLst>
              <a:gd name="connsiteX0" fmla="*/ 0 w 11030857"/>
              <a:gd name="connsiteY0" fmla="*/ 0 h 0"/>
              <a:gd name="connsiteX1" fmla="*/ 11030857 w 110308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0857">
                <a:moveTo>
                  <a:pt x="0" y="0"/>
                </a:moveTo>
                <a:lnTo>
                  <a:pt x="11030857" y="0"/>
                </a:ln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34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31AA-C772-429B-8AE0-A8B58ED7BA49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928B-7791-4CD9-85EE-6905C5DD48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28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ullets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273300" y="1245041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273300" y="2981813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273300" y="4718586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99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312634" y="4315952"/>
            <a:ext cx="1650174" cy="1650174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273300" y="1710123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273300" y="4408592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8" name="Oval 27"/>
          <p:cNvSpPr/>
          <p:nvPr userDrawn="1"/>
        </p:nvSpPr>
        <p:spPr>
          <a:xfrm>
            <a:off x="312634" y="1612565"/>
            <a:ext cx="1650174" cy="1650174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75390" y="476672"/>
            <a:ext cx="11187033" cy="810090"/>
          </a:xfrm>
          <a:prstGeom prst="rect">
            <a:avLst/>
          </a:prstGeom>
        </p:spPr>
        <p:txBody>
          <a:bodyPr/>
          <a:lstStyle>
            <a:lvl1pPr algn="l">
              <a:defRPr sz="2700" baseline="0">
                <a:latin typeface="PT Sans" pitchFamily="34" charset="-52"/>
              </a:defRPr>
            </a:lvl1pPr>
          </a:lstStyle>
          <a:p>
            <a:r>
              <a:rPr lang="ru-RU" dirty="0" smtClean="0"/>
              <a:t>Заголовок слайда, не пишите много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387" y="1268760"/>
            <a:ext cx="11187032" cy="5112568"/>
          </a:xfrm>
          <a:prstGeom prst="rect">
            <a:avLst/>
          </a:prstGeom>
        </p:spPr>
        <p:txBody>
          <a:bodyPr/>
          <a:lstStyle>
            <a:lvl1pPr marL="257168" indent="-257168">
              <a:buFont typeface="Calibri" pitchFamily="34" charset="0"/>
              <a:buChar char="―"/>
              <a:defRPr sz="1800">
                <a:latin typeface="PT Sans" pitchFamily="34" charset="-52"/>
              </a:defRPr>
            </a:lvl1pPr>
            <a:lvl2pPr marL="557199" indent="-214308">
              <a:buFont typeface="Arial" panose="020B0604020202020204" pitchFamily="34" charset="0"/>
              <a:buChar char="•"/>
              <a:defRPr sz="1650">
                <a:latin typeface="PT Sans" pitchFamily="34" charset="-52"/>
              </a:defRPr>
            </a:lvl2pPr>
            <a:lvl3pPr marL="857228" indent="-171446">
              <a:buFont typeface="PT Sans" panose="020B0503020203020204" pitchFamily="34" charset="-52"/>
              <a:buChar char="—"/>
              <a:defRPr sz="1500">
                <a:latin typeface="PT Sans" pitchFamily="34" charset="-52"/>
              </a:defRPr>
            </a:lvl3pPr>
            <a:lvl4pPr marL="1200120" indent="-171446">
              <a:buFont typeface="PT Sans" panose="020B0503020203020204" pitchFamily="34" charset="-52"/>
              <a:buChar char="—"/>
              <a:defRPr sz="1500">
                <a:latin typeface="PT Sans" pitchFamily="34" charset="-52"/>
              </a:defRPr>
            </a:lvl4pPr>
            <a:lvl5pPr marL="1543012" indent="-171446">
              <a:buFont typeface="PT Sans" panose="020B0503020203020204" pitchFamily="34" charset="-52"/>
              <a:buChar char="—"/>
              <a:defRPr sz="1500">
                <a:latin typeface="PT Sans" pitchFamily="34" charset="-52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682097" y="6304240"/>
            <a:ext cx="558587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333333"/>
                </a:solidFill>
                <a:latin typeface="PT Sans" pitchFamily="34" charset="-52"/>
              </a:defRPr>
            </a:lvl1pPr>
          </a:lstStyle>
          <a:p>
            <a:fld id="{98086CEC-D17D-4AB5-89E8-C202B65F74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26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ru-RU" dirty="0" smtClean="0"/>
              <a:t>Добавить текст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52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51005" y="2884516"/>
            <a:ext cx="10170435" cy="2093884"/>
          </a:xfrm>
          <a:prstGeom prst="rect">
            <a:avLst/>
          </a:prstGeom>
        </p:spPr>
        <p:txBody>
          <a:bodyPr anchor="t"/>
          <a:lstStyle>
            <a:lvl1pPr algn="l">
              <a:defRPr sz="3600" b="1"/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51005" y="1193338"/>
            <a:ext cx="10170435" cy="12755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Имя и должность спикера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333862" y="5164389"/>
            <a:ext cx="425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ptsecurity.ru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3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51005" y="2884516"/>
            <a:ext cx="10170435" cy="2093884"/>
          </a:xfrm>
          <a:prstGeom prst="rect">
            <a:avLst/>
          </a:prstGeom>
        </p:spPr>
        <p:txBody>
          <a:bodyPr anchor="t"/>
          <a:lstStyle>
            <a:lvl1pPr algn="l">
              <a:defRPr sz="3600" b="1"/>
            </a:lvl1pPr>
          </a:lstStyle>
          <a:p>
            <a:r>
              <a:rPr lang="en-US" dirty="0" smtClean="0"/>
              <a:t>Presentations title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51005" y="1193338"/>
            <a:ext cx="10170435" cy="12755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Name &amp; Position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333862" y="5164389"/>
            <a:ext cx="425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ptsecurity.com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1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with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21117"/>
              </a:gs>
              <a:gs pos="100000">
                <a:srgbClr val="CC171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11"/>
          <p:cNvSpPr/>
          <p:nvPr userDrawn="1"/>
        </p:nvSpPr>
        <p:spPr>
          <a:xfrm>
            <a:off x="1371600" y="5313878"/>
            <a:ext cx="4848225" cy="533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14"/>
          <p:cNvSpPr/>
          <p:nvPr userDrawn="1"/>
        </p:nvSpPr>
        <p:spPr>
          <a:xfrm>
            <a:off x="1371600" y="5313878"/>
            <a:ext cx="4848225" cy="533400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6856" y="5494414"/>
            <a:ext cx="4581525" cy="197376"/>
          </a:xfrm>
          <a:prstGeom prst="rect">
            <a:avLst/>
          </a:prstGeom>
        </p:spPr>
      </p:pic>
      <p:cxnSp>
        <p:nvCxnSpPr>
          <p:cNvPr id="10" name="Прямая соединительная линия 20"/>
          <p:cNvCxnSpPr/>
          <p:nvPr userDrawn="1"/>
        </p:nvCxnSpPr>
        <p:spPr>
          <a:xfrm flipH="1">
            <a:off x="6219825" y="5580578"/>
            <a:ext cx="59721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51005" y="2884516"/>
            <a:ext cx="10170435" cy="2093884"/>
          </a:xfrm>
          <a:prstGeom prst="rect">
            <a:avLst/>
          </a:prstGeom>
        </p:spPr>
        <p:txBody>
          <a:bodyPr anchor="t"/>
          <a:lstStyle>
            <a:lvl1pPr algn="l">
              <a:defRPr sz="3600" b="1"/>
            </a:lvl1pPr>
          </a:lstStyle>
          <a:p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454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21117"/>
              </a:gs>
              <a:gs pos="100000">
                <a:srgbClr val="CC171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51005" y="2884516"/>
            <a:ext cx="10170435" cy="2093884"/>
          </a:xfrm>
          <a:prstGeom prst="rect">
            <a:avLst/>
          </a:prstGeom>
        </p:spPr>
        <p:txBody>
          <a:bodyPr anchor="t"/>
          <a:lstStyle>
            <a:lvl1pPr algn="l">
              <a:defRPr sz="3600" b="1"/>
            </a:lvl1pPr>
          </a:lstStyle>
          <a:p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5" name="Полилиния 12"/>
          <p:cNvSpPr/>
          <p:nvPr userDrawn="1"/>
        </p:nvSpPr>
        <p:spPr>
          <a:xfrm flipV="1">
            <a:off x="1351005" y="3504568"/>
            <a:ext cx="10840995" cy="53019"/>
          </a:xfrm>
          <a:custGeom>
            <a:avLst/>
            <a:gdLst>
              <a:gd name="connsiteX0" fmla="*/ 0 w 11030857"/>
              <a:gd name="connsiteY0" fmla="*/ 0 h 0"/>
              <a:gd name="connsiteX1" fmla="*/ 11030857 w 110308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0857">
                <a:moveTo>
                  <a:pt x="0" y="0"/>
                </a:moveTo>
                <a:lnTo>
                  <a:pt x="11030857" y="0"/>
                </a:ln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35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51005" y="2884516"/>
            <a:ext cx="10170435" cy="2093884"/>
          </a:xfrm>
          <a:prstGeom prst="rect">
            <a:avLst/>
          </a:prstGeom>
        </p:spPr>
        <p:txBody>
          <a:bodyPr anchor="t"/>
          <a:lstStyle>
            <a:lvl1pPr algn="l">
              <a:defRPr sz="3600" b="1"/>
            </a:lvl1pPr>
          </a:lstStyle>
          <a:p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5" name="Полилиния 12"/>
          <p:cNvSpPr/>
          <p:nvPr userDrawn="1"/>
        </p:nvSpPr>
        <p:spPr>
          <a:xfrm flipV="1">
            <a:off x="1351005" y="3504568"/>
            <a:ext cx="10840995" cy="53019"/>
          </a:xfrm>
          <a:custGeom>
            <a:avLst/>
            <a:gdLst>
              <a:gd name="connsiteX0" fmla="*/ 0 w 11030857"/>
              <a:gd name="connsiteY0" fmla="*/ 0 h 0"/>
              <a:gd name="connsiteX1" fmla="*/ 11030857 w 110308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0857">
                <a:moveTo>
                  <a:pt x="0" y="0"/>
                </a:moveTo>
                <a:lnTo>
                  <a:pt x="11030857" y="0"/>
                </a:ln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76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94392" y="191941"/>
            <a:ext cx="9123780" cy="46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1819274" y="1245041"/>
            <a:ext cx="10183813" cy="8099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819274" y="2275524"/>
            <a:ext cx="10183813" cy="8099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819274" y="3306007"/>
            <a:ext cx="10183813" cy="8099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819274" y="4336490"/>
            <a:ext cx="10183813" cy="8099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1819274" y="5366973"/>
            <a:ext cx="10183813" cy="8099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515142" y="3306008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Oval 27"/>
          <p:cNvSpPr/>
          <p:nvPr userDrawn="1"/>
        </p:nvSpPr>
        <p:spPr>
          <a:xfrm>
            <a:off x="515142" y="2275524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Oval 28"/>
          <p:cNvSpPr/>
          <p:nvPr userDrawn="1"/>
        </p:nvSpPr>
        <p:spPr>
          <a:xfrm>
            <a:off x="515142" y="1245041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Oval 29"/>
          <p:cNvSpPr/>
          <p:nvPr userDrawn="1"/>
        </p:nvSpPr>
        <p:spPr>
          <a:xfrm>
            <a:off x="515142" y="4336490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Oval 30"/>
          <p:cNvSpPr/>
          <p:nvPr userDrawn="1"/>
        </p:nvSpPr>
        <p:spPr>
          <a:xfrm>
            <a:off x="515142" y="5366972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57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93885" y="1872999"/>
            <a:ext cx="8191666" cy="1015663"/>
          </a:xfrm>
          <a:prstGeom prst="rect">
            <a:avLst/>
          </a:prstGeom>
          <a:effectLst>
            <a:outerShdw blurRad="127000" dist="38100" dir="5400000" algn="t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8782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ptsecurity.ru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9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094621" y="1872999"/>
            <a:ext cx="3990196" cy="1015663"/>
          </a:xfrm>
          <a:prstGeom prst="rect">
            <a:avLst/>
          </a:prstGeom>
          <a:effectLst>
            <a:outerShdw blurRad="127000" dist="38100" dir="5400000" algn="t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US" sz="6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you!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598782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ptsecurity.com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89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4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78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404993" y="2981813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273300" y="1245041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273300" y="2981813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273300" y="4718586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7" name="Oval 26"/>
          <p:cNvSpPr/>
          <p:nvPr userDrawn="1"/>
        </p:nvSpPr>
        <p:spPr>
          <a:xfrm>
            <a:off x="404993" y="4718586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Oval 27"/>
          <p:cNvSpPr/>
          <p:nvPr userDrawn="1"/>
        </p:nvSpPr>
        <p:spPr>
          <a:xfrm>
            <a:off x="404993" y="1245041"/>
            <a:ext cx="1455058" cy="1455058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27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5"/>
          <p:cNvSpPr>
            <a:spLocks noGrp="1"/>
          </p:cNvSpPr>
          <p:nvPr>
            <p:ph sz="quarter" idx="4"/>
          </p:nvPr>
        </p:nvSpPr>
        <p:spPr>
          <a:xfrm>
            <a:off x="404993" y="1245042"/>
            <a:ext cx="1455058" cy="145505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8" name="Объект 5"/>
          <p:cNvSpPr>
            <a:spLocks noGrp="1"/>
          </p:cNvSpPr>
          <p:nvPr>
            <p:ph sz="quarter" idx="24"/>
          </p:nvPr>
        </p:nvSpPr>
        <p:spPr>
          <a:xfrm>
            <a:off x="404993" y="2981814"/>
            <a:ext cx="1455058" cy="145505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9" name="Объект 5"/>
          <p:cNvSpPr>
            <a:spLocks noGrp="1"/>
          </p:cNvSpPr>
          <p:nvPr>
            <p:ph sz="quarter" idx="25"/>
          </p:nvPr>
        </p:nvSpPr>
        <p:spPr>
          <a:xfrm>
            <a:off x="404993" y="4718587"/>
            <a:ext cx="1455058" cy="145505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273300" y="1245041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273300" y="2981813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273300" y="4718586"/>
            <a:ext cx="9729787" cy="1455058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33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404993" y="1244599"/>
            <a:ext cx="1034869" cy="103486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Oval 17"/>
          <p:cNvSpPr/>
          <p:nvPr userDrawn="1"/>
        </p:nvSpPr>
        <p:spPr>
          <a:xfrm>
            <a:off x="404993" y="2544354"/>
            <a:ext cx="1034869" cy="103486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Oval 18"/>
          <p:cNvSpPr/>
          <p:nvPr userDrawn="1"/>
        </p:nvSpPr>
        <p:spPr>
          <a:xfrm>
            <a:off x="404993" y="3844108"/>
            <a:ext cx="1034869" cy="103486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Oval 19"/>
          <p:cNvSpPr/>
          <p:nvPr userDrawn="1"/>
        </p:nvSpPr>
        <p:spPr>
          <a:xfrm>
            <a:off x="404993" y="5141210"/>
            <a:ext cx="1034869" cy="103486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819274" y="5141210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819274" y="3843224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819274" y="2543470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1819274" y="1245041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 baseline="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50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819274" y="5141210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819274" y="3843224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819274" y="2543470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404993" y="1245042"/>
            <a:ext cx="1056414" cy="103442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sz="quarter" idx="18"/>
          </p:nvPr>
        </p:nvSpPr>
        <p:spPr>
          <a:xfrm>
            <a:off x="404993" y="2543470"/>
            <a:ext cx="1056414" cy="103442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13" name="Объект 5"/>
          <p:cNvSpPr>
            <a:spLocks noGrp="1"/>
          </p:cNvSpPr>
          <p:nvPr>
            <p:ph sz="quarter" idx="19"/>
          </p:nvPr>
        </p:nvSpPr>
        <p:spPr>
          <a:xfrm>
            <a:off x="404993" y="3844550"/>
            <a:ext cx="1056414" cy="103442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14" name="Объект 5"/>
          <p:cNvSpPr>
            <a:spLocks noGrp="1"/>
          </p:cNvSpPr>
          <p:nvPr>
            <p:ph sz="quarter" idx="20"/>
          </p:nvPr>
        </p:nvSpPr>
        <p:spPr>
          <a:xfrm>
            <a:off x="404993" y="5141210"/>
            <a:ext cx="1056414" cy="1034427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819274" y="1245042"/>
            <a:ext cx="10183813" cy="1035753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9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1819274" y="1245041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819274" y="2275524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819274" y="3306007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819274" y="4336490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1819274" y="5366973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515142" y="3306008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Oval 27"/>
          <p:cNvSpPr/>
          <p:nvPr userDrawn="1"/>
        </p:nvSpPr>
        <p:spPr>
          <a:xfrm>
            <a:off x="515142" y="2275524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Oval 28"/>
          <p:cNvSpPr/>
          <p:nvPr userDrawn="1"/>
        </p:nvSpPr>
        <p:spPr>
          <a:xfrm>
            <a:off x="515142" y="1245041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Oval 29"/>
          <p:cNvSpPr/>
          <p:nvPr userDrawn="1"/>
        </p:nvSpPr>
        <p:spPr>
          <a:xfrm>
            <a:off x="515142" y="4336490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Oval 30"/>
          <p:cNvSpPr/>
          <p:nvPr userDrawn="1"/>
        </p:nvSpPr>
        <p:spPr>
          <a:xfrm>
            <a:off x="515142" y="5366972"/>
            <a:ext cx="814570" cy="81457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290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1819274" y="1245041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819274" y="2275524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819274" y="3306007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819274" y="4336490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1819274" y="5366973"/>
            <a:ext cx="10183813" cy="80999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600"/>
            </a:lvl5pPr>
          </a:lstStyle>
          <a:p>
            <a:pPr lvl="0"/>
            <a:r>
              <a:rPr lang="ru-RU" dirty="0" smtClean="0"/>
              <a:t>Добавить текст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>
          <a:xfrm>
            <a:off x="515143" y="1245042"/>
            <a:ext cx="814570" cy="809989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pPr lvl="0"/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sz="quarter" idx="26"/>
          </p:nvPr>
        </p:nvSpPr>
        <p:spPr>
          <a:xfrm>
            <a:off x="515142" y="4336491"/>
            <a:ext cx="814570" cy="80998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900" dirty="0"/>
            </a:lvl1pPr>
          </a:lstStyle>
          <a:p>
            <a:pPr lvl="0"/>
            <a:endParaRPr lang="ru-RU" dirty="0"/>
          </a:p>
        </p:txBody>
      </p:sp>
      <p:sp>
        <p:nvSpPr>
          <p:cNvPr id="11" name="Объект 5"/>
          <p:cNvSpPr>
            <a:spLocks noGrp="1"/>
          </p:cNvSpPr>
          <p:nvPr>
            <p:ph sz="quarter" idx="27"/>
          </p:nvPr>
        </p:nvSpPr>
        <p:spPr>
          <a:xfrm>
            <a:off x="515142" y="3306008"/>
            <a:ext cx="814570" cy="80998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900" dirty="0"/>
            </a:lvl1pPr>
          </a:lstStyle>
          <a:p>
            <a:pPr lvl="0"/>
            <a:endParaRPr lang="ru-RU" dirty="0"/>
          </a:p>
        </p:txBody>
      </p:sp>
      <p:sp>
        <p:nvSpPr>
          <p:cNvPr id="12" name="Объект 5"/>
          <p:cNvSpPr>
            <a:spLocks noGrp="1"/>
          </p:cNvSpPr>
          <p:nvPr>
            <p:ph sz="quarter" idx="28"/>
          </p:nvPr>
        </p:nvSpPr>
        <p:spPr>
          <a:xfrm>
            <a:off x="515587" y="5363559"/>
            <a:ext cx="814570" cy="80998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900" dirty="0"/>
            </a:lvl1pPr>
          </a:lstStyle>
          <a:p>
            <a:pPr lvl="0"/>
            <a:endParaRPr lang="ru-RU" dirty="0"/>
          </a:p>
        </p:txBody>
      </p:sp>
      <p:sp>
        <p:nvSpPr>
          <p:cNvPr id="16" name="Объект 5"/>
          <p:cNvSpPr>
            <a:spLocks noGrp="1"/>
          </p:cNvSpPr>
          <p:nvPr>
            <p:ph sz="quarter" idx="29"/>
          </p:nvPr>
        </p:nvSpPr>
        <p:spPr>
          <a:xfrm>
            <a:off x="515142" y="2275525"/>
            <a:ext cx="814570" cy="80998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sz="900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206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864000"/>
          </a:xfrm>
          <a:prstGeom prst="rect">
            <a:avLst/>
          </a:prstGeom>
          <a:solidFill>
            <a:srgbClr val="CC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392" y="1245326"/>
            <a:ext cx="11808696" cy="493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Добавить текст со списком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9388475" y="191940"/>
            <a:ext cx="2614613" cy="466725"/>
          </a:xfrm>
          <a:prstGeom prst="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9390063" y="191941"/>
            <a:ext cx="2614613" cy="466725"/>
          </a:xfrm>
          <a:prstGeom prst="rect">
            <a:avLst/>
          </a:prstGeom>
          <a:noFill/>
          <a:ln w="15875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Freeform 7"/>
          <p:cNvSpPr>
            <a:spLocks noEditPoints="1"/>
          </p:cNvSpPr>
          <p:nvPr userDrawn="1"/>
        </p:nvSpPr>
        <p:spPr bwMode="auto">
          <a:xfrm>
            <a:off x="9596438" y="379266"/>
            <a:ext cx="2201863" cy="92075"/>
          </a:xfrm>
          <a:custGeom>
            <a:avLst/>
            <a:gdLst>
              <a:gd name="T0" fmla="*/ 337 w 692"/>
              <a:gd name="T1" fmla="*/ 0 h 29"/>
              <a:gd name="T2" fmla="*/ 337 w 692"/>
              <a:gd name="T3" fmla="*/ 29 h 29"/>
              <a:gd name="T4" fmla="*/ 317 w 692"/>
              <a:gd name="T5" fmla="*/ 22 h 29"/>
              <a:gd name="T6" fmla="*/ 317 w 692"/>
              <a:gd name="T7" fmla="*/ 7 h 29"/>
              <a:gd name="T8" fmla="*/ 177 w 692"/>
              <a:gd name="T9" fmla="*/ 0 h 29"/>
              <a:gd name="T10" fmla="*/ 196 w 692"/>
              <a:gd name="T11" fmla="*/ 20 h 29"/>
              <a:gd name="T12" fmla="*/ 293 w 692"/>
              <a:gd name="T13" fmla="*/ 23 h 29"/>
              <a:gd name="T14" fmla="*/ 273 w 692"/>
              <a:gd name="T15" fmla="*/ 0 h 29"/>
              <a:gd name="T16" fmla="*/ 248 w 692"/>
              <a:gd name="T17" fmla="*/ 7 h 29"/>
              <a:gd name="T18" fmla="*/ 223 w 692"/>
              <a:gd name="T19" fmla="*/ 29 h 29"/>
              <a:gd name="T20" fmla="*/ 223 w 692"/>
              <a:gd name="T21" fmla="*/ 23 h 29"/>
              <a:gd name="T22" fmla="*/ 221 w 692"/>
              <a:gd name="T23" fmla="*/ 11 h 29"/>
              <a:gd name="T24" fmla="*/ 39 w 692"/>
              <a:gd name="T25" fmla="*/ 7 h 29"/>
              <a:gd name="T26" fmla="*/ 71 w 692"/>
              <a:gd name="T27" fmla="*/ 22 h 29"/>
              <a:gd name="T28" fmla="*/ 46 w 692"/>
              <a:gd name="T29" fmla="*/ 23 h 29"/>
              <a:gd name="T30" fmla="*/ 66 w 692"/>
              <a:gd name="T31" fmla="*/ 7 h 29"/>
              <a:gd name="T32" fmla="*/ 148 w 692"/>
              <a:gd name="T33" fmla="*/ 29 h 29"/>
              <a:gd name="T34" fmla="*/ 160 w 692"/>
              <a:gd name="T35" fmla="*/ 0 h 29"/>
              <a:gd name="T36" fmla="*/ 7 w 692"/>
              <a:gd name="T37" fmla="*/ 0 h 29"/>
              <a:gd name="T38" fmla="*/ 27 w 692"/>
              <a:gd name="T39" fmla="*/ 7 h 29"/>
              <a:gd name="T40" fmla="*/ 0 w 692"/>
              <a:gd name="T41" fmla="*/ 29 h 29"/>
              <a:gd name="T42" fmla="*/ 33 w 692"/>
              <a:gd name="T43" fmla="*/ 10 h 29"/>
              <a:gd name="T44" fmla="*/ 122 w 692"/>
              <a:gd name="T45" fmla="*/ 0 h 29"/>
              <a:gd name="T46" fmla="*/ 104 w 692"/>
              <a:gd name="T47" fmla="*/ 7 h 29"/>
              <a:gd name="T48" fmla="*/ 77 w 692"/>
              <a:gd name="T49" fmla="*/ 10 h 29"/>
              <a:gd name="T50" fmla="*/ 103 w 692"/>
              <a:gd name="T51" fmla="*/ 23 h 29"/>
              <a:gd name="T52" fmla="*/ 110 w 692"/>
              <a:gd name="T53" fmla="*/ 22 h 29"/>
              <a:gd name="T54" fmla="*/ 83 w 692"/>
              <a:gd name="T55" fmla="*/ 7 h 29"/>
              <a:gd name="T56" fmla="*/ 166 w 692"/>
              <a:gd name="T57" fmla="*/ 0 h 29"/>
              <a:gd name="T58" fmla="*/ 609 w 692"/>
              <a:gd name="T59" fmla="*/ 0 h 29"/>
              <a:gd name="T60" fmla="*/ 603 w 692"/>
              <a:gd name="T61" fmla="*/ 7 h 29"/>
              <a:gd name="T62" fmla="*/ 578 w 692"/>
              <a:gd name="T63" fmla="*/ 29 h 29"/>
              <a:gd name="T64" fmla="*/ 582 w 692"/>
              <a:gd name="T65" fmla="*/ 11 h 29"/>
              <a:gd name="T66" fmla="*/ 596 w 692"/>
              <a:gd name="T67" fmla="*/ 23 h 29"/>
              <a:gd name="T68" fmla="*/ 685 w 692"/>
              <a:gd name="T69" fmla="*/ 11 h 29"/>
              <a:gd name="T70" fmla="*/ 685 w 692"/>
              <a:gd name="T71" fmla="*/ 6 h 29"/>
              <a:gd name="T72" fmla="*/ 659 w 692"/>
              <a:gd name="T73" fmla="*/ 7 h 29"/>
              <a:gd name="T74" fmla="*/ 686 w 692"/>
              <a:gd name="T75" fmla="*/ 22 h 29"/>
              <a:gd name="T76" fmla="*/ 685 w 692"/>
              <a:gd name="T77" fmla="*/ 29 h 29"/>
              <a:gd name="T78" fmla="*/ 512 w 692"/>
              <a:gd name="T79" fmla="*/ 7 h 29"/>
              <a:gd name="T80" fmla="*/ 513 w 692"/>
              <a:gd name="T81" fmla="*/ 29 h 29"/>
              <a:gd name="T82" fmla="*/ 628 w 692"/>
              <a:gd name="T83" fmla="*/ 6 h 29"/>
              <a:gd name="T84" fmla="*/ 628 w 692"/>
              <a:gd name="T85" fmla="*/ 0 h 29"/>
              <a:gd name="T86" fmla="*/ 653 w 692"/>
              <a:gd name="T87" fmla="*/ 22 h 29"/>
              <a:gd name="T88" fmla="*/ 626 w 692"/>
              <a:gd name="T89" fmla="*/ 17 h 29"/>
              <a:gd name="T90" fmla="*/ 628 w 692"/>
              <a:gd name="T91" fmla="*/ 6 h 29"/>
              <a:gd name="T92" fmla="*/ 532 w 692"/>
              <a:gd name="T93" fmla="*/ 21 h 29"/>
              <a:gd name="T94" fmla="*/ 565 w 692"/>
              <a:gd name="T95" fmla="*/ 7 h 29"/>
              <a:gd name="T96" fmla="*/ 538 w 692"/>
              <a:gd name="T97" fmla="*/ 22 h 29"/>
              <a:gd name="T98" fmla="*/ 559 w 692"/>
              <a:gd name="T99" fmla="*/ 22 h 29"/>
              <a:gd name="T100" fmla="*/ 375 w 692"/>
              <a:gd name="T101" fmla="*/ 0 h 29"/>
              <a:gd name="T102" fmla="*/ 375 w 692"/>
              <a:gd name="T103" fmla="*/ 29 h 29"/>
              <a:gd name="T104" fmla="*/ 355 w 692"/>
              <a:gd name="T105" fmla="*/ 22 h 29"/>
              <a:gd name="T106" fmla="*/ 454 w 692"/>
              <a:gd name="T107" fmla="*/ 19 h 29"/>
              <a:gd name="T108" fmla="*/ 432 w 692"/>
              <a:gd name="T109" fmla="*/ 10 h 29"/>
              <a:gd name="T110" fmla="*/ 456 w 692"/>
              <a:gd name="T111" fmla="*/ 0 h 29"/>
              <a:gd name="T112" fmla="*/ 395 w 692"/>
              <a:gd name="T113" fmla="*/ 0 h 29"/>
              <a:gd name="T114" fmla="*/ 415 w 692"/>
              <a:gd name="T115" fmla="*/ 17 h 29"/>
              <a:gd name="T116" fmla="*/ 421 w 692"/>
              <a:gd name="T117" fmla="*/ 0 h 29"/>
              <a:gd name="T118" fmla="*/ 474 w 692"/>
              <a:gd name="T119" fmla="*/ 0 h 29"/>
              <a:gd name="T120" fmla="*/ 493 w 692"/>
              <a:gd name="T121" fmla="*/ 29 h 29"/>
              <a:gd name="T122" fmla="*/ 493 w 692"/>
              <a:gd name="T123" fmla="*/ 23 h 29"/>
              <a:gd name="T124" fmla="*/ 493 w 692"/>
              <a:gd name="T125" fmla="*/ 6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92" h="29">
                <a:moveTo>
                  <a:pt x="318" y="6"/>
                </a:moveTo>
                <a:cubicBezTo>
                  <a:pt x="337" y="6"/>
                  <a:pt x="337" y="6"/>
                  <a:pt x="337" y="6"/>
                </a:cubicBezTo>
                <a:cubicBezTo>
                  <a:pt x="337" y="6"/>
                  <a:pt x="338" y="6"/>
                  <a:pt x="338" y="7"/>
                </a:cubicBezTo>
                <a:cubicBezTo>
                  <a:pt x="344" y="7"/>
                  <a:pt x="344" y="7"/>
                  <a:pt x="344" y="7"/>
                </a:cubicBezTo>
                <a:cubicBezTo>
                  <a:pt x="344" y="3"/>
                  <a:pt x="340" y="0"/>
                  <a:pt x="337" y="0"/>
                </a:cubicBezTo>
                <a:cubicBezTo>
                  <a:pt x="318" y="0"/>
                  <a:pt x="318" y="0"/>
                  <a:pt x="318" y="0"/>
                </a:cubicBezTo>
                <a:cubicBezTo>
                  <a:pt x="314" y="0"/>
                  <a:pt x="311" y="3"/>
                  <a:pt x="311" y="7"/>
                </a:cubicBezTo>
                <a:cubicBezTo>
                  <a:pt x="311" y="22"/>
                  <a:pt x="311" y="22"/>
                  <a:pt x="311" y="22"/>
                </a:cubicBezTo>
                <a:cubicBezTo>
                  <a:pt x="311" y="26"/>
                  <a:pt x="314" y="29"/>
                  <a:pt x="318" y="29"/>
                </a:cubicBezTo>
                <a:cubicBezTo>
                  <a:pt x="337" y="29"/>
                  <a:pt x="337" y="29"/>
                  <a:pt x="337" y="29"/>
                </a:cubicBezTo>
                <a:cubicBezTo>
                  <a:pt x="340" y="29"/>
                  <a:pt x="344" y="26"/>
                  <a:pt x="344" y="22"/>
                </a:cubicBezTo>
                <a:cubicBezTo>
                  <a:pt x="338" y="22"/>
                  <a:pt x="338" y="22"/>
                  <a:pt x="338" y="22"/>
                </a:cubicBezTo>
                <a:cubicBezTo>
                  <a:pt x="338" y="22"/>
                  <a:pt x="337" y="23"/>
                  <a:pt x="337" y="23"/>
                </a:cubicBezTo>
                <a:cubicBezTo>
                  <a:pt x="318" y="23"/>
                  <a:pt x="318" y="23"/>
                  <a:pt x="318" y="23"/>
                </a:cubicBezTo>
                <a:cubicBezTo>
                  <a:pt x="318" y="23"/>
                  <a:pt x="317" y="22"/>
                  <a:pt x="317" y="22"/>
                </a:cubicBezTo>
                <a:cubicBezTo>
                  <a:pt x="317" y="17"/>
                  <a:pt x="317" y="17"/>
                  <a:pt x="317" y="17"/>
                </a:cubicBezTo>
                <a:cubicBezTo>
                  <a:pt x="337" y="17"/>
                  <a:pt x="337" y="17"/>
                  <a:pt x="337" y="17"/>
                </a:cubicBezTo>
                <a:cubicBezTo>
                  <a:pt x="337" y="11"/>
                  <a:pt x="337" y="11"/>
                  <a:pt x="337" y="11"/>
                </a:cubicBezTo>
                <a:cubicBezTo>
                  <a:pt x="317" y="11"/>
                  <a:pt x="317" y="11"/>
                  <a:pt x="317" y="11"/>
                </a:cubicBezTo>
                <a:cubicBezTo>
                  <a:pt x="317" y="7"/>
                  <a:pt x="317" y="7"/>
                  <a:pt x="317" y="7"/>
                </a:cubicBezTo>
                <a:cubicBezTo>
                  <a:pt x="317" y="6"/>
                  <a:pt x="318" y="6"/>
                  <a:pt x="318" y="6"/>
                </a:cubicBezTo>
                <a:moveTo>
                  <a:pt x="196" y="20"/>
                </a:moveTo>
                <a:cubicBezTo>
                  <a:pt x="195" y="21"/>
                  <a:pt x="194" y="21"/>
                  <a:pt x="194" y="20"/>
                </a:cubicBezTo>
                <a:cubicBezTo>
                  <a:pt x="184" y="0"/>
                  <a:pt x="184" y="0"/>
                  <a:pt x="184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6" y="29"/>
                  <a:pt x="199" y="26"/>
                  <a:pt x="202" y="19"/>
                </a:cubicBezTo>
                <a:cubicBezTo>
                  <a:pt x="212" y="0"/>
                  <a:pt x="212" y="0"/>
                  <a:pt x="212" y="0"/>
                </a:cubicBezTo>
                <a:cubicBezTo>
                  <a:pt x="206" y="0"/>
                  <a:pt x="206" y="0"/>
                  <a:pt x="206" y="0"/>
                </a:cubicBezTo>
                <a:lnTo>
                  <a:pt x="196" y="20"/>
                </a:lnTo>
                <a:close/>
                <a:moveTo>
                  <a:pt x="273" y="6"/>
                </a:moveTo>
                <a:cubicBezTo>
                  <a:pt x="286" y="6"/>
                  <a:pt x="286" y="6"/>
                  <a:pt x="286" y="6"/>
                </a:cubicBezTo>
                <a:cubicBezTo>
                  <a:pt x="286" y="22"/>
                  <a:pt x="286" y="22"/>
                  <a:pt x="286" y="22"/>
                </a:cubicBezTo>
                <a:cubicBezTo>
                  <a:pt x="286" y="26"/>
                  <a:pt x="289" y="29"/>
                  <a:pt x="293" y="29"/>
                </a:cubicBezTo>
                <a:cubicBezTo>
                  <a:pt x="293" y="23"/>
                  <a:pt x="293" y="23"/>
                  <a:pt x="293" y="23"/>
                </a:cubicBezTo>
                <a:cubicBezTo>
                  <a:pt x="293" y="23"/>
                  <a:pt x="292" y="22"/>
                  <a:pt x="292" y="22"/>
                </a:cubicBezTo>
                <a:cubicBezTo>
                  <a:pt x="292" y="6"/>
                  <a:pt x="292" y="6"/>
                  <a:pt x="292" y="6"/>
                </a:cubicBezTo>
                <a:cubicBezTo>
                  <a:pt x="305" y="6"/>
                  <a:pt x="305" y="6"/>
                  <a:pt x="305" y="6"/>
                </a:cubicBezTo>
                <a:cubicBezTo>
                  <a:pt x="305" y="0"/>
                  <a:pt x="305" y="0"/>
                  <a:pt x="305" y="0"/>
                </a:cubicBezTo>
                <a:cubicBezTo>
                  <a:pt x="273" y="0"/>
                  <a:pt x="273" y="0"/>
                  <a:pt x="273" y="0"/>
                </a:cubicBezTo>
                <a:lnTo>
                  <a:pt x="273" y="6"/>
                </a:lnTo>
                <a:close/>
                <a:moveTo>
                  <a:pt x="223" y="6"/>
                </a:moveTo>
                <a:cubicBezTo>
                  <a:pt x="241" y="6"/>
                  <a:pt x="241" y="6"/>
                  <a:pt x="241" y="6"/>
                </a:cubicBezTo>
                <a:cubicBezTo>
                  <a:pt x="242" y="6"/>
                  <a:pt x="242" y="6"/>
                  <a:pt x="242" y="7"/>
                </a:cubicBezTo>
                <a:cubicBezTo>
                  <a:pt x="248" y="7"/>
                  <a:pt x="248" y="7"/>
                  <a:pt x="248" y="7"/>
                </a:cubicBezTo>
                <a:cubicBezTo>
                  <a:pt x="248" y="3"/>
                  <a:pt x="245" y="0"/>
                  <a:pt x="241" y="0"/>
                </a:cubicBezTo>
                <a:cubicBezTo>
                  <a:pt x="223" y="0"/>
                  <a:pt x="223" y="0"/>
                  <a:pt x="223" y="0"/>
                </a:cubicBezTo>
                <a:cubicBezTo>
                  <a:pt x="219" y="0"/>
                  <a:pt x="215" y="3"/>
                  <a:pt x="215" y="7"/>
                </a:cubicBezTo>
                <a:cubicBezTo>
                  <a:pt x="215" y="22"/>
                  <a:pt x="215" y="22"/>
                  <a:pt x="215" y="22"/>
                </a:cubicBezTo>
                <a:cubicBezTo>
                  <a:pt x="215" y="26"/>
                  <a:pt x="219" y="29"/>
                  <a:pt x="223" y="29"/>
                </a:cubicBezTo>
                <a:cubicBezTo>
                  <a:pt x="241" y="29"/>
                  <a:pt x="241" y="29"/>
                  <a:pt x="241" y="29"/>
                </a:cubicBezTo>
                <a:cubicBezTo>
                  <a:pt x="245" y="29"/>
                  <a:pt x="248" y="26"/>
                  <a:pt x="248" y="22"/>
                </a:cubicBezTo>
                <a:cubicBezTo>
                  <a:pt x="242" y="22"/>
                  <a:pt x="242" y="22"/>
                  <a:pt x="242" y="22"/>
                </a:cubicBezTo>
                <a:cubicBezTo>
                  <a:pt x="242" y="22"/>
                  <a:pt x="242" y="23"/>
                  <a:pt x="241" y="23"/>
                </a:cubicBezTo>
                <a:cubicBezTo>
                  <a:pt x="223" y="23"/>
                  <a:pt x="223" y="23"/>
                  <a:pt x="223" y="23"/>
                </a:cubicBezTo>
                <a:cubicBezTo>
                  <a:pt x="222" y="23"/>
                  <a:pt x="221" y="22"/>
                  <a:pt x="221" y="22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41" y="17"/>
                  <a:pt x="241" y="17"/>
                  <a:pt x="241" y="17"/>
                </a:cubicBezTo>
                <a:cubicBezTo>
                  <a:pt x="241" y="11"/>
                  <a:pt x="241" y="11"/>
                  <a:pt x="241" y="11"/>
                </a:cubicBezTo>
                <a:cubicBezTo>
                  <a:pt x="221" y="11"/>
                  <a:pt x="221" y="11"/>
                  <a:pt x="221" y="11"/>
                </a:cubicBezTo>
                <a:cubicBezTo>
                  <a:pt x="221" y="7"/>
                  <a:pt x="221" y="7"/>
                  <a:pt x="221" y="7"/>
                </a:cubicBezTo>
                <a:cubicBezTo>
                  <a:pt x="221" y="6"/>
                  <a:pt x="222" y="6"/>
                  <a:pt x="223" y="6"/>
                </a:cubicBezTo>
                <a:moveTo>
                  <a:pt x="64" y="0"/>
                </a:moveTo>
                <a:cubicBezTo>
                  <a:pt x="46" y="0"/>
                  <a:pt x="46" y="0"/>
                  <a:pt x="46" y="0"/>
                </a:cubicBezTo>
                <a:cubicBezTo>
                  <a:pt x="42" y="0"/>
                  <a:pt x="39" y="3"/>
                  <a:pt x="39" y="7"/>
                </a:cubicBezTo>
                <a:cubicBezTo>
                  <a:pt x="39" y="21"/>
                  <a:pt x="39" y="21"/>
                  <a:pt x="39" y="21"/>
                </a:cubicBezTo>
                <a:cubicBezTo>
                  <a:pt x="39" y="25"/>
                  <a:pt x="42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8" y="29"/>
                  <a:pt x="71" y="26"/>
                  <a:pt x="71" y="22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3"/>
                  <a:pt x="68" y="0"/>
                  <a:pt x="64" y="0"/>
                </a:cubicBezTo>
                <a:moveTo>
                  <a:pt x="66" y="22"/>
                </a:moveTo>
                <a:cubicBezTo>
                  <a:pt x="66" y="22"/>
                  <a:pt x="65" y="23"/>
                  <a:pt x="64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5" y="23"/>
                  <a:pt x="45" y="22"/>
                  <a:pt x="45" y="22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6"/>
                  <a:pt x="45" y="6"/>
                  <a:pt x="46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5" y="6"/>
                  <a:pt x="66" y="6"/>
                  <a:pt x="66" y="7"/>
                </a:cubicBezTo>
                <a:lnTo>
                  <a:pt x="66" y="22"/>
                </a:lnTo>
                <a:close/>
                <a:moveTo>
                  <a:pt x="127" y="6"/>
                </a:moveTo>
                <a:cubicBezTo>
                  <a:pt x="141" y="6"/>
                  <a:pt x="141" y="6"/>
                  <a:pt x="141" y="6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41" y="26"/>
                  <a:pt x="144" y="29"/>
                  <a:pt x="148" y="29"/>
                </a:cubicBezTo>
                <a:cubicBezTo>
                  <a:pt x="148" y="23"/>
                  <a:pt x="148" y="23"/>
                  <a:pt x="148" y="23"/>
                </a:cubicBezTo>
                <a:cubicBezTo>
                  <a:pt x="147" y="23"/>
                  <a:pt x="147" y="22"/>
                  <a:pt x="147" y="22"/>
                </a:cubicBezTo>
                <a:cubicBezTo>
                  <a:pt x="147" y="6"/>
                  <a:pt x="147" y="6"/>
                  <a:pt x="147" y="6"/>
                </a:cubicBezTo>
                <a:cubicBezTo>
                  <a:pt x="160" y="6"/>
                  <a:pt x="160" y="6"/>
                  <a:pt x="160" y="6"/>
                </a:cubicBezTo>
                <a:cubicBezTo>
                  <a:pt x="160" y="0"/>
                  <a:pt x="160" y="0"/>
                  <a:pt x="160" y="0"/>
                </a:cubicBezTo>
                <a:cubicBezTo>
                  <a:pt x="127" y="0"/>
                  <a:pt x="127" y="0"/>
                  <a:pt x="127" y="0"/>
                </a:cubicBezTo>
                <a:lnTo>
                  <a:pt x="127" y="6"/>
                </a:lnTo>
                <a:close/>
                <a:moveTo>
                  <a:pt x="26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7" y="6"/>
                  <a:pt x="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7" y="6"/>
                  <a:pt x="27" y="7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1"/>
                  <a:pt x="26" y="11"/>
                  <a:pt x="26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3" y="11"/>
                  <a:pt x="0" y="15"/>
                  <a:pt x="0" y="18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7" y="17"/>
                  <a:pt x="7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30" y="17"/>
                  <a:pt x="33" y="14"/>
                  <a:pt x="33" y="10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3"/>
                  <a:pt x="30" y="0"/>
                  <a:pt x="26" y="0"/>
                </a:cubicBezTo>
                <a:moveTo>
                  <a:pt x="116" y="29"/>
                </a:moveTo>
                <a:cubicBezTo>
                  <a:pt x="122" y="29"/>
                  <a:pt x="122" y="29"/>
                  <a:pt x="122" y="29"/>
                </a:cubicBezTo>
                <a:cubicBezTo>
                  <a:pt x="122" y="0"/>
                  <a:pt x="122" y="0"/>
                  <a:pt x="122" y="0"/>
                </a:cubicBezTo>
                <a:cubicBezTo>
                  <a:pt x="116" y="0"/>
                  <a:pt x="116" y="0"/>
                  <a:pt x="116" y="0"/>
                </a:cubicBezTo>
                <a:lnTo>
                  <a:pt x="116" y="29"/>
                </a:lnTo>
                <a:close/>
                <a:moveTo>
                  <a:pt x="84" y="6"/>
                </a:moveTo>
                <a:cubicBezTo>
                  <a:pt x="103" y="6"/>
                  <a:pt x="103" y="6"/>
                  <a:pt x="103" y="6"/>
                </a:cubicBezTo>
                <a:cubicBezTo>
                  <a:pt x="103" y="6"/>
                  <a:pt x="104" y="6"/>
                  <a:pt x="104" y="7"/>
                </a:cubicBezTo>
                <a:cubicBezTo>
                  <a:pt x="110" y="7"/>
                  <a:pt x="110" y="7"/>
                  <a:pt x="110" y="7"/>
                </a:cubicBezTo>
                <a:cubicBezTo>
                  <a:pt x="110" y="3"/>
                  <a:pt x="107" y="0"/>
                  <a:pt x="103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0" y="0"/>
                  <a:pt x="77" y="3"/>
                  <a:pt x="77" y="7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14"/>
                  <a:pt x="80" y="17"/>
                  <a:pt x="84" y="17"/>
                </a:cubicBezTo>
                <a:cubicBezTo>
                  <a:pt x="103" y="17"/>
                  <a:pt x="103" y="17"/>
                  <a:pt x="103" y="17"/>
                </a:cubicBezTo>
                <a:cubicBezTo>
                  <a:pt x="103" y="17"/>
                  <a:pt x="104" y="18"/>
                  <a:pt x="104" y="19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4" y="22"/>
                  <a:pt x="103" y="23"/>
                  <a:pt x="103" y="23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78" y="23"/>
                  <a:pt x="78" y="23"/>
                  <a:pt x="78" y="23"/>
                </a:cubicBezTo>
                <a:cubicBezTo>
                  <a:pt x="78" y="29"/>
                  <a:pt x="78" y="29"/>
                  <a:pt x="78" y="29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7" y="29"/>
                  <a:pt x="110" y="26"/>
                  <a:pt x="110" y="22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10" y="15"/>
                  <a:pt x="107" y="11"/>
                  <a:pt x="103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4" y="11"/>
                  <a:pt x="83" y="11"/>
                  <a:pt x="83" y="10"/>
                </a:cubicBezTo>
                <a:cubicBezTo>
                  <a:pt x="83" y="7"/>
                  <a:pt x="83" y="7"/>
                  <a:pt x="83" y="7"/>
                </a:cubicBezTo>
                <a:cubicBezTo>
                  <a:pt x="83" y="6"/>
                  <a:pt x="84" y="6"/>
                  <a:pt x="84" y="6"/>
                </a:cubicBezTo>
                <a:moveTo>
                  <a:pt x="166" y="29"/>
                </a:moveTo>
                <a:cubicBezTo>
                  <a:pt x="172" y="29"/>
                  <a:pt x="172" y="29"/>
                  <a:pt x="172" y="29"/>
                </a:cubicBezTo>
                <a:cubicBezTo>
                  <a:pt x="172" y="0"/>
                  <a:pt x="172" y="0"/>
                  <a:pt x="172" y="0"/>
                </a:cubicBezTo>
                <a:cubicBezTo>
                  <a:pt x="166" y="0"/>
                  <a:pt x="166" y="0"/>
                  <a:pt x="166" y="0"/>
                </a:cubicBezTo>
                <a:lnTo>
                  <a:pt x="166" y="29"/>
                </a:lnTo>
                <a:close/>
                <a:moveTo>
                  <a:pt x="609" y="29"/>
                </a:moveTo>
                <a:cubicBezTo>
                  <a:pt x="615" y="29"/>
                  <a:pt x="615" y="29"/>
                  <a:pt x="615" y="29"/>
                </a:cubicBezTo>
                <a:cubicBezTo>
                  <a:pt x="615" y="0"/>
                  <a:pt x="615" y="0"/>
                  <a:pt x="615" y="0"/>
                </a:cubicBezTo>
                <a:cubicBezTo>
                  <a:pt x="609" y="0"/>
                  <a:pt x="609" y="0"/>
                  <a:pt x="609" y="0"/>
                </a:cubicBezTo>
                <a:lnTo>
                  <a:pt x="609" y="29"/>
                </a:lnTo>
                <a:close/>
                <a:moveTo>
                  <a:pt x="578" y="6"/>
                </a:moveTo>
                <a:cubicBezTo>
                  <a:pt x="596" y="6"/>
                  <a:pt x="596" y="6"/>
                  <a:pt x="596" y="6"/>
                </a:cubicBezTo>
                <a:cubicBezTo>
                  <a:pt x="597" y="6"/>
                  <a:pt x="597" y="6"/>
                  <a:pt x="597" y="7"/>
                </a:cubicBezTo>
                <a:cubicBezTo>
                  <a:pt x="603" y="7"/>
                  <a:pt x="603" y="7"/>
                  <a:pt x="603" y="7"/>
                </a:cubicBezTo>
                <a:cubicBezTo>
                  <a:pt x="603" y="3"/>
                  <a:pt x="600" y="0"/>
                  <a:pt x="596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74" y="0"/>
                  <a:pt x="570" y="3"/>
                  <a:pt x="570" y="7"/>
                </a:cubicBezTo>
                <a:cubicBezTo>
                  <a:pt x="570" y="22"/>
                  <a:pt x="570" y="22"/>
                  <a:pt x="570" y="22"/>
                </a:cubicBezTo>
                <a:cubicBezTo>
                  <a:pt x="570" y="26"/>
                  <a:pt x="574" y="29"/>
                  <a:pt x="578" y="29"/>
                </a:cubicBezTo>
                <a:cubicBezTo>
                  <a:pt x="596" y="29"/>
                  <a:pt x="596" y="29"/>
                  <a:pt x="596" y="29"/>
                </a:cubicBezTo>
                <a:cubicBezTo>
                  <a:pt x="600" y="29"/>
                  <a:pt x="603" y="26"/>
                  <a:pt x="603" y="22"/>
                </a:cubicBezTo>
                <a:cubicBezTo>
                  <a:pt x="603" y="19"/>
                  <a:pt x="603" y="19"/>
                  <a:pt x="603" y="19"/>
                </a:cubicBezTo>
                <a:cubicBezTo>
                  <a:pt x="603" y="15"/>
                  <a:pt x="600" y="11"/>
                  <a:pt x="596" y="11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82" y="17"/>
                  <a:pt x="582" y="17"/>
                  <a:pt x="582" y="17"/>
                </a:cubicBezTo>
                <a:cubicBezTo>
                  <a:pt x="596" y="17"/>
                  <a:pt x="596" y="17"/>
                  <a:pt x="596" y="17"/>
                </a:cubicBezTo>
                <a:cubicBezTo>
                  <a:pt x="597" y="17"/>
                  <a:pt x="597" y="18"/>
                  <a:pt x="597" y="19"/>
                </a:cubicBezTo>
                <a:cubicBezTo>
                  <a:pt x="597" y="22"/>
                  <a:pt x="597" y="22"/>
                  <a:pt x="597" y="22"/>
                </a:cubicBezTo>
                <a:cubicBezTo>
                  <a:pt x="597" y="22"/>
                  <a:pt x="597" y="23"/>
                  <a:pt x="596" y="23"/>
                </a:cubicBezTo>
                <a:cubicBezTo>
                  <a:pt x="578" y="23"/>
                  <a:pt x="578" y="23"/>
                  <a:pt x="578" y="23"/>
                </a:cubicBezTo>
                <a:cubicBezTo>
                  <a:pt x="577" y="23"/>
                  <a:pt x="576" y="22"/>
                  <a:pt x="576" y="22"/>
                </a:cubicBezTo>
                <a:cubicBezTo>
                  <a:pt x="576" y="7"/>
                  <a:pt x="576" y="7"/>
                  <a:pt x="576" y="7"/>
                </a:cubicBezTo>
                <a:cubicBezTo>
                  <a:pt x="576" y="6"/>
                  <a:pt x="577" y="6"/>
                  <a:pt x="578" y="6"/>
                </a:cubicBezTo>
                <a:moveTo>
                  <a:pt x="685" y="11"/>
                </a:moveTo>
                <a:cubicBezTo>
                  <a:pt x="666" y="11"/>
                  <a:pt x="666" y="11"/>
                  <a:pt x="666" y="11"/>
                </a:cubicBezTo>
                <a:cubicBezTo>
                  <a:pt x="665" y="11"/>
                  <a:pt x="665" y="11"/>
                  <a:pt x="665" y="10"/>
                </a:cubicBezTo>
                <a:cubicBezTo>
                  <a:pt x="665" y="7"/>
                  <a:pt x="665" y="7"/>
                  <a:pt x="665" y="7"/>
                </a:cubicBezTo>
                <a:cubicBezTo>
                  <a:pt x="665" y="6"/>
                  <a:pt x="666" y="6"/>
                  <a:pt x="666" y="6"/>
                </a:cubicBezTo>
                <a:cubicBezTo>
                  <a:pt x="685" y="6"/>
                  <a:pt x="685" y="6"/>
                  <a:pt x="685" y="6"/>
                </a:cubicBezTo>
                <a:cubicBezTo>
                  <a:pt x="685" y="6"/>
                  <a:pt x="686" y="6"/>
                  <a:pt x="686" y="7"/>
                </a:cubicBezTo>
                <a:cubicBezTo>
                  <a:pt x="692" y="7"/>
                  <a:pt x="692" y="7"/>
                  <a:pt x="692" y="7"/>
                </a:cubicBezTo>
                <a:cubicBezTo>
                  <a:pt x="692" y="3"/>
                  <a:pt x="689" y="0"/>
                  <a:pt x="685" y="0"/>
                </a:cubicBezTo>
                <a:cubicBezTo>
                  <a:pt x="666" y="0"/>
                  <a:pt x="666" y="0"/>
                  <a:pt x="666" y="0"/>
                </a:cubicBezTo>
                <a:cubicBezTo>
                  <a:pt x="662" y="0"/>
                  <a:pt x="659" y="3"/>
                  <a:pt x="659" y="7"/>
                </a:cubicBezTo>
                <a:cubicBezTo>
                  <a:pt x="659" y="10"/>
                  <a:pt x="659" y="10"/>
                  <a:pt x="659" y="10"/>
                </a:cubicBezTo>
                <a:cubicBezTo>
                  <a:pt x="659" y="14"/>
                  <a:pt x="662" y="17"/>
                  <a:pt x="666" y="17"/>
                </a:cubicBezTo>
                <a:cubicBezTo>
                  <a:pt x="685" y="17"/>
                  <a:pt x="685" y="17"/>
                  <a:pt x="685" y="17"/>
                </a:cubicBezTo>
                <a:cubicBezTo>
                  <a:pt x="685" y="17"/>
                  <a:pt x="686" y="18"/>
                  <a:pt x="686" y="19"/>
                </a:cubicBezTo>
                <a:cubicBezTo>
                  <a:pt x="686" y="22"/>
                  <a:pt x="686" y="22"/>
                  <a:pt x="686" y="22"/>
                </a:cubicBezTo>
                <a:cubicBezTo>
                  <a:pt x="686" y="22"/>
                  <a:pt x="685" y="23"/>
                  <a:pt x="685" y="23"/>
                </a:cubicBezTo>
                <a:cubicBezTo>
                  <a:pt x="685" y="23"/>
                  <a:pt x="685" y="23"/>
                  <a:pt x="685" y="23"/>
                </a:cubicBezTo>
                <a:cubicBezTo>
                  <a:pt x="659" y="23"/>
                  <a:pt x="659" y="23"/>
                  <a:pt x="659" y="23"/>
                </a:cubicBezTo>
                <a:cubicBezTo>
                  <a:pt x="659" y="29"/>
                  <a:pt x="659" y="29"/>
                  <a:pt x="659" y="29"/>
                </a:cubicBezTo>
                <a:cubicBezTo>
                  <a:pt x="685" y="29"/>
                  <a:pt x="685" y="29"/>
                  <a:pt x="685" y="29"/>
                </a:cubicBezTo>
                <a:cubicBezTo>
                  <a:pt x="689" y="29"/>
                  <a:pt x="692" y="26"/>
                  <a:pt x="692" y="22"/>
                </a:cubicBezTo>
                <a:cubicBezTo>
                  <a:pt x="692" y="19"/>
                  <a:pt x="692" y="19"/>
                  <a:pt x="692" y="19"/>
                </a:cubicBezTo>
                <a:cubicBezTo>
                  <a:pt x="692" y="15"/>
                  <a:pt x="689" y="11"/>
                  <a:pt x="685" y="11"/>
                </a:cubicBezTo>
                <a:moveTo>
                  <a:pt x="512" y="22"/>
                </a:moveTo>
                <a:cubicBezTo>
                  <a:pt x="512" y="7"/>
                  <a:pt x="512" y="7"/>
                  <a:pt x="512" y="7"/>
                </a:cubicBezTo>
                <a:cubicBezTo>
                  <a:pt x="512" y="6"/>
                  <a:pt x="512" y="6"/>
                  <a:pt x="513" y="6"/>
                </a:cubicBezTo>
                <a:cubicBezTo>
                  <a:pt x="513" y="0"/>
                  <a:pt x="513" y="0"/>
                  <a:pt x="513" y="0"/>
                </a:cubicBezTo>
                <a:cubicBezTo>
                  <a:pt x="509" y="0"/>
                  <a:pt x="506" y="3"/>
                  <a:pt x="506" y="7"/>
                </a:cubicBezTo>
                <a:cubicBezTo>
                  <a:pt x="506" y="22"/>
                  <a:pt x="506" y="22"/>
                  <a:pt x="506" y="22"/>
                </a:cubicBezTo>
                <a:cubicBezTo>
                  <a:pt x="506" y="26"/>
                  <a:pt x="509" y="29"/>
                  <a:pt x="513" y="29"/>
                </a:cubicBezTo>
                <a:cubicBezTo>
                  <a:pt x="526" y="29"/>
                  <a:pt x="526" y="29"/>
                  <a:pt x="526" y="29"/>
                </a:cubicBezTo>
                <a:cubicBezTo>
                  <a:pt x="526" y="23"/>
                  <a:pt x="526" y="23"/>
                  <a:pt x="526" y="23"/>
                </a:cubicBezTo>
                <a:cubicBezTo>
                  <a:pt x="513" y="23"/>
                  <a:pt x="513" y="23"/>
                  <a:pt x="513" y="23"/>
                </a:cubicBezTo>
                <a:cubicBezTo>
                  <a:pt x="512" y="23"/>
                  <a:pt x="512" y="22"/>
                  <a:pt x="512" y="22"/>
                </a:cubicBezTo>
                <a:moveTo>
                  <a:pt x="628" y="6"/>
                </a:moveTo>
                <a:cubicBezTo>
                  <a:pt x="646" y="6"/>
                  <a:pt x="646" y="6"/>
                  <a:pt x="646" y="6"/>
                </a:cubicBezTo>
                <a:cubicBezTo>
                  <a:pt x="647" y="6"/>
                  <a:pt x="647" y="6"/>
                  <a:pt x="647" y="7"/>
                </a:cubicBezTo>
                <a:cubicBezTo>
                  <a:pt x="653" y="7"/>
                  <a:pt x="653" y="7"/>
                  <a:pt x="653" y="7"/>
                </a:cubicBezTo>
                <a:cubicBezTo>
                  <a:pt x="653" y="3"/>
                  <a:pt x="650" y="0"/>
                  <a:pt x="646" y="0"/>
                </a:cubicBezTo>
                <a:cubicBezTo>
                  <a:pt x="628" y="0"/>
                  <a:pt x="628" y="0"/>
                  <a:pt x="628" y="0"/>
                </a:cubicBezTo>
                <a:cubicBezTo>
                  <a:pt x="624" y="0"/>
                  <a:pt x="621" y="3"/>
                  <a:pt x="621" y="7"/>
                </a:cubicBezTo>
                <a:cubicBezTo>
                  <a:pt x="621" y="22"/>
                  <a:pt x="621" y="22"/>
                  <a:pt x="621" y="22"/>
                </a:cubicBezTo>
                <a:cubicBezTo>
                  <a:pt x="621" y="26"/>
                  <a:pt x="624" y="29"/>
                  <a:pt x="628" y="29"/>
                </a:cubicBezTo>
                <a:cubicBezTo>
                  <a:pt x="646" y="29"/>
                  <a:pt x="646" y="29"/>
                  <a:pt x="646" y="29"/>
                </a:cubicBezTo>
                <a:cubicBezTo>
                  <a:pt x="650" y="29"/>
                  <a:pt x="653" y="26"/>
                  <a:pt x="653" y="22"/>
                </a:cubicBezTo>
                <a:cubicBezTo>
                  <a:pt x="647" y="22"/>
                  <a:pt x="647" y="22"/>
                  <a:pt x="647" y="22"/>
                </a:cubicBezTo>
                <a:cubicBezTo>
                  <a:pt x="647" y="22"/>
                  <a:pt x="647" y="23"/>
                  <a:pt x="646" y="23"/>
                </a:cubicBezTo>
                <a:cubicBezTo>
                  <a:pt x="628" y="23"/>
                  <a:pt x="628" y="23"/>
                  <a:pt x="628" y="23"/>
                </a:cubicBezTo>
                <a:cubicBezTo>
                  <a:pt x="627" y="23"/>
                  <a:pt x="626" y="22"/>
                  <a:pt x="626" y="22"/>
                </a:cubicBezTo>
                <a:cubicBezTo>
                  <a:pt x="626" y="17"/>
                  <a:pt x="626" y="17"/>
                  <a:pt x="626" y="17"/>
                </a:cubicBezTo>
                <a:cubicBezTo>
                  <a:pt x="646" y="17"/>
                  <a:pt x="646" y="17"/>
                  <a:pt x="646" y="17"/>
                </a:cubicBezTo>
                <a:cubicBezTo>
                  <a:pt x="646" y="11"/>
                  <a:pt x="646" y="11"/>
                  <a:pt x="646" y="11"/>
                </a:cubicBezTo>
                <a:cubicBezTo>
                  <a:pt x="626" y="11"/>
                  <a:pt x="626" y="11"/>
                  <a:pt x="626" y="11"/>
                </a:cubicBezTo>
                <a:cubicBezTo>
                  <a:pt x="626" y="7"/>
                  <a:pt x="626" y="7"/>
                  <a:pt x="626" y="7"/>
                </a:cubicBezTo>
                <a:cubicBezTo>
                  <a:pt x="626" y="6"/>
                  <a:pt x="627" y="6"/>
                  <a:pt x="628" y="6"/>
                </a:cubicBezTo>
                <a:moveTo>
                  <a:pt x="557" y="0"/>
                </a:moveTo>
                <a:cubicBezTo>
                  <a:pt x="539" y="0"/>
                  <a:pt x="539" y="0"/>
                  <a:pt x="539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535" y="0"/>
                  <a:pt x="532" y="3"/>
                  <a:pt x="532" y="7"/>
                </a:cubicBezTo>
                <a:cubicBezTo>
                  <a:pt x="532" y="21"/>
                  <a:pt x="532" y="21"/>
                  <a:pt x="532" y="21"/>
                </a:cubicBezTo>
                <a:cubicBezTo>
                  <a:pt x="532" y="25"/>
                  <a:pt x="535" y="29"/>
                  <a:pt x="539" y="29"/>
                </a:cubicBezTo>
                <a:cubicBezTo>
                  <a:pt x="539" y="29"/>
                  <a:pt x="539" y="29"/>
                  <a:pt x="539" y="29"/>
                </a:cubicBezTo>
                <a:cubicBezTo>
                  <a:pt x="557" y="29"/>
                  <a:pt x="557" y="29"/>
                  <a:pt x="557" y="29"/>
                </a:cubicBezTo>
                <a:cubicBezTo>
                  <a:pt x="561" y="29"/>
                  <a:pt x="565" y="26"/>
                  <a:pt x="565" y="22"/>
                </a:cubicBezTo>
                <a:cubicBezTo>
                  <a:pt x="565" y="7"/>
                  <a:pt x="565" y="7"/>
                  <a:pt x="565" y="7"/>
                </a:cubicBezTo>
                <a:cubicBezTo>
                  <a:pt x="565" y="3"/>
                  <a:pt x="561" y="0"/>
                  <a:pt x="557" y="0"/>
                </a:cubicBezTo>
                <a:moveTo>
                  <a:pt x="559" y="22"/>
                </a:moveTo>
                <a:cubicBezTo>
                  <a:pt x="559" y="22"/>
                  <a:pt x="558" y="23"/>
                  <a:pt x="557" y="23"/>
                </a:cubicBezTo>
                <a:cubicBezTo>
                  <a:pt x="539" y="23"/>
                  <a:pt x="539" y="23"/>
                  <a:pt x="539" y="23"/>
                </a:cubicBezTo>
                <a:cubicBezTo>
                  <a:pt x="538" y="23"/>
                  <a:pt x="538" y="22"/>
                  <a:pt x="538" y="22"/>
                </a:cubicBezTo>
                <a:cubicBezTo>
                  <a:pt x="538" y="7"/>
                  <a:pt x="538" y="7"/>
                  <a:pt x="538" y="7"/>
                </a:cubicBezTo>
                <a:cubicBezTo>
                  <a:pt x="538" y="6"/>
                  <a:pt x="538" y="6"/>
                  <a:pt x="539" y="6"/>
                </a:cubicBezTo>
                <a:cubicBezTo>
                  <a:pt x="557" y="6"/>
                  <a:pt x="557" y="6"/>
                  <a:pt x="557" y="6"/>
                </a:cubicBezTo>
                <a:cubicBezTo>
                  <a:pt x="558" y="6"/>
                  <a:pt x="559" y="6"/>
                  <a:pt x="559" y="7"/>
                </a:cubicBezTo>
                <a:lnTo>
                  <a:pt x="559" y="22"/>
                </a:lnTo>
                <a:close/>
                <a:moveTo>
                  <a:pt x="357" y="6"/>
                </a:moveTo>
                <a:cubicBezTo>
                  <a:pt x="375" y="6"/>
                  <a:pt x="375" y="6"/>
                  <a:pt x="375" y="6"/>
                </a:cubicBezTo>
                <a:cubicBezTo>
                  <a:pt x="376" y="6"/>
                  <a:pt x="376" y="6"/>
                  <a:pt x="376" y="7"/>
                </a:cubicBezTo>
                <a:cubicBezTo>
                  <a:pt x="382" y="7"/>
                  <a:pt x="382" y="7"/>
                  <a:pt x="382" y="7"/>
                </a:cubicBezTo>
                <a:cubicBezTo>
                  <a:pt x="382" y="3"/>
                  <a:pt x="379" y="0"/>
                  <a:pt x="375" y="0"/>
                </a:cubicBezTo>
                <a:cubicBezTo>
                  <a:pt x="357" y="0"/>
                  <a:pt x="357" y="0"/>
                  <a:pt x="357" y="0"/>
                </a:cubicBezTo>
                <a:cubicBezTo>
                  <a:pt x="353" y="0"/>
                  <a:pt x="350" y="3"/>
                  <a:pt x="350" y="7"/>
                </a:cubicBezTo>
                <a:cubicBezTo>
                  <a:pt x="350" y="22"/>
                  <a:pt x="350" y="22"/>
                  <a:pt x="350" y="22"/>
                </a:cubicBezTo>
                <a:cubicBezTo>
                  <a:pt x="350" y="26"/>
                  <a:pt x="353" y="29"/>
                  <a:pt x="357" y="29"/>
                </a:cubicBezTo>
                <a:cubicBezTo>
                  <a:pt x="375" y="29"/>
                  <a:pt x="375" y="29"/>
                  <a:pt x="375" y="29"/>
                </a:cubicBezTo>
                <a:cubicBezTo>
                  <a:pt x="379" y="29"/>
                  <a:pt x="382" y="26"/>
                  <a:pt x="382" y="22"/>
                </a:cubicBezTo>
                <a:cubicBezTo>
                  <a:pt x="376" y="22"/>
                  <a:pt x="376" y="22"/>
                  <a:pt x="376" y="22"/>
                </a:cubicBezTo>
                <a:cubicBezTo>
                  <a:pt x="376" y="22"/>
                  <a:pt x="376" y="23"/>
                  <a:pt x="375" y="23"/>
                </a:cubicBezTo>
                <a:cubicBezTo>
                  <a:pt x="357" y="23"/>
                  <a:pt x="357" y="23"/>
                  <a:pt x="357" y="23"/>
                </a:cubicBezTo>
                <a:cubicBezTo>
                  <a:pt x="356" y="23"/>
                  <a:pt x="355" y="22"/>
                  <a:pt x="355" y="22"/>
                </a:cubicBezTo>
                <a:cubicBezTo>
                  <a:pt x="355" y="7"/>
                  <a:pt x="355" y="7"/>
                  <a:pt x="355" y="7"/>
                </a:cubicBezTo>
                <a:cubicBezTo>
                  <a:pt x="355" y="6"/>
                  <a:pt x="356" y="6"/>
                  <a:pt x="357" y="6"/>
                </a:cubicBezTo>
                <a:moveTo>
                  <a:pt x="456" y="0"/>
                </a:moveTo>
                <a:cubicBezTo>
                  <a:pt x="456" y="18"/>
                  <a:pt x="456" y="18"/>
                  <a:pt x="456" y="18"/>
                </a:cubicBezTo>
                <a:cubicBezTo>
                  <a:pt x="456" y="19"/>
                  <a:pt x="455" y="20"/>
                  <a:pt x="454" y="19"/>
                </a:cubicBezTo>
                <a:cubicBezTo>
                  <a:pt x="432" y="0"/>
                  <a:pt x="432" y="0"/>
                  <a:pt x="432" y="0"/>
                </a:cubicBezTo>
                <a:cubicBezTo>
                  <a:pt x="429" y="0"/>
                  <a:pt x="426" y="3"/>
                  <a:pt x="426" y="7"/>
                </a:cubicBezTo>
                <a:cubicBezTo>
                  <a:pt x="426" y="29"/>
                  <a:pt x="426" y="29"/>
                  <a:pt x="426" y="29"/>
                </a:cubicBezTo>
                <a:cubicBezTo>
                  <a:pt x="432" y="29"/>
                  <a:pt x="432" y="29"/>
                  <a:pt x="432" y="29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9"/>
                  <a:pt x="433" y="8"/>
                  <a:pt x="434" y="9"/>
                </a:cubicBezTo>
                <a:cubicBezTo>
                  <a:pt x="456" y="29"/>
                  <a:pt x="456" y="29"/>
                  <a:pt x="456" y="29"/>
                </a:cubicBezTo>
                <a:cubicBezTo>
                  <a:pt x="459" y="28"/>
                  <a:pt x="461" y="25"/>
                  <a:pt x="461" y="22"/>
                </a:cubicBezTo>
                <a:cubicBezTo>
                  <a:pt x="461" y="0"/>
                  <a:pt x="461" y="0"/>
                  <a:pt x="461" y="0"/>
                </a:cubicBezTo>
                <a:lnTo>
                  <a:pt x="456" y="0"/>
                </a:lnTo>
                <a:close/>
                <a:moveTo>
                  <a:pt x="415" y="11"/>
                </a:moveTo>
                <a:cubicBezTo>
                  <a:pt x="394" y="11"/>
                  <a:pt x="394" y="11"/>
                  <a:pt x="394" y="11"/>
                </a:cubicBezTo>
                <a:cubicBezTo>
                  <a:pt x="394" y="7"/>
                  <a:pt x="394" y="7"/>
                  <a:pt x="394" y="7"/>
                </a:cubicBezTo>
                <a:cubicBezTo>
                  <a:pt x="394" y="6"/>
                  <a:pt x="394" y="6"/>
                  <a:pt x="395" y="6"/>
                </a:cubicBezTo>
                <a:cubicBezTo>
                  <a:pt x="395" y="0"/>
                  <a:pt x="395" y="0"/>
                  <a:pt x="395" y="0"/>
                </a:cubicBezTo>
                <a:cubicBezTo>
                  <a:pt x="391" y="0"/>
                  <a:pt x="388" y="3"/>
                  <a:pt x="388" y="7"/>
                </a:cubicBezTo>
                <a:cubicBezTo>
                  <a:pt x="388" y="29"/>
                  <a:pt x="388" y="29"/>
                  <a:pt x="388" y="29"/>
                </a:cubicBezTo>
                <a:cubicBezTo>
                  <a:pt x="394" y="29"/>
                  <a:pt x="394" y="29"/>
                  <a:pt x="394" y="29"/>
                </a:cubicBezTo>
                <a:cubicBezTo>
                  <a:pt x="394" y="17"/>
                  <a:pt x="394" y="17"/>
                  <a:pt x="394" y="17"/>
                </a:cubicBezTo>
                <a:cubicBezTo>
                  <a:pt x="415" y="17"/>
                  <a:pt x="415" y="17"/>
                  <a:pt x="415" y="17"/>
                </a:cubicBezTo>
                <a:cubicBezTo>
                  <a:pt x="415" y="22"/>
                  <a:pt x="415" y="22"/>
                  <a:pt x="415" y="22"/>
                </a:cubicBezTo>
                <a:cubicBezTo>
                  <a:pt x="415" y="22"/>
                  <a:pt x="414" y="23"/>
                  <a:pt x="413" y="23"/>
                </a:cubicBezTo>
                <a:cubicBezTo>
                  <a:pt x="413" y="29"/>
                  <a:pt x="413" y="29"/>
                  <a:pt x="413" y="29"/>
                </a:cubicBezTo>
                <a:cubicBezTo>
                  <a:pt x="417" y="29"/>
                  <a:pt x="421" y="26"/>
                  <a:pt x="421" y="22"/>
                </a:cubicBezTo>
                <a:cubicBezTo>
                  <a:pt x="421" y="0"/>
                  <a:pt x="421" y="0"/>
                  <a:pt x="421" y="0"/>
                </a:cubicBezTo>
                <a:cubicBezTo>
                  <a:pt x="415" y="0"/>
                  <a:pt x="415" y="0"/>
                  <a:pt x="415" y="0"/>
                </a:cubicBezTo>
                <a:lnTo>
                  <a:pt x="415" y="11"/>
                </a:lnTo>
                <a:close/>
                <a:moveTo>
                  <a:pt x="493" y="0"/>
                </a:moveTo>
                <a:cubicBezTo>
                  <a:pt x="474" y="0"/>
                  <a:pt x="474" y="0"/>
                  <a:pt x="474" y="0"/>
                </a:cubicBezTo>
                <a:cubicBezTo>
                  <a:pt x="474" y="0"/>
                  <a:pt x="474" y="0"/>
                  <a:pt x="474" y="0"/>
                </a:cubicBezTo>
                <a:cubicBezTo>
                  <a:pt x="470" y="0"/>
                  <a:pt x="467" y="3"/>
                  <a:pt x="467" y="7"/>
                </a:cubicBezTo>
                <a:cubicBezTo>
                  <a:pt x="467" y="21"/>
                  <a:pt x="467" y="21"/>
                  <a:pt x="467" y="21"/>
                </a:cubicBezTo>
                <a:cubicBezTo>
                  <a:pt x="467" y="25"/>
                  <a:pt x="470" y="29"/>
                  <a:pt x="474" y="29"/>
                </a:cubicBezTo>
                <a:cubicBezTo>
                  <a:pt x="474" y="29"/>
                  <a:pt x="474" y="29"/>
                  <a:pt x="474" y="29"/>
                </a:cubicBezTo>
                <a:cubicBezTo>
                  <a:pt x="493" y="29"/>
                  <a:pt x="493" y="29"/>
                  <a:pt x="493" y="29"/>
                </a:cubicBezTo>
                <a:cubicBezTo>
                  <a:pt x="497" y="29"/>
                  <a:pt x="500" y="26"/>
                  <a:pt x="500" y="22"/>
                </a:cubicBezTo>
                <a:cubicBezTo>
                  <a:pt x="500" y="7"/>
                  <a:pt x="500" y="7"/>
                  <a:pt x="500" y="7"/>
                </a:cubicBezTo>
                <a:cubicBezTo>
                  <a:pt x="500" y="3"/>
                  <a:pt x="497" y="0"/>
                  <a:pt x="493" y="0"/>
                </a:cubicBezTo>
                <a:moveTo>
                  <a:pt x="494" y="22"/>
                </a:moveTo>
                <a:cubicBezTo>
                  <a:pt x="494" y="22"/>
                  <a:pt x="493" y="23"/>
                  <a:pt x="493" y="23"/>
                </a:cubicBezTo>
                <a:cubicBezTo>
                  <a:pt x="474" y="23"/>
                  <a:pt x="474" y="23"/>
                  <a:pt x="474" y="23"/>
                </a:cubicBezTo>
                <a:cubicBezTo>
                  <a:pt x="474" y="23"/>
                  <a:pt x="473" y="22"/>
                  <a:pt x="473" y="22"/>
                </a:cubicBezTo>
                <a:cubicBezTo>
                  <a:pt x="473" y="7"/>
                  <a:pt x="473" y="7"/>
                  <a:pt x="473" y="7"/>
                </a:cubicBezTo>
                <a:cubicBezTo>
                  <a:pt x="473" y="6"/>
                  <a:pt x="474" y="6"/>
                  <a:pt x="474" y="6"/>
                </a:cubicBezTo>
                <a:cubicBezTo>
                  <a:pt x="493" y="6"/>
                  <a:pt x="493" y="6"/>
                  <a:pt x="493" y="6"/>
                </a:cubicBezTo>
                <a:cubicBezTo>
                  <a:pt x="493" y="6"/>
                  <a:pt x="494" y="6"/>
                  <a:pt x="494" y="7"/>
                </a:cubicBezTo>
                <a:lnTo>
                  <a:pt x="494" y="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92" y="191941"/>
            <a:ext cx="9123780" cy="46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73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79" r:id="rId4"/>
    <p:sldLayoutId id="2147483680" r:id="rId5"/>
    <p:sldLayoutId id="2147483672" r:id="rId6"/>
    <p:sldLayoutId id="2147483673" r:id="rId7"/>
    <p:sldLayoutId id="2147483674" r:id="rId8"/>
    <p:sldLayoutId id="2147483675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77" r:id="rId16"/>
    <p:sldLayoutId id="2147483678" r:id="rId17"/>
    <p:sldLayoutId id="2147483652" r:id="rId18"/>
    <p:sldLayoutId id="2147483653" r:id="rId19"/>
    <p:sldLayoutId id="2147483654" r:id="rId20"/>
    <p:sldLayoutId id="2147483655" r:id="rId21"/>
    <p:sldLayoutId id="2147483658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8" r:id="rId28"/>
    <p:sldLayoutId id="2147483699" r:id="rId2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21117"/>
              </a:gs>
              <a:gs pos="100000">
                <a:srgbClr val="CC171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11"/>
          <p:cNvSpPr/>
          <p:nvPr userDrawn="1"/>
        </p:nvSpPr>
        <p:spPr>
          <a:xfrm>
            <a:off x="1371600" y="5313878"/>
            <a:ext cx="4848225" cy="5334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14"/>
          <p:cNvSpPr/>
          <p:nvPr userDrawn="1"/>
        </p:nvSpPr>
        <p:spPr>
          <a:xfrm>
            <a:off x="1371600" y="5313878"/>
            <a:ext cx="4848225" cy="533400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6856" y="5494414"/>
            <a:ext cx="4581525" cy="197376"/>
          </a:xfrm>
          <a:prstGeom prst="rect">
            <a:avLst/>
          </a:prstGeom>
        </p:spPr>
      </p:pic>
      <p:cxnSp>
        <p:nvCxnSpPr>
          <p:cNvPr id="16" name="Прямая соединительная линия 20"/>
          <p:cNvCxnSpPr/>
          <p:nvPr userDrawn="1"/>
        </p:nvCxnSpPr>
        <p:spPr>
          <a:xfrm flipH="1">
            <a:off x="6219825" y="5580578"/>
            <a:ext cx="59721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6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6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90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2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4" y="1"/>
            <a:ext cx="12203297" cy="6857999"/>
          </a:xfrm>
          <a:prstGeom prst="rect">
            <a:avLst/>
          </a:prstGeom>
          <a:effectLst/>
        </p:spPr>
      </p:pic>
      <p:sp>
        <p:nvSpPr>
          <p:cNvPr id="14" name="Полилиния 12"/>
          <p:cNvSpPr/>
          <p:nvPr userDrawn="1"/>
        </p:nvSpPr>
        <p:spPr>
          <a:xfrm>
            <a:off x="-11933" y="6428984"/>
            <a:ext cx="12203934" cy="341980"/>
          </a:xfrm>
          <a:custGeom>
            <a:avLst/>
            <a:gdLst>
              <a:gd name="connsiteX0" fmla="*/ 0 w 11030857"/>
              <a:gd name="connsiteY0" fmla="*/ 0 h 0"/>
              <a:gd name="connsiteX1" fmla="*/ 11030857 w 1103085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30857">
                <a:moveTo>
                  <a:pt x="0" y="0"/>
                </a:moveTo>
                <a:lnTo>
                  <a:pt x="11030857" y="0"/>
                </a:ln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Group 2"/>
          <p:cNvGrpSpPr/>
          <p:nvPr userDrawn="1"/>
        </p:nvGrpSpPr>
        <p:grpSpPr>
          <a:xfrm>
            <a:off x="3873500" y="3501508"/>
            <a:ext cx="4432428" cy="586790"/>
            <a:chOff x="2341418" y="2889250"/>
            <a:chExt cx="7509164" cy="994108"/>
          </a:xfrm>
        </p:grpSpPr>
        <p:sp>
          <p:nvSpPr>
            <p:cNvPr id="18" name="Прямоугольник 14"/>
            <p:cNvSpPr/>
            <p:nvPr/>
          </p:nvSpPr>
          <p:spPr>
            <a:xfrm>
              <a:off x="2341418" y="2889250"/>
              <a:ext cx="7509164" cy="994108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Рисунок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7689" y="3245072"/>
              <a:ext cx="6556624" cy="282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95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  <p:sldLayoutId id="214748368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5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3.emf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8.png"/><Relationship Id="rId9" Type="http://schemas.openxmlformats.org/officeDocument/2006/relationships/image" Target="../media/image9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7.pn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emf"/><Relationship Id="rId5" Type="http://schemas.openxmlformats.org/officeDocument/2006/relationships/image" Target="../media/image91.emf"/><Relationship Id="rId10" Type="http://schemas.openxmlformats.org/officeDocument/2006/relationships/image" Target="../media/image102.jpeg"/><Relationship Id="rId4" Type="http://schemas.openxmlformats.org/officeDocument/2006/relationships/image" Target="../media/image90.emf"/><Relationship Id="rId9" Type="http://schemas.openxmlformats.org/officeDocument/2006/relationships/image" Target="../media/image10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90.emf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4655" y="2120526"/>
            <a:ext cx="9915236" cy="8389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Продукты </a:t>
            </a:r>
            <a:r>
              <a:rPr lang="ru-RU" dirty="0" err="1"/>
              <a:t>Positive</a:t>
            </a:r>
            <a:r>
              <a:rPr lang="ru-RU" dirty="0"/>
              <a:t> </a:t>
            </a:r>
            <a:r>
              <a:rPr lang="ru-RU" dirty="0" err="1" smtClean="0"/>
              <a:t>Technologies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для </a:t>
            </a:r>
            <a:r>
              <a:rPr lang="ru-RU" dirty="0"/>
              <a:t>защиты КИИ</a:t>
            </a:r>
          </a:p>
        </p:txBody>
      </p:sp>
      <p:sp>
        <p:nvSpPr>
          <p:cNvPr id="3" name="Shape 119"/>
          <p:cNvSpPr/>
          <p:nvPr/>
        </p:nvSpPr>
        <p:spPr>
          <a:xfrm>
            <a:off x="1334655" y="4269228"/>
            <a:ext cx="55556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Владимир Ермолаев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Shape 118"/>
          <p:cNvSpPr/>
          <p:nvPr/>
        </p:nvSpPr>
        <p:spPr>
          <a:xfrm>
            <a:off x="1334655" y="4664261"/>
            <a:ext cx="108204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уководитель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продаж в СФО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8725323" y="4832529"/>
            <a:ext cx="997200" cy="997200"/>
            <a:chOff x="538754" y="4568692"/>
            <a:chExt cx="1510887" cy="1510887"/>
          </a:xfrm>
        </p:grpSpPr>
        <p:sp>
          <p:nvSpPr>
            <p:cNvPr id="19" name="Овал 14"/>
            <p:cNvSpPr>
              <a:spLocks noChangeAspect="1"/>
            </p:cNvSpPr>
            <p:nvPr/>
          </p:nvSpPr>
          <p:spPr>
            <a:xfrm>
              <a:off x="538754" y="4568692"/>
              <a:ext cx="1510887" cy="1510887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862" y="4941135"/>
              <a:ext cx="819249" cy="926034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8709470" y="3288227"/>
            <a:ext cx="997200" cy="997200"/>
            <a:chOff x="9546169" y="3004748"/>
            <a:chExt cx="1196881" cy="1154116"/>
          </a:xfrm>
        </p:grpSpPr>
        <p:sp>
          <p:nvSpPr>
            <p:cNvPr id="28" name="Oval 6"/>
            <p:cNvSpPr/>
            <p:nvPr/>
          </p:nvSpPr>
          <p:spPr>
            <a:xfrm>
              <a:off x="9546169" y="3004748"/>
              <a:ext cx="1196881" cy="1154116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4000" dirty="0"/>
            </a:p>
          </p:txBody>
        </p:sp>
        <p:pic>
          <p:nvPicPr>
            <p:cNvPr id="29" name="Pictur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0118" y="3227294"/>
              <a:ext cx="707038" cy="665204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8697122" y="2219383"/>
            <a:ext cx="997200" cy="997200"/>
            <a:chOff x="8919702" y="1534625"/>
            <a:chExt cx="1106759" cy="1106759"/>
          </a:xfrm>
        </p:grpSpPr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8919702" y="1534625"/>
              <a:ext cx="1106759" cy="1106759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6628" y="1780735"/>
              <a:ext cx="615209" cy="614538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8697121" y="1150539"/>
            <a:ext cx="997200" cy="997200"/>
            <a:chOff x="4732819" y="4388802"/>
            <a:chExt cx="1510887" cy="1510887"/>
          </a:xfrm>
        </p:grpSpPr>
        <p:sp>
          <p:nvSpPr>
            <p:cNvPr id="25" name="Овал 14"/>
            <p:cNvSpPr>
              <a:spLocks noChangeAspect="1"/>
            </p:cNvSpPr>
            <p:nvPr/>
          </p:nvSpPr>
          <p:spPr>
            <a:xfrm>
              <a:off x="4732819" y="4388802"/>
              <a:ext cx="1510887" cy="1510887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820" y="4761241"/>
              <a:ext cx="830307" cy="819867"/>
            </a:xfrm>
            <a:prstGeom prst="rect">
              <a:avLst/>
            </a:prstGeom>
          </p:spPr>
        </p:pic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ФСТЭК России: </a:t>
            </a:r>
            <a:r>
              <a:rPr lang="ru-RU" dirty="0" smtClean="0"/>
              <a:t>какие </a:t>
            </a:r>
            <a:r>
              <a:rPr lang="ru-RU" dirty="0"/>
              <a:t>меры защиты закрывает</a:t>
            </a:r>
            <a:r>
              <a:rPr lang="en-US" dirty="0"/>
              <a:t> Positive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35620" y="2324517"/>
          <a:ext cx="6633368" cy="7827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2668">
                  <a:extLst>
                    <a:ext uri="{9D8B030D-6E8A-4147-A177-3AD203B41FA5}">
                      <a16:colId xmlns:a16="http://schemas.microsoft.com/office/drawing/2014/main" val="3847682156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301721891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АУД.5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Контроль и анализ сетевого трафика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068315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Обнаружение и предотвращение компьютерных атак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95693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Обновление базы решающих правил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10672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04726" y="4010229"/>
          <a:ext cx="6564788" cy="19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808">
                  <a:extLst>
                    <a:ext uri="{9D8B030D-6E8A-4147-A177-3AD203B41FA5}">
                      <a16:colId xmlns:a16="http://schemas.microsoft.com/office/drawing/2014/main" val="1523981026"/>
                    </a:ext>
                  </a:extLst>
                </a:gridCol>
                <a:gridCol w="5554980">
                  <a:extLst>
                    <a:ext uri="{9D8B030D-6E8A-4147-A177-3AD203B41FA5}">
                      <a16:colId xmlns:a16="http://schemas.microsoft.com/office/drawing/2014/main" val="2694947424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АВЗ.2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Антивирусная защита электронной почты и иных сервисов</a:t>
                      </a:r>
                      <a:endParaRPr lang="ru-RU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92721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АВЗ.3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использования архивных, исполняемых и зашифрованных файлов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2639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АВЗ.4</a:t>
                      </a:r>
                      <a:endParaRPr lang="ru-RU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Обновление базы данных признаков вредоносных компьютерных программ (вирусов)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92202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АВЗ.5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средств антивирусной защиты различных производителей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65351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888066" y="2395527"/>
            <a:ext cx="296907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 Network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Attack Discovery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88066" y="5146464"/>
            <a:ext cx="2737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 MultiScanner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404726" y="5985624"/>
          <a:ext cx="6564788" cy="48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378">
                  <a:extLst>
                    <a:ext uri="{9D8B030D-6E8A-4147-A177-3AD203B41FA5}">
                      <a16:colId xmlns:a16="http://schemas.microsoft.com/office/drawing/2014/main" val="4114829061"/>
                    </a:ext>
                  </a:extLst>
                </a:gridCol>
                <a:gridCol w="5566410">
                  <a:extLst>
                    <a:ext uri="{9D8B030D-6E8A-4147-A177-3AD203B41FA5}">
                      <a16:colId xmlns:a16="http://schemas.microsoft.com/office/drawing/2014/main" val="4126225594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ЗИС.7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Использование эмулятора среды функционирования программного обеспечения ("песочница")</a:t>
                      </a:r>
                      <a:endParaRPr lang="ru-RU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695699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9890611" y="1377687"/>
            <a:ext cx="204241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 Application Firewall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24856" y="3560938"/>
            <a:ext cx="17505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PT ISIM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7132511" y="2686221"/>
            <a:ext cx="1266252" cy="63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067948" y="5324749"/>
            <a:ext cx="1266252" cy="63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7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 Platform 187 (</a:t>
            </a:r>
            <a:r>
              <a:rPr lang="ru-RU" dirty="0" smtClean="0"/>
              <a:t>до 250 узлов)</a:t>
            </a:r>
            <a:endParaRPr lang="ru-RU" dirty="0"/>
          </a:p>
        </p:txBody>
      </p:sp>
      <p:pic>
        <p:nvPicPr>
          <p:cNvPr id="1026" name="Picture 2" descr="https://www.ptsecurity.com/upload/corporate/ru-ru/images/platform-187/platform-1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18" y="658666"/>
            <a:ext cx="7919616" cy="64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62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94392" y="191941"/>
            <a:ext cx="9123780" cy="4667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Реестр российского ПО и сертификаты</a:t>
            </a:r>
            <a:r>
              <a:rPr lang="en-US" dirty="0"/>
              <a:t> </a:t>
            </a:r>
            <a:r>
              <a:rPr lang="ru-RU" dirty="0" smtClean="0"/>
              <a:t>ФСТЭК России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5403" y="1363075"/>
            <a:ext cx="8553786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реестре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оссийского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ПО: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Firewall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MultiScanner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Industrial Security Incident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Ведомственный центр 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(регистрация)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Network Attack Discovery </a:t>
            </a:r>
            <a:r>
              <a:rPr lang="ru-RU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регистрация)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54752" y="1363075"/>
            <a:ext cx="603281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Сертификаты ФСТЭК России: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сертификат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2922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сертификат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3734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Application Firewall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3455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MultiScanner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сертификации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ISIM 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сертификации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Application Inspector –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сертификации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Network Attack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сертификации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60" y="1198432"/>
            <a:ext cx="514171" cy="507706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345044" y="3523788"/>
            <a:ext cx="354608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7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Задача создания центров ГосСОПКА </a:t>
            </a:r>
            <a:r>
              <a:rPr lang="ru-RU" b="1" dirty="0" smtClean="0"/>
              <a:t>сложная, но решаемая</a:t>
            </a:r>
            <a:endParaRPr lang="ru-RU" b="1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b="1" dirty="0" smtClean="0"/>
              <a:t>Организация процессов </a:t>
            </a:r>
            <a:r>
              <a:rPr lang="ru-RU" dirty="0" smtClean="0"/>
              <a:t>наиболее трудоемкий и длительный этап работы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1" dirty="0"/>
              <a:t>Positive Technologies</a:t>
            </a:r>
            <a:r>
              <a:rPr lang="ru-RU" b="1" dirty="0" smtClean="0"/>
              <a:t> может </a:t>
            </a:r>
            <a:r>
              <a:rPr lang="ru-RU" dirty="0" smtClean="0"/>
              <a:t>выступать в роли вендора и оказывать экспертную поддержку при создании и эксплуатации центров ГосСОПКА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b="1" dirty="0" smtClean="0"/>
              <a:t>Сейчас есть время </a:t>
            </a:r>
            <a:r>
              <a:rPr lang="ru-RU" dirty="0" smtClean="0"/>
              <a:t>на планирование, согласование и бюджетирование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b="1" dirty="0" smtClean="0"/>
              <a:t>Согласование плана создания сегмента ГосСОПКА </a:t>
            </a:r>
            <a:r>
              <a:rPr lang="ru-RU" dirty="0" smtClean="0"/>
              <a:t>с регулятором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безопасный путь, который проверен на практике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1520" y="1419203"/>
            <a:ext cx="4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" y="2449686"/>
            <a:ext cx="4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2.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" y="3480169"/>
            <a:ext cx="4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3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" y="4510652"/>
            <a:ext cx="4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4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" y="5516771"/>
            <a:ext cx="47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5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en-US" dirty="0" err="1"/>
              <a:t>MaxPatrol</a:t>
            </a:r>
            <a:r>
              <a:rPr lang="en-US" dirty="0"/>
              <a:t> </a:t>
            </a:r>
            <a:r>
              <a:rPr lang="ru-RU" dirty="0"/>
              <a:t>8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Контроль защищенности</a:t>
            </a:r>
            <a:br>
              <a:rPr lang="ru-RU" b="0" dirty="0"/>
            </a:br>
            <a:r>
              <a:rPr lang="ru-RU" b="0" dirty="0"/>
              <a:t>и соответствия стандартам</a:t>
            </a:r>
            <a:r>
              <a:rPr lang="ru-RU" dirty="0"/>
              <a:t> </a:t>
            </a: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Наша </a:t>
            </a:r>
            <a:r>
              <a:rPr lang="ru-RU" dirty="0" smtClean="0"/>
              <a:t>статистика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Защита периметра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останавливает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проникновение</a:t>
            </a:r>
          </a:p>
          <a:p>
            <a:endParaRPr lang="en-US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4391" y="1245325"/>
            <a:ext cx="11810285" cy="723175"/>
          </a:xfrm>
        </p:spPr>
        <p:txBody>
          <a:bodyPr>
            <a:normAutofit/>
          </a:bodyPr>
          <a:lstStyle/>
          <a:p>
            <a:r>
              <a:rPr lang="ru-RU" dirty="0"/>
              <a:t>Каждую </a:t>
            </a:r>
            <a:r>
              <a:rPr lang="ru-RU" sz="3500" dirty="0">
                <a:solidFill>
                  <a:srgbClr val="FF0000"/>
                </a:solidFill>
              </a:rPr>
              <a:t>вторую</a:t>
            </a:r>
            <a:r>
              <a:rPr lang="ru-RU" dirty="0"/>
              <a:t> систему может взломать неквалифицированный хакер</a:t>
            </a:r>
          </a:p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Атак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требовали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высокой квалификации нарушителей</a:t>
            </a:r>
          </a:p>
          <a:p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Инцидентов стали успешными </a:t>
            </a:r>
            <a:r>
              <a:rPr lang="ru-RU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серьезных </a:t>
            </a:r>
            <a: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ошибок</a:t>
            </a:r>
            <a:b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конфигурации</a:t>
            </a:r>
          </a:p>
          <a:p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Атак могли быть 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предотвращены 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стандартными решениями</a:t>
            </a:r>
          </a:p>
          <a:p>
            <a:endParaRPr lang="en-US" dirty="0"/>
          </a:p>
        </p:txBody>
      </p:sp>
      <p:sp>
        <p:nvSpPr>
          <p:cNvPr id="9" name="TextBox 86"/>
          <p:cNvSpPr txBox="1"/>
          <p:nvPr/>
        </p:nvSpPr>
        <p:spPr>
          <a:xfrm>
            <a:off x="3426490" y="2528771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7"/>
          <p:cNvSpPr txBox="1"/>
          <p:nvPr/>
        </p:nvSpPr>
        <p:spPr>
          <a:xfrm>
            <a:off x="6436443" y="2528771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88"/>
          <p:cNvSpPr txBox="1"/>
          <p:nvPr/>
        </p:nvSpPr>
        <p:spPr>
          <a:xfrm>
            <a:off x="9497197" y="2528771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6"/>
          <p:cNvSpPr txBox="1"/>
          <p:nvPr/>
        </p:nvSpPr>
        <p:spPr>
          <a:xfrm>
            <a:off x="727105" y="2528771"/>
            <a:ext cx="169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82"/>
          <p:cNvSpPr txBox="1"/>
          <p:nvPr/>
        </p:nvSpPr>
        <p:spPr>
          <a:xfrm>
            <a:off x="9181794" y="6449102"/>
            <a:ext cx="2950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Источник: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Positive Research 201</a:t>
            </a:r>
            <a:r>
              <a:rPr lang="ru-RU" sz="1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Почему инфраструктура </a:t>
            </a:r>
            <a:r>
              <a:rPr lang="ru-RU" dirty="0" smtClean="0"/>
              <a:t>уязвима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37644" y="4199330"/>
            <a:ext cx="3246402" cy="14883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37644" y="2891376"/>
            <a:ext cx="3092767" cy="772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37644" y="1596167"/>
            <a:ext cx="3092767" cy="772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28385" y="4444430"/>
            <a:ext cx="3092767" cy="772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8385" y="3021185"/>
            <a:ext cx="3092767" cy="772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28385" y="1737572"/>
            <a:ext cx="3092767" cy="772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7777657" y="1636680"/>
            <a:ext cx="258773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5400"/>
              </a:spcAf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                           обеспечение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400"/>
              </a:spcAf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                                     инженерия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342181" y="1683051"/>
            <a:ext cx="2761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6600"/>
              </a:spcAf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                       пароли</a:t>
            </a: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6659835" y="2907559"/>
            <a:ext cx="816608" cy="997116"/>
            <a:chOff x="5502274" y="3959788"/>
            <a:chExt cx="817564" cy="998283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624513" y="3959789"/>
              <a:ext cx="695325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5502274" y="3959788"/>
              <a:ext cx="814389" cy="998283"/>
            </a:xfrm>
            <a:custGeom>
              <a:avLst/>
              <a:gdLst>
                <a:gd name="T0" fmla="*/ 144 w 208"/>
                <a:gd name="T1" fmla="*/ 96 h 256"/>
                <a:gd name="T2" fmla="*/ 160 w 208"/>
                <a:gd name="T3" fmla="*/ 112 h 256"/>
                <a:gd name="T4" fmla="*/ 152 w 208"/>
                <a:gd name="T5" fmla="*/ 112 h 256"/>
                <a:gd name="T6" fmla="*/ 192 w 208"/>
                <a:gd name="T7" fmla="*/ 120 h 256"/>
                <a:gd name="T8" fmla="*/ 184 w 208"/>
                <a:gd name="T9" fmla="*/ 200 h 256"/>
                <a:gd name="T10" fmla="*/ 124 w 208"/>
                <a:gd name="T11" fmla="*/ 200 h 256"/>
                <a:gd name="T12" fmla="*/ 83 w 208"/>
                <a:gd name="T13" fmla="*/ 113 h 256"/>
                <a:gd name="T14" fmla="*/ 96 w 208"/>
                <a:gd name="T15" fmla="*/ 117 h 256"/>
                <a:gd name="T16" fmla="*/ 108 w 208"/>
                <a:gd name="T17" fmla="*/ 142 h 256"/>
                <a:gd name="T18" fmla="*/ 116 w 208"/>
                <a:gd name="T19" fmla="*/ 56 h 256"/>
                <a:gd name="T20" fmla="*/ 132 w 208"/>
                <a:gd name="T21" fmla="*/ 104 h 256"/>
                <a:gd name="T22" fmla="*/ 140 w 208"/>
                <a:gd name="T23" fmla="*/ 104 h 256"/>
                <a:gd name="T24" fmla="*/ 108 w 208"/>
                <a:gd name="T25" fmla="*/ 56 h 256"/>
                <a:gd name="T26" fmla="*/ 88 w 208"/>
                <a:gd name="T27" fmla="*/ 100 h 256"/>
                <a:gd name="T28" fmla="*/ 92 w 208"/>
                <a:gd name="T29" fmla="*/ 169 h 256"/>
                <a:gd name="T30" fmla="*/ 116 w 208"/>
                <a:gd name="T31" fmla="*/ 208 h 256"/>
                <a:gd name="T32" fmla="*/ 116 w 208"/>
                <a:gd name="T33" fmla="*/ 256 h 256"/>
                <a:gd name="T34" fmla="*/ 192 w 208"/>
                <a:gd name="T35" fmla="*/ 256 h 256"/>
                <a:gd name="T36" fmla="*/ 192 w 208"/>
                <a:gd name="T37" fmla="*/ 208 h 256"/>
                <a:gd name="T38" fmla="*/ 200 w 208"/>
                <a:gd name="T39" fmla="*/ 148 h 256"/>
                <a:gd name="T40" fmla="*/ 172 w 208"/>
                <a:gd name="T41" fmla="*/ 120 h 256"/>
                <a:gd name="T42" fmla="*/ 180 w 208"/>
                <a:gd name="T43" fmla="*/ 120 h 256"/>
                <a:gd name="T44" fmla="*/ 164 w 208"/>
                <a:gd name="T45" fmla="*/ 96 h 256"/>
                <a:gd name="T46" fmla="*/ 172 w 208"/>
                <a:gd name="T47" fmla="*/ 116 h 256"/>
                <a:gd name="T48" fmla="*/ 208 w 208"/>
                <a:gd name="T49" fmla="*/ 104 h 256"/>
                <a:gd name="T50" fmla="*/ 148 w 208"/>
                <a:gd name="T51" fmla="*/ 56 h 256"/>
                <a:gd name="T52" fmla="*/ 200 w 208"/>
                <a:gd name="T53" fmla="*/ 24 h 256"/>
                <a:gd name="T54" fmla="*/ 100 w 208"/>
                <a:gd name="T55" fmla="*/ 48 h 256"/>
                <a:gd name="T56" fmla="*/ 8 w 208"/>
                <a:gd name="T57" fmla="*/ 116 h 256"/>
                <a:gd name="T58" fmla="*/ 68 w 208"/>
                <a:gd name="T59" fmla="*/ 132 h 256"/>
                <a:gd name="T60" fmla="*/ 0 w 208"/>
                <a:gd name="T61" fmla="*/ 16 h 256"/>
                <a:gd name="T62" fmla="*/ 208 w 208"/>
                <a:gd name="T63" fmla="*/ 16 h 256"/>
                <a:gd name="T64" fmla="*/ 16 w 208"/>
                <a:gd name="T65" fmla="*/ 8 h 256"/>
                <a:gd name="T66" fmla="*/ 88 w 208"/>
                <a:gd name="T67" fmla="*/ 64 h 256"/>
                <a:gd name="T68" fmla="*/ 88 w 208"/>
                <a:gd name="T69" fmla="*/ 72 h 256"/>
                <a:gd name="T70" fmla="*/ 52 w 208"/>
                <a:gd name="T71" fmla="*/ 88 h 256"/>
                <a:gd name="T72" fmla="*/ 16 w 208"/>
                <a:gd name="T73" fmla="*/ 88 h 256"/>
                <a:gd name="T74" fmla="*/ 160 w 208"/>
                <a:gd name="T75" fmla="*/ 72 h 256"/>
                <a:gd name="T76" fmla="*/ 132 w 208"/>
                <a:gd name="T77" fmla="*/ 232 h 256"/>
                <a:gd name="T78" fmla="*/ 132 w 208"/>
                <a:gd name="T79" fmla="*/ 224 h 256"/>
                <a:gd name="T80" fmla="*/ 140 w 208"/>
                <a:gd name="T81" fmla="*/ 248 h 256"/>
                <a:gd name="T82" fmla="*/ 132 w 208"/>
                <a:gd name="T83" fmla="*/ 248 h 256"/>
                <a:gd name="T84" fmla="*/ 68 w 208"/>
                <a:gd name="T85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" h="256">
                  <a:moveTo>
                    <a:pt x="152" y="112"/>
                  </a:moveTo>
                  <a:cubicBezTo>
                    <a:pt x="152" y="104"/>
                    <a:pt x="152" y="104"/>
                    <a:pt x="152" y="104"/>
                  </a:cubicBezTo>
                  <a:cubicBezTo>
                    <a:pt x="152" y="100"/>
                    <a:pt x="148" y="96"/>
                    <a:pt x="144" y="96"/>
                  </a:cubicBezTo>
                  <a:cubicBezTo>
                    <a:pt x="144" y="88"/>
                    <a:pt x="144" y="88"/>
                    <a:pt x="144" y="88"/>
                  </a:cubicBezTo>
                  <a:cubicBezTo>
                    <a:pt x="153" y="88"/>
                    <a:pt x="160" y="95"/>
                    <a:pt x="160" y="104"/>
                  </a:cubicBezTo>
                  <a:cubicBezTo>
                    <a:pt x="160" y="112"/>
                    <a:pt x="160" y="112"/>
                    <a:pt x="160" y="112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52" y="124"/>
                    <a:pt x="152" y="124"/>
                    <a:pt x="152" y="124"/>
                  </a:cubicBezTo>
                  <a:lnTo>
                    <a:pt x="152" y="112"/>
                  </a:lnTo>
                  <a:close/>
                  <a:moveTo>
                    <a:pt x="184" y="104"/>
                  </a:moveTo>
                  <a:cubicBezTo>
                    <a:pt x="184" y="112"/>
                    <a:pt x="184" y="112"/>
                    <a:pt x="184" y="112"/>
                  </a:cubicBezTo>
                  <a:cubicBezTo>
                    <a:pt x="188" y="112"/>
                    <a:pt x="192" y="116"/>
                    <a:pt x="192" y="120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192" y="166"/>
                    <a:pt x="189" y="178"/>
                    <a:pt x="186" y="188"/>
                  </a:cubicBezTo>
                  <a:cubicBezTo>
                    <a:pt x="185" y="193"/>
                    <a:pt x="184" y="197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4" y="200"/>
                    <a:pt x="124" y="200"/>
                    <a:pt x="124" y="200"/>
                  </a:cubicBezTo>
                  <a:cubicBezTo>
                    <a:pt x="124" y="199"/>
                    <a:pt x="124" y="198"/>
                    <a:pt x="123" y="198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91" y="133"/>
                    <a:pt x="85" y="116"/>
                    <a:pt x="83" y="113"/>
                  </a:cubicBezTo>
                  <a:cubicBezTo>
                    <a:pt x="82" y="113"/>
                    <a:pt x="82" y="112"/>
                    <a:pt x="83" y="111"/>
                  </a:cubicBezTo>
                  <a:cubicBezTo>
                    <a:pt x="83" y="110"/>
                    <a:pt x="85" y="108"/>
                    <a:pt x="88" y="108"/>
                  </a:cubicBezTo>
                  <a:cubicBezTo>
                    <a:pt x="92" y="108"/>
                    <a:pt x="95" y="115"/>
                    <a:pt x="96" y="117"/>
                  </a:cubicBezTo>
                  <a:cubicBezTo>
                    <a:pt x="96" y="117"/>
                    <a:pt x="96" y="118"/>
                    <a:pt x="96" y="118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9" y="143"/>
                    <a:pt x="110" y="144"/>
                    <a:pt x="112" y="144"/>
                  </a:cubicBezTo>
                  <a:cubicBezTo>
                    <a:pt x="114" y="144"/>
                    <a:pt x="116" y="142"/>
                    <a:pt x="116" y="140"/>
                  </a:cubicBezTo>
                  <a:cubicBezTo>
                    <a:pt x="116" y="56"/>
                    <a:pt x="116" y="56"/>
                    <a:pt x="116" y="56"/>
                  </a:cubicBezTo>
                  <a:cubicBezTo>
                    <a:pt x="116" y="52"/>
                    <a:pt x="120" y="48"/>
                    <a:pt x="124" y="48"/>
                  </a:cubicBezTo>
                  <a:cubicBezTo>
                    <a:pt x="128" y="48"/>
                    <a:pt x="132" y="52"/>
                    <a:pt x="132" y="56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40" y="47"/>
                    <a:pt x="133" y="40"/>
                    <a:pt x="124" y="40"/>
                  </a:cubicBezTo>
                  <a:cubicBezTo>
                    <a:pt x="115" y="40"/>
                    <a:pt x="108" y="47"/>
                    <a:pt x="108" y="56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3" y="112"/>
                    <a:pt x="98" y="100"/>
                    <a:pt x="88" y="100"/>
                  </a:cubicBezTo>
                  <a:cubicBezTo>
                    <a:pt x="82" y="100"/>
                    <a:pt x="77" y="103"/>
                    <a:pt x="75" y="108"/>
                  </a:cubicBezTo>
                  <a:cubicBezTo>
                    <a:pt x="74" y="112"/>
                    <a:pt x="74" y="116"/>
                    <a:pt x="77" y="119"/>
                  </a:cubicBezTo>
                  <a:cubicBezTo>
                    <a:pt x="79" y="122"/>
                    <a:pt x="86" y="147"/>
                    <a:pt x="92" y="169"/>
                  </a:cubicBezTo>
                  <a:cubicBezTo>
                    <a:pt x="92" y="170"/>
                    <a:pt x="92" y="170"/>
                    <a:pt x="93" y="170"/>
                  </a:cubicBezTo>
                  <a:cubicBezTo>
                    <a:pt x="116" y="201"/>
                    <a:pt x="116" y="201"/>
                    <a:pt x="116" y="201"/>
                  </a:cubicBezTo>
                  <a:cubicBezTo>
                    <a:pt x="116" y="208"/>
                    <a:pt x="116" y="208"/>
                    <a:pt x="116" y="208"/>
                  </a:cubicBezTo>
                  <a:cubicBezTo>
                    <a:pt x="112" y="208"/>
                    <a:pt x="108" y="212"/>
                    <a:pt x="108" y="216"/>
                  </a:cubicBezTo>
                  <a:cubicBezTo>
                    <a:pt x="108" y="256"/>
                    <a:pt x="108" y="256"/>
                    <a:pt x="108" y="256"/>
                  </a:cubicBezTo>
                  <a:cubicBezTo>
                    <a:pt x="116" y="256"/>
                    <a:pt x="116" y="256"/>
                    <a:pt x="116" y="256"/>
                  </a:cubicBezTo>
                  <a:cubicBezTo>
                    <a:pt x="116" y="216"/>
                    <a:pt x="116" y="216"/>
                    <a:pt x="116" y="216"/>
                  </a:cubicBezTo>
                  <a:cubicBezTo>
                    <a:pt x="192" y="216"/>
                    <a:pt x="192" y="216"/>
                    <a:pt x="192" y="216"/>
                  </a:cubicBezTo>
                  <a:cubicBezTo>
                    <a:pt x="192" y="256"/>
                    <a:pt x="192" y="256"/>
                    <a:pt x="192" y="256"/>
                  </a:cubicBezTo>
                  <a:cubicBezTo>
                    <a:pt x="200" y="256"/>
                    <a:pt x="200" y="256"/>
                    <a:pt x="200" y="25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2"/>
                    <a:pt x="196" y="208"/>
                    <a:pt x="192" y="208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2" y="198"/>
                    <a:pt x="193" y="194"/>
                    <a:pt x="194" y="190"/>
                  </a:cubicBezTo>
                  <a:cubicBezTo>
                    <a:pt x="196" y="180"/>
                    <a:pt x="200" y="167"/>
                    <a:pt x="200" y="148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0" y="111"/>
                    <a:pt x="193" y="104"/>
                    <a:pt x="184" y="104"/>
                  </a:cubicBezTo>
                  <a:close/>
                  <a:moveTo>
                    <a:pt x="172" y="120"/>
                  </a:moveTo>
                  <a:cubicBezTo>
                    <a:pt x="172" y="128"/>
                    <a:pt x="172" y="128"/>
                    <a:pt x="172" y="128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03"/>
                    <a:pt x="173" y="96"/>
                    <a:pt x="164" y="96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8" y="104"/>
                    <a:pt x="172" y="108"/>
                    <a:pt x="172" y="112"/>
                  </a:cubicBezTo>
                  <a:cubicBezTo>
                    <a:pt x="172" y="116"/>
                    <a:pt x="172" y="116"/>
                    <a:pt x="172" y="116"/>
                  </a:cubicBezTo>
                  <a:lnTo>
                    <a:pt x="172" y="120"/>
                  </a:lnTo>
                  <a:close/>
                  <a:moveTo>
                    <a:pt x="208" y="16"/>
                  </a:moveTo>
                  <a:cubicBezTo>
                    <a:pt x="208" y="104"/>
                    <a:pt x="208" y="104"/>
                    <a:pt x="208" y="104"/>
                  </a:cubicBezTo>
                  <a:cubicBezTo>
                    <a:pt x="200" y="104"/>
                    <a:pt x="200" y="104"/>
                    <a:pt x="200" y="104"/>
                  </a:cubicBezTo>
                  <a:cubicBezTo>
                    <a:pt x="200" y="56"/>
                    <a:pt x="200" y="56"/>
                    <a:pt x="200" y="56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200" y="24"/>
                    <a:pt x="200" y="24"/>
                    <a:pt x="20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0"/>
                    <a:pt x="12" y="124"/>
                    <a:pt x="16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7" y="132"/>
                    <a:pt x="0" y="125"/>
                    <a:pt x="0" y="1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01" y="0"/>
                    <a:pt x="208" y="7"/>
                    <a:pt x="208" y="16"/>
                  </a:cubicBezTo>
                  <a:close/>
                  <a:moveTo>
                    <a:pt x="200" y="16"/>
                  </a:moveTo>
                  <a:cubicBezTo>
                    <a:pt x="200" y="12"/>
                    <a:pt x="196" y="8"/>
                    <a:pt x="192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2" y="8"/>
                    <a:pt x="8" y="12"/>
                    <a:pt x="8" y="16"/>
                  </a:cubicBezTo>
                  <a:lnTo>
                    <a:pt x="200" y="16"/>
                  </a:lnTo>
                  <a:close/>
                  <a:moveTo>
                    <a:pt x="88" y="64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88" y="72"/>
                    <a:pt x="88" y="72"/>
                    <a:pt x="88" y="72"/>
                  </a:cubicBezTo>
                  <a:lnTo>
                    <a:pt x="88" y="64"/>
                  </a:lnTo>
                  <a:close/>
                  <a:moveTo>
                    <a:pt x="16" y="88"/>
                  </a:moveTo>
                  <a:cubicBezTo>
                    <a:pt x="52" y="88"/>
                    <a:pt x="52" y="88"/>
                    <a:pt x="52" y="88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16" y="80"/>
                    <a:pt x="16" y="80"/>
                    <a:pt x="16" y="80"/>
                  </a:cubicBezTo>
                  <a:lnTo>
                    <a:pt x="16" y="88"/>
                  </a:lnTo>
                  <a:close/>
                  <a:moveTo>
                    <a:pt x="192" y="64"/>
                  </a:moveTo>
                  <a:cubicBezTo>
                    <a:pt x="160" y="64"/>
                    <a:pt x="160" y="64"/>
                    <a:pt x="160" y="64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92" y="72"/>
                    <a:pt x="192" y="72"/>
                    <a:pt x="192" y="72"/>
                  </a:cubicBezTo>
                  <a:lnTo>
                    <a:pt x="192" y="64"/>
                  </a:lnTo>
                  <a:close/>
                  <a:moveTo>
                    <a:pt x="132" y="232"/>
                  </a:moveTo>
                  <a:cubicBezTo>
                    <a:pt x="140" y="232"/>
                    <a:pt x="140" y="232"/>
                    <a:pt x="140" y="232"/>
                  </a:cubicBezTo>
                  <a:cubicBezTo>
                    <a:pt x="140" y="224"/>
                    <a:pt x="140" y="224"/>
                    <a:pt x="140" y="224"/>
                  </a:cubicBezTo>
                  <a:cubicBezTo>
                    <a:pt x="132" y="224"/>
                    <a:pt x="132" y="224"/>
                    <a:pt x="132" y="224"/>
                  </a:cubicBezTo>
                  <a:lnTo>
                    <a:pt x="132" y="232"/>
                  </a:lnTo>
                  <a:close/>
                  <a:moveTo>
                    <a:pt x="132" y="248"/>
                  </a:moveTo>
                  <a:cubicBezTo>
                    <a:pt x="140" y="248"/>
                    <a:pt x="140" y="248"/>
                    <a:pt x="140" y="248"/>
                  </a:cubicBezTo>
                  <a:cubicBezTo>
                    <a:pt x="140" y="240"/>
                    <a:pt x="140" y="240"/>
                    <a:pt x="140" y="240"/>
                  </a:cubicBezTo>
                  <a:cubicBezTo>
                    <a:pt x="132" y="240"/>
                    <a:pt x="132" y="240"/>
                    <a:pt x="132" y="240"/>
                  </a:cubicBezTo>
                  <a:lnTo>
                    <a:pt x="132" y="248"/>
                  </a:lnTo>
                  <a:close/>
                  <a:moveTo>
                    <a:pt x="60" y="88"/>
                  </a:moveTo>
                  <a:cubicBezTo>
                    <a:pt x="68" y="88"/>
                    <a:pt x="68" y="88"/>
                    <a:pt x="68" y="8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0" y="80"/>
                    <a:pt x="60" y="80"/>
                    <a:pt x="60" y="80"/>
                  </a:cubicBezTo>
                  <a:lnTo>
                    <a:pt x="60" y="8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6659836" y="1472795"/>
            <a:ext cx="845158" cy="899187"/>
            <a:chOff x="3543" y="1685"/>
            <a:chExt cx="438" cy="466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3543" y="1687"/>
              <a:ext cx="438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543" y="1685"/>
              <a:ext cx="438" cy="466"/>
            </a:xfrm>
            <a:custGeom>
              <a:avLst/>
              <a:gdLst>
                <a:gd name="T0" fmla="*/ 48 w 240"/>
                <a:gd name="T1" fmla="*/ 216 h 256"/>
                <a:gd name="T2" fmla="*/ 232 w 240"/>
                <a:gd name="T3" fmla="*/ 216 h 256"/>
                <a:gd name="T4" fmla="*/ 240 w 240"/>
                <a:gd name="T5" fmla="*/ 0 h 256"/>
                <a:gd name="T6" fmla="*/ 64 w 240"/>
                <a:gd name="T7" fmla="*/ 32 h 256"/>
                <a:gd name="T8" fmla="*/ 72 w 240"/>
                <a:gd name="T9" fmla="*/ 8 h 256"/>
                <a:gd name="T10" fmla="*/ 16 w 240"/>
                <a:gd name="T11" fmla="*/ 16 h 256"/>
                <a:gd name="T12" fmla="*/ 16 w 240"/>
                <a:gd name="T13" fmla="*/ 16 h 256"/>
                <a:gd name="T14" fmla="*/ 32 w 240"/>
                <a:gd name="T15" fmla="*/ 24 h 256"/>
                <a:gd name="T16" fmla="*/ 48 w 240"/>
                <a:gd name="T17" fmla="*/ 24 h 256"/>
                <a:gd name="T18" fmla="*/ 224 w 240"/>
                <a:gd name="T19" fmla="*/ 24 h 256"/>
                <a:gd name="T20" fmla="*/ 216 w 240"/>
                <a:gd name="T21" fmla="*/ 200 h 256"/>
                <a:gd name="T22" fmla="*/ 40 w 240"/>
                <a:gd name="T23" fmla="*/ 200 h 256"/>
                <a:gd name="T24" fmla="*/ 224 w 240"/>
                <a:gd name="T25" fmla="*/ 48 h 256"/>
                <a:gd name="T26" fmla="*/ 216 w 240"/>
                <a:gd name="T27" fmla="*/ 200 h 256"/>
                <a:gd name="T28" fmla="*/ 180 w 240"/>
                <a:gd name="T29" fmla="*/ 172 h 256"/>
                <a:gd name="T30" fmla="*/ 179 w 240"/>
                <a:gd name="T31" fmla="*/ 142 h 256"/>
                <a:gd name="T32" fmla="*/ 144 w 240"/>
                <a:gd name="T33" fmla="*/ 136 h 256"/>
                <a:gd name="T34" fmla="*/ 130 w 240"/>
                <a:gd name="T35" fmla="*/ 113 h 256"/>
                <a:gd name="T36" fmla="*/ 108 w 240"/>
                <a:gd name="T37" fmla="*/ 124 h 256"/>
                <a:gd name="T38" fmla="*/ 78 w 240"/>
                <a:gd name="T39" fmla="*/ 125 h 256"/>
                <a:gd name="T40" fmla="*/ 72 w 240"/>
                <a:gd name="T41" fmla="*/ 160 h 256"/>
                <a:gd name="T42" fmla="*/ 49 w 240"/>
                <a:gd name="T43" fmla="*/ 174 h 256"/>
                <a:gd name="T44" fmla="*/ 55 w 240"/>
                <a:gd name="T45" fmla="*/ 197 h 256"/>
                <a:gd name="T46" fmla="*/ 61 w 240"/>
                <a:gd name="T47" fmla="*/ 222 h 256"/>
                <a:gd name="T48" fmla="*/ 85 w 240"/>
                <a:gd name="T49" fmla="*/ 241 h 256"/>
                <a:gd name="T50" fmla="*/ 107 w 240"/>
                <a:gd name="T51" fmla="*/ 253 h 256"/>
                <a:gd name="T52" fmla="*/ 133 w 240"/>
                <a:gd name="T53" fmla="*/ 253 h 256"/>
                <a:gd name="T54" fmla="*/ 155 w 240"/>
                <a:gd name="T55" fmla="*/ 241 h 256"/>
                <a:gd name="T56" fmla="*/ 179 w 240"/>
                <a:gd name="T57" fmla="*/ 222 h 256"/>
                <a:gd name="T58" fmla="*/ 185 w 240"/>
                <a:gd name="T59" fmla="*/ 197 h 256"/>
                <a:gd name="T60" fmla="*/ 191 w 240"/>
                <a:gd name="T61" fmla="*/ 174 h 256"/>
                <a:gd name="T62" fmla="*/ 169 w 240"/>
                <a:gd name="T63" fmla="*/ 225 h 256"/>
                <a:gd name="T64" fmla="*/ 124 w 240"/>
                <a:gd name="T65" fmla="*/ 248 h 256"/>
                <a:gd name="T66" fmla="*/ 79 w 240"/>
                <a:gd name="T67" fmla="*/ 233 h 256"/>
                <a:gd name="T68" fmla="*/ 56 w 240"/>
                <a:gd name="T69" fmla="*/ 188 h 256"/>
                <a:gd name="T70" fmla="*/ 80 w 240"/>
                <a:gd name="T71" fmla="*/ 160 h 256"/>
                <a:gd name="T72" fmla="*/ 116 w 240"/>
                <a:gd name="T73" fmla="*/ 124 h 256"/>
                <a:gd name="T74" fmla="*/ 144 w 240"/>
                <a:gd name="T75" fmla="*/ 144 h 256"/>
                <a:gd name="T76" fmla="*/ 180 w 240"/>
                <a:gd name="T77" fmla="*/ 180 h 256"/>
                <a:gd name="T78" fmla="*/ 120 w 240"/>
                <a:gd name="T79" fmla="*/ 168 h 256"/>
                <a:gd name="T80" fmla="*/ 120 w 240"/>
                <a:gd name="T81" fmla="*/ 168 h 256"/>
                <a:gd name="T82" fmla="*/ 128 w 240"/>
                <a:gd name="T83" fmla="*/ 184 h 256"/>
                <a:gd name="T84" fmla="*/ 120 w 240"/>
                <a:gd name="T85" fmla="*/ 220 h 256"/>
                <a:gd name="T86" fmla="*/ 92 w 240"/>
                <a:gd name="T87" fmla="*/ 184 h 256"/>
                <a:gd name="T88" fmla="*/ 72 w 240"/>
                <a:gd name="T89" fmla="*/ 64 h 256"/>
                <a:gd name="T90" fmla="*/ 72 w 240"/>
                <a:gd name="T91" fmla="*/ 64 h 256"/>
                <a:gd name="T92" fmla="*/ 88 w 240"/>
                <a:gd name="T93" fmla="*/ 80 h 256"/>
                <a:gd name="T94" fmla="*/ 56 w 240"/>
                <a:gd name="T95" fmla="*/ 104 h 256"/>
                <a:gd name="T96" fmla="*/ 96 w 240"/>
                <a:gd name="T97" fmla="*/ 88 h 256"/>
                <a:gd name="T98" fmla="*/ 136 w 240"/>
                <a:gd name="T99" fmla="*/ 88 h 256"/>
                <a:gd name="T100" fmla="*/ 136 w 240"/>
                <a:gd name="T101" fmla="*/ 88 h 256"/>
                <a:gd name="T102" fmla="*/ 96 w 240"/>
                <a:gd name="T103" fmla="*/ 96 h 256"/>
                <a:gd name="T104" fmla="*/ 32 w 240"/>
                <a:gd name="T105" fmla="*/ 116 h 256"/>
                <a:gd name="T106" fmla="*/ 80 w 240"/>
                <a:gd name="T107" fmla="*/ 7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0" h="256">
                  <a:moveTo>
                    <a:pt x="0" y="0"/>
                  </a:moveTo>
                  <a:cubicBezTo>
                    <a:pt x="0" y="224"/>
                    <a:pt x="0" y="224"/>
                    <a:pt x="0" y="224"/>
                  </a:cubicBezTo>
                  <a:cubicBezTo>
                    <a:pt x="48" y="224"/>
                    <a:pt x="48" y="224"/>
                    <a:pt x="48" y="224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8" y="216"/>
                    <a:pt x="8" y="216"/>
                    <a:pt x="8" y="216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232" y="40"/>
                    <a:pt x="232" y="40"/>
                    <a:pt x="232" y="40"/>
                  </a:cubicBezTo>
                  <a:cubicBezTo>
                    <a:pt x="232" y="216"/>
                    <a:pt x="232" y="216"/>
                    <a:pt x="232" y="216"/>
                  </a:cubicBezTo>
                  <a:cubicBezTo>
                    <a:pt x="192" y="216"/>
                    <a:pt x="192" y="216"/>
                    <a:pt x="192" y="216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240" y="224"/>
                    <a:pt x="240" y="224"/>
                    <a:pt x="240" y="224"/>
                  </a:cubicBezTo>
                  <a:cubicBezTo>
                    <a:pt x="240" y="0"/>
                    <a:pt x="240" y="0"/>
                    <a:pt x="240" y="0"/>
                  </a:cubicBezTo>
                  <a:lnTo>
                    <a:pt x="0" y="0"/>
                  </a:lnTo>
                  <a:close/>
                  <a:moveTo>
                    <a:pt x="8" y="8"/>
                  </a:moveTo>
                  <a:cubicBezTo>
                    <a:pt x="64" y="8"/>
                    <a:pt x="64" y="8"/>
                    <a:pt x="64" y="8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8" y="32"/>
                    <a:pt x="8" y="32"/>
                    <a:pt x="8" y="32"/>
                  </a:cubicBezTo>
                  <a:lnTo>
                    <a:pt x="8" y="8"/>
                  </a:lnTo>
                  <a:close/>
                  <a:moveTo>
                    <a:pt x="72" y="32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32"/>
                    <a:pt x="232" y="32"/>
                    <a:pt x="232" y="32"/>
                  </a:cubicBezTo>
                  <a:lnTo>
                    <a:pt x="72" y="32"/>
                  </a:lnTo>
                  <a:close/>
                  <a:moveTo>
                    <a:pt x="16" y="16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16"/>
                  </a:lnTo>
                  <a:close/>
                  <a:moveTo>
                    <a:pt x="32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16"/>
                  </a:lnTo>
                  <a:close/>
                  <a:moveTo>
                    <a:pt x="56" y="16"/>
                  </a:moveTo>
                  <a:cubicBezTo>
                    <a:pt x="56" y="24"/>
                    <a:pt x="56" y="24"/>
                    <a:pt x="56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6"/>
                    <a:pt x="48" y="16"/>
                    <a:pt x="48" y="16"/>
                  </a:cubicBezTo>
                  <a:lnTo>
                    <a:pt x="56" y="16"/>
                  </a:lnTo>
                  <a:close/>
                  <a:moveTo>
                    <a:pt x="224" y="16"/>
                  </a:moveTo>
                  <a:cubicBezTo>
                    <a:pt x="224" y="24"/>
                    <a:pt x="224" y="24"/>
                    <a:pt x="224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16"/>
                    <a:pt x="80" y="16"/>
                    <a:pt x="80" y="16"/>
                  </a:cubicBezTo>
                  <a:lnTo>
                    <a:pt x="224" y="16"/>
                  </a:lnTo>
                  <a:close/>
                  <a:moveTo>
                    <a:pt x="216" y="200"/>
                  </a:moveTo>
                  <a:cubicBezTo>
                    <a:pt x="216" y="56"/>
                    <a:pt x="216" y="56"/>
                    <a:pt x="216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200"/>
                    <a:pt x="24" y="200"/>
                    <a:pt x="24" y="200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24" y="48"/>
                    <a:pt x="224" y="48"/>
                    <a:pt x="224" y="48"/>
                  </a:cubicBezTo>
                  <a:cubicBezTo>
                    <a:pt x="224" y="208"/>
                    <a:pt x="224" y="208"/>
                    <a:pt x="224" y="208"/>
                  </a:cubicBezTo>
                  <a:cubicBezTo>
                    <a:pt x="200" y="208"/>
                    <a:pt x="200" y="208"/>
                    <a:pt x="200" y="208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216" y="200"/>
                  </a:lnTo>
                  <a:close/>
                  <a:moveTo>
                    <a:pt x="191" y="174"/>
                  </a:moveTo>
                  <a:cubicBezTo>
                    <a:pt x="191" y="172"/>
                    <a:pt x="190" y="171"/>
                    <a:pt x="189" y="171"/>
                  </a:cubicBezTo>
                  <a:cubicBezTo>
                    <a:pt x="188" y="170"/>
                    <a:pt x="187" y="170"/>
                    <a:pt x="185" y="171"/>
                  </a:cubicBezTo>
                  <a:cubicBezTo>
                    <a:pt x="184" y="172"/>
                    <a:pt x="182" y="172"/>
                    <a:pt x="180" y="172"/>
                  </a:cubicBezTo>
                  <a:cubicBezTo>
                    <a:pt x="173" y="172"/>
                    <a:pt x="168" y="167"/>
                    <a:pt x="168" y="160"/>
                  </a:cubicBezTo>
                  <a:cubicBezTo>
                    <a:pt x="168" y="155"/>
                    <a:pt x="171" y="150"/>
                    <a:pt x="177" y="149"/>
                  </a:cubicBezTo>
                  <a:cubicBezTo>
                    <a:pt x="178" y="148"/>
                    <a:pt x="179" y="147"/>
                    <a:pt x="179" y="146"/>
                  </a:cubicBezTo>
                  <a:cubicBezTo>
                    <a:pt x="180" y="145"/>
                    <a:pt x="179" y="143"/>
                    <a:pt x="179" y="142"/>
                  </a:cubicBezTo>
                  <a:cubicBezTo>
                    <a:pt x="174" y="136"/>
                    <a:pt x="168" y="130"/>
                    <a:pt x="162" y="125"/>
                  </a:cubicBezTo>
                  <a:cubicBezTo>
                    <a:pt x="161" y="125"/>
                    <a:pt x="159" y="124"/>
                    <a:pt x="158" y="125"/>
                  </a:cubicBezTo>
                  <a:cubicBezTo>
                    <a:pt x="157" y="125"/>
                    <a:pt x="156" y="126"/>
                    <a:pt x="155" y="127"/>
                  </a:cubicBezTo>
                  <a:cubicBezTo>
                    <a:pt x="154" y="133"/>
                    <a:pt x="149" y="136"/>
                    <a:pt x="144" y="136"/>
                  </a:cubicBezTo>
                  <a:cubicBezTo>
                    <a:pt x="137" y="136"/>
                    <a:pt x="132" y="131"/>
                    <a:pt x="132" y="124"/>
                  </a:cubicBezTo>
                  <a:cubicBezTo>
                    <a:pt x="132" y="122"/>
                    <a:pt x="132" y="120"/>
                    <a:pt x="133" y="119"/>
                  </a:cubicBezTo>
                  <a:cubicBezTo>
                    <a:pt x="134" y="117"/>
                    <a:pt x="134" y="116"/>
                    <a:pt x="133" y="115"/>
                  </a:cubicBezTo>
                  <a:cubicBezTo>
                    <a:pt x="133" y="114"/>
                    <a:pt x="132" y="113"/>
                    <a:pt x="130" y="113"/>
                  </a:cubicBezTo>
                  <a:cubicBezTo>
                    <a:pt x="123" y="112"/>
                    <a:pt x="117" y="112"/>
                    <a:pt x="110" y="113"/>
                  </a:cubicBezTo>
                  <a:cubicBezTo>
                    <a:pt x="108" y="113"/>
                    <a:pt x="107" y="114"/>
                    <a:pt x="107" y="115"/>
                  </a:cubicBezTo>
                  <a:cubicBezTo>
                    <a:pt x="106" y="116"/>
                    <a:pt x="106" y="117"/>
                    <a:pt x="107" y="119"/>
                  </a:cubicBezTo>
                  <a:cubicBezTo>
                    <a:pt x="108" y="120"/>
                    <a:pt x="108" y="122"/>
                    <a:pt x="108" y="124"/>
                  </a:cubicBezTo>
                  <a:cubicBezTo>
                    <a:pt x="108" y="131"/>
                    <a:pt x="103" y="136"/>
                    <a:pt x="96" y="136"/>
                  </a:cubicBezTo>
                  <a:cubicBezTo>
                    <a:pt x="91" y="136"/>
                    <a:pt x="86" y="133"/>
                    <a:pt x="85" y="127"/>
                  </a:cubicBezTo>
                  <a:cubicBezTo>
                    <a:pt x="84" y="126"/>
                    <a:pt x="83" y="125"/>
                    <a:pt x="82" y="125"/>
                  </a:cubicBezTo>
                  <a:cubicBezTo>
                    <a:pt x="81" y="124"/>
                    <a:pt x="79" y="125"/>
                    <a:pt x="78" y="125"/>
                  </a:cubicBezTo>
                  <a:cubicBezTo>
                    <a:pt x="72" y="130"/>
                    <a:pt x="66" y="136"/>
                    <a:pt x="61" y="142"/>
                  </a:cubicBezTo>
                  <a:cubicBezTo>
                    <a:pt x="61" y="143"/>
                    <a:pt x="60" y="145"/>
                    <a:pt x="61" y="146"/>
                  </a:cubicBezTo>
                  <a:cubicBezTo>
                    <a:pt x="61" y="147"/>
                    <a:pt x="62" y="148"/>
                    <a:pt x="63" y="149"/>
                  </a:cubicBezTo>
                  <a:cubicBezTo>
                    <a:pt x="69" y="150"/>
                    <a:pt x="72" y="155"/>
                    <a:pt x="72" y="160"/>
                  </a:cubicBezTo>
                  <a:cubicBezTo>
                    <a:pt x="72" y="167"/>
                    <a:pt x="67" y="172"/>
                    <a:pt x="60" y="172"/>
                  </a:cubicBezTo>
                  <a:cubicBezTo>
                    <a:pt x="58" y="172"/>
                    <a:pt x="56" y="172"/>
                    <a:pt x="55" y="171"/>
                  </a:cubicBezTo>
                  <a:cubicBezTo>
                    <a:pt x="53" y="170"/>
                    <a:pt x="52" y="170"/>
                    <a:pt x="51" y="171"/>
                  </a:cubicBezTo>
                  <a:cubicBezTo>
                    <a:pt x="50" y="171"/>
                    <a:pt x="49" y="172"/>
                    <a:pt x="49" y="174"/>
                  </a:cubicBezTo>
                  <a:cubicBezTo>
                    <a:pt x="48" y="178"/>
                    <a:pt x="48" y="181"/>
                    <a:pt x="48" y="184"/>
                  </a:cubicBezTo>
                  <a:cubicBezTo>
                    <a:pt x="48" y="187"/>
                    <a:pt x="48" y="190"/>
                    <a:pt x="49" y="194"/>
                  </a:cubicBezTo>
                  <a:cubicBezTo>
                    <a:pt x="49" y="196"/>
                    <a:pt x="50" y="197"/>
                    <a:pt x="51" y="197"/>
                  </a:cubicBezTo>
                  <a:cubicBezTo>
                    <a:pt x="52" y="198"/>
                    <a:pt x="53" y="198"/>
                    <a:pt x="55" y="197"/>
                  </a:cubicBezTo>
                  <a:cubicBezTo>
                    <a:pt x="56" y="196"/>
                    <a:pt x="58" y="196"/>
                    <a:pt x="60" y="196"/>
                  </a:cubicBezTo>
                  <a:cubicBezTo>
                    <a:pt x="67" y="196"/>
                    <a:pt x="72" y="201"/>
                    <a:pt x="72" y="208"/>
                  </a:cubicBezTo>
                  <a:cubicBezTo>
                    <a:pt x="72" y="213"/>
                    <a:pt x="69" y="218"/>
                    <a:pt x="63" y="219"/>
                  </a:cubicBezTo>
                  <a:cubicBezTo>
                    <a:pt x="62" y="220"/>
                    <a:pt x="61" y="221"/>
                    <a:pt x="61" y="222"/>
                  </a:cubicBezTo>
                  <a:cubicBezTo>
                    <a:pt x="60" y="223"/>
                    <a:pt x="61" y="225"/>
                    <a:pt x="61" y="226"/>
                  </a:cubicBezTo>
                  <a:cubicBezTo>
                    <a:pt x="66" y="232"/>
                    <a:pt x="72" y="238"/>
                    <a:pt x="78" y="243"/>
                  </a:cubicBezTo>
                  <a:cubicBezTo>
                    <a:pt x="79" y="243"/>
                    <a:pt x="81" y="244"/>
                    <a:pt x="82" y="243"/>
                  </a:cubicBezTo>
                  <a:cubicBezTo>
                    <a:pt x="83" y="243"/>
                    <a:pt x="84" y="242"/>
                    <a:pt x="85" y="241"/>
                  </a:cubicBezTo>
                  <a:cubicBezTo>
                    <a:pt x="86" y="235"/>
                    <a:pt x="91" y="232"/>
                    <a:pt x="96" y="232"/>
                  </a:cubicBezTo>
                  <a:cubicBezTo>
                    <a:pt x="103" y="232"/>
                    <a:pt x="108" y="237"/>
                    <a:pt x="108" y="244"/>
                  </a:cubicBezTo>
                  <a:cubicBezTo>
                    <a:pt x="108" y="246"/>
                    <a:pt x="108" y="248"/>
                    <a:pt x="107" y="249"/>
                  </a:cubicBezTo>
                  <a:cubicBezTo>
                    <a:pt x="106" y="251"/>
                    <a:pt x="106" y="252"/>
                    <a:pt x="107" y="253"/>
                  </a:cubicBezTo>
                  <a:cubicBezTo>
                    <a:pt x="107" y="254"/>
                    <a:pt x="108" y="255"/>
                    <a:pt x="110" y="255"/>
                  </a:cubicBezTo>
                  <a:cubicBezTo>
                    <a:pt x="114" y="256"/>
                    <a:pt x="117" y="256"/>
                    <a:pt x="120" y="256"/>
                  </a:cubicBezTo>
                  <a:cubicBezTo>
                    <a:pt x="123" y="256"/>
                    <a:pt x="126" y="256"/>
                    <a:pt x="130" y="255"/>
                  </a:cubicBezTo>
                  <a:cubicBezTo>
                    <a:pt x="132" y="255"/>
                    <a:pt x="133" y="254"/>
                    <a:pt x="133" y="253"/>
                  </a:cubicBezTo>
                  <a:cubicBezTo>
                    <a:pt x="134" y="252"/>
                    <a:pt x="134" y="251"/>
                    <a:pt x="133" y="249"/>
                  </a:cubicBezTo>
                  <a:cubicBezTo>
                    <a:pt x="132" y="248"/>
                    <a:pt x="132" y="246"/>
                    <a:pt x="132" y="244"/>
                  </a:cubicBezTo>
                  <a:cubicBezTo>
                    <a:pt x="132" y="237"/>
                    <a:pt x="137" y="232"/>
                    <a:pt x="144" y="232"/>
                  </a:cubicBezTo>
                  <a:cubicBezTo>
                    <a:pt x="149" y="232"/>
                    <a:pt x="154" y="235"/>
                    <a:pt x="155" y="241"/>
                  </a:cubicBezTo>
                  <a:cubicBezTo>
                    <a:pt x="156" y="242"/>
                    <a:pt x="157" y="243"/>
                    <a:pt x="158" y="243"/>
                  </a:cubicBezTo>
                  <a:cubicBezTo>
                    <a:pt x="159" y="244"/>
                    <a:pt x="161" y="243"/>
                    <a:pt x="162" y="243"/>
                  </a:cubicBezTo>
                  <a:cubicBezTo>
                    <a:pt x="168" y="238"/>
                    <a:pt x="174" y="232"/>
                    <a:pt x="179" y="226"/>
                  </a:cubicBezTo>
                  <a:cubicBezTo>
                    <a:pt x="179" y="225"/>
                    <a:pt x="180" y="223"/>
                    <a:pt x="179" y="222"/>
                  </a:cubicBezTo>
                  <a:cubicBezTo>
                    <a:pt x="179" y="221"/>
                    <a:pt x="178" y="220"/>
                    <a:pt x="177" y="219"/>
                  </a:cubicBezTo>
                  <a:cubicBezTo>
                    <a:pt x="171" y="218"/>
                    <a:pt x="168" y="213"/>
                    <a:pt x="168" y="208"/>
                  </a:cubicBezTo>
                  <a:cubicBezTo>
                    <a:pt x="168" y="201"/>
                    <a:pt x="173" y="196"/>
                    <a:pt x="180" y="196"/>
                  </a:cubicBezTo>
                  <a:cubicBezTo>
                    <a:pt x="182" y="196"/>
                    <a:pt x="184" y="196"/>
                    <a:pt x="185" y="197"/>
                  </a:cubicBezTo>
                  <a:cubicBezTo>
                    <a:pt x="187" y="198"/>
                    <a:pt x="188" y="198"/>
                    <a:pt x="189" y="197"/>
                  </a:cubicBezTo>
                  <a:cubicBezTo>
                    <a:pt x="190" y="197"/>
                    <a:pt x="191" y="196"/>
                    <a:pt x="191" y="194"/>
                  </a:cubicBezTo>
                  <a:cubicBezTo>
                    <a:pt x="192" y="190"/>
                    <a:pt x="192" y="187"/>
                    <a:pt x="192" y="184"/>
                  </a:cubicBezTo>
                  <a:cubicBezTo>
                    <a:pt x="192" y="181"/>
                    <a:pt x="192" y="178"/>
                    <a:pt x="191" y="174"/>
                  </a:cubicBezTo>
                  <a:close/>
                  <a:moveTo>
                    <a:pt x="184" y="188"/>
                  </a:moveTo>
                  <a:cubicBezTo>
                    <a:pt x="183" y="188"/>
                    <a:pt x="181" y="188"/>
                    <a:pt x="180" y="188"/>
                  </a:cubicBezTo>
                  <a:cubicBezTo>
                    <a:pt x="169" y="188"/>
                    <a:pt x="160" y="197"/>
                    <a:pt x="160" y="208"/>
                  </a:cubicBezTo>
                  <a:cubicBezTo>
                    <a:pt x="160" y="215"/>
                    <a:pt x="164" y="221"/>
                    <a:pt x="169" y="225"/>
                  </a:cubicBezTo>
                  <a:cubicBezTo>
                    <a:pt x="167" y="228"/>
                    <a:pt x="164" y="231"/>
                    <a:pt x="161" y="233"/>
                  </a:cubicBezTo>
                  <a:cubicBezTo>
                    <a:pt x="157" y="228"/>
                    <a:pt x="151" y="224"/>
                    <a:pt x="144" y="224"/>
                  </a:cubicBezTo>
                  <a:cubicBezTo>
                    <a:pt x="133" y="224"/>
                    <a:pt x="124" y="233"/>
                    <a:pt x="124" y="244"/>
                  </a:cubicBezTo>
                  <a:cubicBezTo>
                    <a:pt x="124" y="245"/>
                    <a:pt x="124" y="247"/>
                    <a:pt x="124" y="248"/>
                  </a:cubicBezTo>
                  <a:cubicBezTo>
                    <a:pt x="121" y="248"/>
                    <a:pt x="119" y="248"/>
                    <a:pt x="116" y="248"/>
                  </a:cubicBezTo>
                  <a:cubicBezTo>
                    <a:pt x="116" y="247"/>
                    <a:pt x="116" y="245"/>
                    <a:pt x="116" y="244"/>
                  </a:cubicBezTo>
                  <a:cubicBezTo>
                    <a:pt x="116" y="233"/>
                    <a:pt x="107" y="224"/>
                    <a:pt x="96" y="224"/>
                  </a:cubicBezTo>
                  <a:cubicBezTo>
                    <a:pt x="89" y="224"/>
                    <a:pt x="83" y="228"/>
                    <a:pt x="79" y="233"/>
                  </a:cubicBezTo>
                  <a:cubicBezTo>
                    <a:pt x="76" y="231"/>
                    <a:pt x="73" y="228"/>
                    <a:pt x="71" y="225"/>
                  </a:cubicBezTo>
                  <a:cubicBezTo>
                    <a:pt x="76" y="221"/>
                    <a:pt x="80" y="215"/>
                    <a:pt x="80" y="208"/>
                  </a:cubicBezTo>
                  <a:cubicBezTo>
                    <a:pt x="80" y="197"/>
                    <a:pt x="71" y="188"/>
                    <a:pt x="60" y="188"/>
                  </a:cubicBezTo>
                  <a:cubicBezTo>
                    <a:pt x="59" y="188"/>
                    <a:pt x="57" y="188"/>
                    <a:pt x="56" y="188"/>
                  </a:cubicBezTo>
                  <a:cubicBezTo>
                    <a:pt x="56" y="187"/>
                    <a:pt x="56" y="185"/>
                    <a:pt x="56" y="184"/>
                  </a:cubicBezTo>
                  <a:cubicBezTo>
                    <a:pt x="56" y="183"/>
                    <a:pt x="56" y="181"/>
                    <a:pt x="56" y="180"/>
                  </a:cubicBezTo>
                  <a:cubicBezTo>
                    <a:pt x="57" y="180"/>
                    <a:pt x="59" y="180"/>
                    <a:pt x="60" y="180"/>
                  </a:cubicBezTo>
                  <a:cubicBezTo>
                    <a:pt x="71" y="180"/>
                    <a:pt x="80" y="171"/>
                    <a:pt x="80" y="160"/>
                  </a:cubicBezTo>
                  <a:cubicBezTo>
                    <a:pt x="80" y="153"/>
                    <a:pt x="76" y="147"/>
                    <a:pt x="71" y="143"/>
                  </a:cubicBezTo>
                  <a:cubicBezTo>
                    <a:pt x="73" y="140"/>
                    <a:pt x="76" y="137"/>
                    <a:pt x="79" y="135"/>
                  </a:cubicBezTo>
                  <a:cubicBezTo>
                    <a:pt x="83" y="140"/>
                    <a:pt x="89" y="144"/>
                    <a:pt x="96" y="144"/>
                  </a:cubicBezTo>
                  <a:cubicBezTo>
                    <a:pt x="107" y="144"/>
                    <a:pt x="116" y="135"/>
                    <a:pt x="116" y="124"/>
                  </a:cubicBezTo>
                  <a:cubicBezTo>
                    <a:pt x="116" y="123"/>
                    <a:pt x="116" y="121"/>
                    <a:pt x="116" y="120"/>
                  </a:cubicBezTo>
                  <a:cubicBezTo>
                    <a:pt x="119" y="120"/>
                    <a:pt x="121" y="120"/>
                    <a:pt x="124" y="120"/>
                  </a:cubicBezTo>
                  <a:cubicBezTo>
                    <a:pt x="124" y="121"/>
                    <a:pt x="124" y="123"/>
                    <a:pt x="124" y="124"/>
                  </a:cubicBezTo>
                  <a:cubicBezTo>
                    <a:pt x="124" y="135"/>
                    <a:pt x="133" y="144"/>
                    <a:pt x="144" y="144"/>
                  </a:cubicBezTo>
                  <a:cubicBezTo>
                    <a:pt x="151" y="144"/>
                    <a:pt x="157" y="140"/>
                    <a:pt x="161" y="135"/>
                  </a:cubicBezTo>
                  <a:cubicBezTo>
                    <a:pt x="164" y="137"/>
                    <a:pt x="167" y="140"/>
                    <a:pt x="169" y="143"/>
                  </a:cubicBezTo>
                  <a:cubicBezTo>
                    <a:pt x="164" y="147"/>
                    <a:pt x="160" y="153"/>
                    <a:pt x="160" y="160"/>
                  </a:cubicBezTo>
                  <a:cubicBezTo>
                    <a:pt x="160" y="171"/>
                    <a:pt x="169" y="180"/>
                    <a:pt x="180" y="180"/>
                  </a:cubicBezTo>
                  <a:cubicBezTo>
                    <a:pt x="181" y="180"/>
                    <a:pt x="183" y="180"/>
                    <a:pt x="184" y="180"/>
                  </a:cubicBezTo>
                  <a:cubicBezTo>
                    <a:pt x="184" y="181"/>
                    <a:pt x="184" y="183"/>
                    <a:pt x="184" y="184"/>
                  </a:cubicBezTo>
                  <a:cubicBezTo>
                    <a:pt x="184" y="185"/>
                    <a:pt x="184" y="187"/>
                    <a:pt x="184" y="188"/>
                  </a:cubicBezTo>
                  <a:close/>
                  <a:moveTo>
                    <a:pt x="120" y="168"/>
                  </a:moveTo>
                  <a:cubicBezTo>
                    <a:pt x="111" y="168"/>
                    <a:pt x="104" y="175"/>
                    <a:pt x="104" y="184"/>
                  </a:cubicBezTo>
                  <a:cubicBezTo>
                    <a:pt x="104" y="193"/>
                    <a:pt x="111" y="200"/>
                    <a:pt x="120" y="200"/>
                  </a:cubicBezTo>
                  <a:cubicBezTo>
                    <a:pt x="129" y="200"/>
                    <a:pt x="136" y="193"/>
                    <a:pt x="136" y="184"/>
                  </a:cubicBezTo>
                  <a:cubicBezTo>
                    <a:pt x="136" y="175"/>
                    <a:pt x="129" y="168"/>
                    <a:pt x="120" y="168"/>
                  </a:cubicBezTo>
                  <a:close/>
                  <a:moveTo>
                    <a:pt x="120" y="192"/>
                  </a:moveTo>
                  <a:cubicBezTo>
                    <a:pt x="116" y="192"/>
                    <a:pt x="112" y="188"/>
                    <a:pt x="112" y="184"/>
                  </a:cubicBezTo>
                  <a:cubicBezTo>
                    <a:pt x="112" y="180"/>
                    <a:pt x="116" y="176"/>
                    <a:pt x="120" y="176"/>
                  </a:cubicBezTo>
                  <a:cubicBezTo>
                    <a:pt x="124" y="176"/>
                    <a:pt x="128" y="180"/>
                    <a:pt x="128" y="184"/>
                  </a:cubicBezTo>
                  <a:cubicBezTo>
                    <a:pt x="128" y="188"/>
                    <a:pt x="124" y="192"/>
                    <a:pt x="120" y="192"/>
                  </a:cubicBezTo>
                  <a:close/>
                  <a:moveTo>
                    <a:pt x="120" y="148"/>
                  </a:moveTo>
                  <a:cubicBezTo>
                    <a:pt x="100" y="148"/>
                    <a:pt x="84" y="164"/>
                    <a:pt x="84" y="184"/>
                  </a:cubicBezTo>
                  <a:cubicBezTo>
                    <a:pt x="84" y="204"/>
                    <a:pt x="100" y="220"/>
                    <a:pt x="120" y="220"/>
                  </a:cubicBezTo>
                  <a:cubicBezTo>
                    <a:pt x="140" y="220"/>
                    <a:pt x="156" y="204"/>
                    <a:pt x="156" y="184"/>
                  </a:cubicBezTo>
                  <a:cubicBezTo>
                    <a:pt x="156" y="164"/>
                    <a:pt x="140" y="148"/>
                    <a:pt x="120" y="148"/>
                  </a:cubicBezTo>
                  <a:close/>
                  <a:moveTo>
                    <a:pt x="120" y="212"/>
                  </a:moveTo>
                  <a:cubicBezTo>
                    <a:pt x="105" y="212"/>
                    <a:pt x="92" y="199"/>
                    <a:pt x="92" y="184"/>
                  </a:cubicBezTo>
                  <a:cubicBezTo>
                    <a:pt x="92" y="169"/>
                    <a:pt x="105" y="156"/>
                    <a:pt x="120" y="156"/>
                  </a:cubicBezTo>
                  <a:cubicBezTo>
                    <a:pt x="135" y="156"/>
                    <a:pt x="148" y="169"/>
                    <a:pt x="148" y="184"/>
                  </a:cubicBezTo>
                  <a:cubicBezTo>
                    <a:pt x="148" y="199"/>
                    <a:pt x="135" y="212"/>
                    <a:pt x="120" y="212"/>
                  </a:cubicBezTo>
                  <a:close/>
                  <a:moveTo>
                    <a:pt x="72" y="64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64"/>
                    <a:pt x="32" y="64"/>
                    <a:pt x="32" y="64"/>
                  </a:cubicBezTo>
                  <a:lnTo>
                    <a:pt x="72" y="64"/>
                  </a:lnTo>
                  <a:close/>
                  <a:moveTo>
                    <a:pt x="88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88" y="80"/>
                    <a:pt x="88" y="80"/>
                    <a:pt x="88" y="80"/>
                  </a:cubicBezTo>
                  <a:lnTo>
                    <a:pt x="88" y="88"/>
                  </a:lnTo>
                  <a:close/>
                  <a:moveTo>
                    <a:pt x="32" y="96"/>
                  </a:moveTo>
                  <a:cubicBezTo>
                    <a:pt x="56" y="96"/>
                    <a:pt x="56" y="96"/>
                    <a:pt x="56" y="96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32" y="104"/>
                    <a:pt x="32" y="104"/>
                    <a:pt x="32" y="104"/>
                  </a:cubicBezTo>
                  <a:lnTo>
                    <a:pt x="32" y="96"/>
                  </a:lnTo>
                  <a:close/>
                  <a:moveTo>
                    <a:pt x="128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128" y="80"/>
                    <a:pt x="128" y="80"/>
                    <a:pt x="128" y="80"/>
                  </a:cubicBezTo>
                  <a:lnTo>
                    <a:pt x="128" y="88"/>
                  </a:lnTo>
                  <a:close/>
                  <a:moveTo>
                    <a:pt x="136" y="88"/>
                  </a:moveTo>
                  <a:cubicBezTo>
                    <a:pt x="136" y="80"/>
                    <a:pt x="136" y="80"/>
                    <a:pt x="136" y="80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36" y="88"/>
                  </a:lnTo>
                  <a:close/>
                  <a:moveTo>
                    <a:pt x="96" y="104"/>
                  </a:moveTo>
                  <a:cubicBezTo>
                    <a:pt x="64" y="104"/>
                    <a:pt x="64" y="104"/>
                    <a:pt x="64" y="10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96" y="96"/>
                    <a:pt x="96" y="96"/>
                    <a:pt x="96" y="96"/>
                  </a:cubicBezTo>
                  <a:lnTo>
                    <a:pt x="96" y="104"/>
                  </a:lnTo>
                  <a:close/>
                  <a:moveTo>
                    <a:pt x="64" y="124"/>
                  </a:moveTo>
                  <a:cubicBezTo>
                    <a:pt x="32" y="124"/>
                    <a:pt x="32" y="124"/>
                    <a:pt x="32" y="124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64" y="116"/>
                    <a:pt x="64" y="116"/>
                    <a:pt x="64" y="116"/>
                  </a:cubicBezTo>
                  <a:lnTo>
                    <a:pt x="64" y="124"/>
                  </a:lnTo>
                  <a:close/>
                  <a:moveTo>
                    <a:pt x="112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112" y="64"/>
                    <a:pt x="112" y="64"/>
                    <a:pt x="112" y="64"/>
                  </a:cubicBezTo>
                  <a:lnTo>
                    <a:pt x="112" y="7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>
            <a:grpSpLocks noChangeAspect="1"/>
          </p:cNvGrpSpPr>
          <p:nvPr/>
        </p:nvGrpSpPr>
        <p:grpSpPr>
          <a:xfrm>
            <a:off x="1108525" y="4406897"/>
            <a:ext cx="883033" cy="830852"/>
            <a:chOff x="774700" y="4474037"/>
            <a:chExt cx="698500" cy="657225"/>
          </a:xfrm>
        </p:grpSpPr>
        <p:sp>
          <p:nvSpPr>
            <p:cNvPr id="18" name="AutoShape 28"/>
            <p:cNvSpPr>
              <a:spLocks noChangeAspect="1" noChangeArrowheads="1" noTextEdit="1"/>
            </p:cNvSpPr>
            <p:nvPr/>
          </p:nvSpPr>
          <p:spPr bwMode="auto">
            <a:xfrm>
              <a:off x="774700" y="4477212"/>
              <a:ext cx="695325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30"/>
            <p:cNvSpPr>
              <a:spLocks noEditPoints="1"/>
            </p:cNvSpPr>
            <p:nvPr/>
          </p:nvSpPr>
          <p:spPr bwMode="auto">
            <a:xfrm>
              <a:off x="774700" y="4474037"/>
              <a:ext cx="698500" cy="654050"/>
            </a:xfrm>
            <a:custGeom>
              <a:avLst/>
              <a:gdLst>
                <a:gd name="T0" fmla="*/ 440 w 440"/>
                <a:gd name="T1" fmla="*/ 412 h 412"/>
                <a:gd name="T2" fmla="*/ 0 w 440"/>
                <a:gd name="T3" fmla="*/ 412 h 412"/>
                <a:gd name="T4" fmla="*/ 0 w 440"/>
                <a:gd name="T5" fmla="*/ 0 h 412"/>
                <a:gd name="T6" fmla="*/ 440 w 440"/>
                <a:gd name="T7" fmla="*/ 0 h 412"/>
                <a:gd name="T8" fmla="*/ 440 w 440"/>
                <a:gd name="T9" fmla="*/ 412 h 412"/>
                <a:gd name="T10" fmla="*/ 14 w 440"/>
                <a:gd name="T11" fmla="*/ 399 h 412"/>
                <a:gd name="T12" fmla="*/ 426 w 440"/>
                <a:gd name="T13" fmla="*/ 399 h 412"/>
                <a:gd name="T14" fmla="*/ 426 w 440"/>
                <a:gd name="T15" fmla="*/ 14 h 412"/>
                <a:gd name="T16" fmla="*/ 14 w 440"/>
                <a:gd name="T17" fmla="*/ 14 h 412"/>
                <a:gd name="T18" fmla="*/ 14 w 440"/>
                <a:gd name="T19" fmla="*/ 399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0" h="412">
                  <a:moveTo>
                    <a:pt x="440" y="412"/>
                  </a:moveTo>
                  <a:lnTo>
                    <a:pt x="0" y="412"/>
                  </a:lnTo>
                  <a:lnTo>
                    <a:pt x="0" y="0"/>
                  </a:lnTo>
                  <a:lnTo>
                    <a:pt x="440" y="0"/>
                  </a:lnTo>
                  <a:lnTo>
                    <a:pt x="440" y="412"/>
                  </a:lnTo>
                  <a:close/>
                  <a:moveTo>
                    <a:pt x="14" y="399"/>
                  </a:moveTo>
                  <a:lnTo>
                    <a:pt x="426" y="399"/>
                  </a:lnTo>
                  <a:lnTo>
                    <a:pt x="426" y="14"/>
                  </a:lnTo>
                  <a:lnTo>
                    <a:pt x="14" y="14"/>
                  </a:lnTo>
                  <a:lnTo>
                    <a:pt x="14" y="39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785813" y="4561350"/>
              <a:ext cx="676275" cy="222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32"/>
            <p:cNvSpPr>
              <a:spLocks noChangeArrowheads="1"/>
            </p:cNvSpPr>
            <p:nvPr/>
          </p:nvSpPr>
          <p:spPr bwMode="auto">
            <a:xfrm>
              <a:off x="819150" y="4518487"/>
              <a:ext cx="20638" cy="206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862013" y="4518487"/>
              <a:ext cx="22225" cy="206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904875" y="4518487"/>
              <a:ext cx="22225" cy="206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Rectangle 35"/>
            <p:cNvSpPr>
              <a:spLocks noChangeArrowheads="1"/>
            </p:cNvSpPr>
            <p:nvPr/>
          </p:nvSpPr>
          <p:spPr bwMode="auto">
            <a:xfrm>
              <a:off x="949325" y="4485150"/>
              <a:ext cx="22225" cy="873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992188" y="4518487"/>
              <a:ext cx="436563" cy="206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37"/>
            <p:cNvSpPr>
              <a:spLocks noEditPoints="1"/>
            </p:cNvSpPr>
            <p:nvPr/>
          </p:nvSpPr>
          <p:spPr bwMode="auto">
            <a:xfrm>
              <a:off x="839788" y="4626437"/>
              <a:ext cx="566738" cy="109538"/>
            </a:xfrm>
            <a:custGeom>
              <a:avLst/>
              <a:gdLst>
                <a:gd name="T0" fmla="*/ 357 w 357"/>
                <a:gd name="T1" fmla="*/ 69 h 69"/>
                <a:gd name="T2" fmla="*/ 0 w 357"/>
                <a:gd name="T3" fmla="*/ 69 h 69"/>
                <a:gd name="T4" fmla="*/ 0 w 357"/>
                <a:gd name="T5" fmla="*/ 0 h 69"/>
                <a:gd name="T6" fmla="*/ 357 w 357"/>
                <a:gd name="T7" fmla="*/ 0 h 69"/>
                <a:gd name="T8" fmla="*/ 357 w 357"/>
                <a:gd name="T9" fmla="*/ 69 h 69"/>
                <a:gd name="T10" fmla="*/ 14 w 357"/>
                <a:gd name="T11" fmla="*/ 55 h 69"/>
                <a:gd name="T12" fmla="*/ 344 w 357"/>
                <a:gd name="T13" fmla="*/ 55 h 69"/>
                <a:gd name="T14" fmla="*/ 344 w 357"/>
                <a:gd name="T15" fmla="*/ 14 h 69"/>
                <a:gd name="T16" fmla="*/ 14 w 357"/>
                <a:gd name="T17" fmla="*/ 14 h 69"/>
                <a:gd name="T18" fmla="*/ 14 w 357"/>
                <a:gd name="T19" fmla="*/ 5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" h="69">
                  <a:moveTo>
                    <a:pt x="357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357" y="0"/>
                  </a:lnTo>
                  <a:lnTo>
                    <a:pt x="357" y="69"/>
                  </a:lnTo>
                  <a:close/>
                  <a:moveTo>
                    <a:pt x="14" y="55"/>
                  </a:moveTo>
                  <a:lnTo>
                    <a:pt x="344" y="55"/>
                  </a:lnTo>
                  <a:lnTo>
                    <a:pt x="344" y="14"/>
                  </a:lnTo>
                  <a:lnTo>
                    <a:pt x="14" y="14"/>
                  </a:lnTo>
                  <a:lnTo>
                    <a:pt x="14" y="5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Rectangle 38"/>
            <p:cNvSpPr>
              <a:spLocks noChangeArrowheads="1"/>
            </p:cNvSpPr>
            <p:nvPr/>
          </p:nvSpPr>
          <p:spPr bwMode="auto">
            <a:xfrm>
              <a:off x="884238" y="4670887"/>
              <a:ext cx="130175" cy="222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39"/>
            <p:cNvSpPr>
              <a:spLocks noEditPoints="1"/>
            </p:cNvSpPr>
            <p:nvPr/>
          </p:nvSpPr>
          <p:spPr bwMode="auto">
            <a:xfrm>
              <a:off x="839788" y="4758200"/>
              <a:ext cx="566738" cy="239713"/>
            </a:xfrm>
            <a:custGeom>
              <a:avLst/>
              <a:gdLst>
                <a:gd name="T0" fmla="*/ 357 w 357"/>
                <a:gd name="T1" fmla="*/ 151 h 151"/>
                <a:gd name="T2" fmla="*/ 0 w 357"/>
                <a:gd name="T3" fmla="*/ 151 h 151"/>
                <a:gd name="T4" fmla="*/ 0 w 357"/>
                <a:gd name="T5" fmla="*/ 0 h 151"/>
                <a:gd name="T6" fmla="*/ 357 w 357"/>
                <a:gd name="T7" fmla="*/ 0 h 151"/>
                <a:gd name="T8" fmla="*/ 357 w 357"/>
                <a:gd name="T9" fmla="*/ 151 h 151"/>
                <a:gd name="T10" fmla="*/ 14 w 357"/>
                <a:gd name="T11" fmla="*/ 137 h 151"/>
                <a:gd name="T12" fmla="*/ 344 w 357"/>
                <a:gd name="T13" fmla="*/ 137 h 151"/>
                <a:gd name="T14" fmla="*/ 344 w 357"/>
                <a:gd name="T15" fmla="*/ 14 h 151"/>
                <a:gd name="T16" fmla="*/ 14 w 357"/>
                <a:gd name="T17" fmla="*/ 14 h 151"/>
                <a:gd name="T18" fmla="*/ 14 w 357"/>
                <a:gd name="T19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" h="151">
                  <a:moveTo>
                    <a:pt x="357" y="151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357" y="0"/>
                  </a:lnTo>
                  <a:lnTo>
                    <a:pt x="357" y="151"/>
                  </a:lnTo>
                  <a:close/>
                  <a:moveTo>
                    <a:pt x="14" y="137"/>
                  </a:moveTo>
                  <a:lnTo>
                    <a:pt x="344" y="137"/>
                  </a:lnTo>
                  <a:lnTo>
                    <a:pt x="344" y="14"/>
                  </a:lnTo>
                  <a:lnTo>
                    <a:pt x="14" y="14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Rectangle 40"/>
            <p:cNvSpPr>
              <a:spLocks noChangeArrowheads="1"/>
            </p:cNvSpPr>
            <p:nvPr/>
          </p:nvSpPr>
          <p:spPr bwMode="auto">
            <a:xfrm>
              <a:off x="884238" y="4801062"/>
              <a:ext cx="479425" cy="222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Rectangle 41"/>
            <p:cNvSpPr>
              <a:spLocks noChangeArrowheads="1"/>
            </p:cNvSpPr>
            <p:nvPr/>
          </p:nvSpPr>
          <p:spPr bwMode="auto">
            <a:xfrm>
              <a:off x="884238" y="4845512"/>
              <a:ext cx="479425" cy="206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Rectangle 42"/>
            <p:cNvSpPr>
              <a:spLocks noChangeArrowheads="1"/>
            </p:cNvSpPr>
            <p:nvPr/>
          </p:nvSpPr>
          <p:spPr bwMode="auto">
            <a:xfrm>
              <a:off x="884238" y="4888375"/>
              <a:ext cx="261938" cy="222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auto">
            <a:xfrm>
              <a:off x="1276350" y="5020137"/>
              <a:ext cx="130175" cy="206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659835" y="4406897"/>
            <a:ext cx="839787" cy="833437"/>
            <a:chOff x="681038" y="1538288"/>
            <a:chExt cx="839787" cy="833437"/>
          </a:xfrm>
        </p:grpSpPr>
        <p:sp>
          <p:nvSpPr>
            <p:cNvPr id="34" name="AutoShape 45"/>
            <p:cNvSpPr>
              <a:spLocks noChangeAspect="1" noChangeArrowheads="1" noTextEdit="1"/>
            </p:cNvSpPr>
            <p:nvPr/>
          </p:nvSpPr>
          <p:spPr bwMode="auto">
            <a:xfrm>
              <a:off x="681038" y="1541463"/>
              <a:ext cx="839787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Freeform 47"/>
            <p:cNvSpPr>
              <a:spLocks noEditPoints="1"/>
            </p:cNvSpPr>
            <p:nvPr/>
          </p:nvSpPr>
          <p:spPr bwMode="auto">
            <a:xfrm>
              <a:off x="681038" y="1538288"/>
              <a:ext cx="839787" cy="833437"/>
            </a:xfrm>
            <a:custGeom>
              <a:avLst/>
              <a:gdLst>
                <a:gd name="T0" fmla="*/ 181 w 261"/>
                <a:gd name="T1" fmla="*/ 81 h 259"/>
                <a:gd name="T2" fmla="*/ 53 w 261"/>
                <a:gd name="T3" fmla="*/ 81 h 259"/>
                <a:gd name="T4" fmla="*/ 0 w 261"/>
                <a:gd name="T5" fmla="*/ 81 h 259"/>
                <a:gd name="T6" fmla="*/ 46 w 261"/>
                <a:gd name="T7" fmla="*/ 259 h 259"/>
                <a:gd name="T8" fmla="*/ 248 w 261"/>
                <a:gd name="T9" fmla="*/ 259 h 259"/>
                <a:gd name="T10" fmla="*/ 234 w 261"/>
                <a:gd name="T11" fmla="*/ 81 h 259"/>
                <a:gd name="T12" fmla="*/ 228 w 261"/>
                <a:gd name="T13" fmla="*/ 81 h 259"/>
                <a:gd name="T14" fmla="*/ 228 w 261"/>
                <a:gd name="T15" fmla="*/ 88 h 259"/>
                <a:gd name="T16" fmla="*/ 87 w 261"/>
                <a:gd name="T17" fmla="*/ 61 h 259"/>
                <a:gd name="T18" fmla="*/ 87 w 261"/>
                <a:gd name="T19" fmla="*/ 61 h 259"/>
                <a:gd name="T20" fmla="*/ 33 w 261"/>
                <a:gd name="T21" fmla="*/ 81 h 259"/>
                <a:gd name="T22" fmla="*/ 46 w 261"/>
                <a:gd name="T23" fmla="*/ 171 h 259"/>
                <a:gd name="T24" fmla="*/ 20 w 261"/>
                <a:gd name="T25" fmla="*/ 252 h 259"/>
                <a:gd name="T26" fmla="*/ 241 w 261"/>
                <a:gd name="T27" fmla="*/ 252 h 259"/>
                <a:gd name="T28" fmla="*/ 241 w 261"/>
                <a:gd name="T29" fmla="*/ 252 h 259"/>
                <a:gd name="T30" fmla="*/ 214 w 261"/>
                <a:gd name="T31" fmla="*/ 239 h 259"/>
                <a:gd name="T32" fmla="*/ 6 w 261"/>
                <a:gd name="T33" fmla="*/ 88 h 259"/>
                <a:gd name="T34" fmla="*/ 53 w 261"/>
                <a:gd name="T35" fmla="*/ 88 h 259"/>
                <a:gd name="T36" fmla="*/ 234 w 261"/>
                <a:gd name="T37" fmla="*/ 88 h 259"/>
                <a:gd name="T38" fmla="*/ 172 w 261"/>
                <a:gd name="T39" fmla="*/ 138 h 259"/>
                <a:gd name="T40" fmla="*/ 161 w 261"/>
                <a:gd name="T41" fmla="*/ 117 h 259"/>
                <a:gd name="T42" fmla="*/ 142 w 261"/>
                <a:gd name="T43" fmla="*/ 116 h 259"/>
                <a:gd name="T44" fmla="*/ 120 w 261"/>
                <a:gd name="T45" fmla="*/ 110 h 259"/>
                <a:gd name="T46" fmla="*/ 105 w 261"/>
                <a:gd name="T47" fmla="*/ 122 h 259"/>
                <a:gd name="T48" fmla="*/ 85 w 261"/>
                <a:gd name="T49" fmla="*/ 133 h 259"/>
                <a:gd name="T50" fmla="*/ 84 w 261"/>
                <a:gd name="T51" fmla="*/ 152 h 259"/>
                <a:gd name="T52" fmla="*/ 77 w 261"/>
                <a:gd name="T53" fmla="*/ 174 h 259"/>
                <a:gd name="T54" fmla="*/ 90 w 261"/>
                <a:gd name="T55" fmla="*/ 188 h 259"/>
                <a:gd name="T56" fmla="*/ 101 w 261"/>
                <a:gd name="T57" fmla="*/ 208 h 259"/>
                <a:gd name="T58" fmla="*/ 120 w 261"/>
                <a:gd name="T59" fmla="*/ 209 h 259"/>
                <a:gd name="T60" fmla="*/ 142 w 261"/>
                <a:gd name="T61" fmla="*/ 216 h 259"/>
                <a:gd name="T62" fmla="*/ 156 w 261"/>
                <a:gd name="T63" fmla="*/ 204 h 259"/>
                <a:gd name="T64" fmla="*/ 176 w 261"/>
                <a:gd name="T65" fmla="*/ 193 h 259"/>
                <a:gd name="T66" fmla="*/ 178 w 261"/>
                <a:gd name="T67" fmla="*/ 174 h 259"/>
                <a:gd name="T68" fmla="*/ 184 w 261"/>
                <a:gd name="T69" fmla="*/ 152 h 259"/>
                <a:gd name="T70" fmla="*/ 169 w 261"/>
                <a:gd name="T71" fmla="*/ 167 h 259"/>
                <a:gd name="T72" fmla="*/ 155 w 261"/>
                <a:gd name="T73" fmla="*/ 193 h 259"/>
                <a:gd name="T74" fmla="*/ 127 w 261"/>
                <a:gd name="T75" fmla="*/ 201 h 259"/>
                <a:gd name="T76" fmla="*/ 101 w 261"/>
                <a:gd name="T77" fmla="*/ 187 h 259"/>
                <a:gd name="T78" fmla="*/ 93 w 261"/>
                <a:gd name="T79" fmla="*/ 159 h 259"/>
                <a:gd name="T80" fmla="*/ 107 w 261"/>
                <a:gd name="T81" fmla="*/ 133 h 259"/>
                <a:gd name="T82" fmla="*/ 135 w 261"/>
                <a:gd name="T83" fmla="*/ 125 h 259"/>
                <a:gd name="T84" fmla="*/ 161 w 261"/>
                <a:gd name="T85" fmla="*/ 139 h 259"/>
                <a:gd name="T86" fmla="*/ 131 w 261"/>
                <a:gd name="T87" fmla="*/ 136 h 259"/>
                <a:gd name="T88" fmla="*/ 131 w 261"/>
                <a:gd name="T89" fmla="*/ 136 h 259"/>
                <a:gd name="T90" fmla="*/ 151 w 261"/>
                <a:gd name="T91" fmla="*/ 163 h 259"/>
                <a:gd name="T92" fmla="*/ 45 w 261"/>
                <a:gd name="T93" fmla="*/ 7 h 259"/>
                <a:gd name="T94" fmla="*/ 30 w 261"/>
                <a:gd name="T95" fmla="*/ 34 h 259"/>
                <a:gd name="T96" fmla="*/ 261 w 261"/>
                <a:gd name="T97" fmla="*/ 34 h 259"/>
                <a:gd name="T98" fmla="*/ 30 w 261"/>
                <a:gd name="T99" fmla="*/ 27 h 259"/>
                <a:gd name="T100" fmla="*/ 43 w 261"/>
                <a:gd name="T101" fmla="*/ 14 h 259"/>
                <a:gd name="T102" fmla="*/ 254 w 261"/>
                <a:gd name="T103" fmla="*/ 27 h 259"/>
                <a:gd name="T104" fmla="*/ 254 w 261"/>
                <a:gd name="T105" fmla="*/ 2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1" h="259">
                  <a:moveTo>
                    <a:pt x="234" y="68"/>
                  </a:moveTo>
                  <a:cubicBezTo>
                    <a:pt x="207" y="68"/>
                    <a:pt x="207" y="68"/>
                    <a:pt x="207" y="68"/>
                  </a:cubicBezTo>
                  <a:cubicBezTo>
                    <a:pt x="207" y="81"/>
                    <a:pt x="207" y="81"/>
                    <a:pt x="207" y="81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13" y="245"/>
                    <a:pt x="13" y="245"/>
                    <a:pt x="13" y="245"/>
                  </a:cubicBezTo>
                  <a:cubicBezTo>
                    <a:pt x="13" y="259"/>
                    <a:pt x="13" y="259"/>
                    <a:pt x="13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45"/>
                    <a:pt x="46" y="245"/>
                    <a:pt x="46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4" y="259"/>
                    <a:pt x="214" y="259"/>
                    <a:pt x="214" y="259"/>
                  </a:cubicBezTo>
                  <a:cubicBezTo>
                    <a:pt x="248" y="259"/>
                    <a:pt x="248" y="259"/>
                    <a:pt x="248" y="259"/>
                  </a:cubicBezTo>
                  <a:cubicBezTo>
                    <a:pt x="248" y="245"/>
                    <a:pt x="248" y="245"/>
                    <a:pt x="248" y="245"/>
                  </a:cubicBezTo>
                  <a:cubicBezTo>
                    <a:pt x="261" y="245"/>
                    <a:pt x="261" y="245"/>
                    <a:pt x="261" y="245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34" y="81"/>
                    <a:pt x="234" y="81"/>
                    <a:pt x="234" y="81"/>
                  </a:cubicBezTo>
                  <a:lnTo>
                    <a:pt x="234" y="68"/>
                  </a:lnTo>
                  <a:close/>
                  <a:moveTo>
                    <a:pt x="214" y="74"/>
                  </a:moveTo>
                  <a:cubicBezTo>
                    <a:pt x="228" y="74"/>
                    <a:pt x="228" y="74"/>
                    <a:pt x="228" y="74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14" y="81"/>
                    <a:pt x="214" y="81"/>
                    <a:pt x="214" y="81"/>
                  </a:cubicBezTo>
                  <a:lnTo>
                    <a:pt x="214" y="74"/>
                  </a:lnTo>
                  <a:close/>
                  <a:moveTo>
                    <a:pt x="214" y="88"/>
                  </a:moveTo>
                  <a:cubicBezTo>
                    <a:pt x="228" y="88"/>
                    <a:pt x="228" y="88"/>
                    <a:pt x="228" y="88"/>
                  </a:cubicBezTo>
                  <a:cubicBezTo>
                    <a:pt x="228" y="171"/>
                    <a:pt x="228" y="171"/>
                    <a:pt x="228" y="171"/>
                  </a:cubicBezTo>
                  <a:cubicBezTo>
                    <a:pt x="214" y="171"/>
                    <a:pt x="214" y="171"/>
                    <a:pt x="214" y="171"/>
                  </a:cubicBezTo>
                  <a:lnTo>
                    <a:pt x="214" y="88"/>
                  </a:lnTo>
                  <a:close/>
                  <a:moveTo>
                    <a:pt x="87" y="61"/>
                  </a:moveTo>
                  <a:cubicBezTo>
                    <a:pt x="174" y="61"/>
                    <a:pt x="174" y="61"/>
                    <a:pt x="174" y="6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87" y="81"/>
                    <a:pt x="87" y="81"/>
                    <a:pt x="87" y="81"/>
                  </a:cubicBezTo>
                  <a:lnTo>
                    <a:pt x="87" y="61"/>
                  </a:lnTo>
                  <a:close/>
                  <a:moveTo>
                    <a:pt x="33" y="74"/>
                  </a:moveTo>
                  <a:cubicBezTo>
                    <a:pt x="46" y="74"/>
                    <a:pt x="46" y="74"/>
                    <a:pt x="46" y="74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33" y="81"/>
                    <a:pt x="33" y="81"/>
                    <a:pt x="33" y="81"/>
                  </a:cubicBezTo>
                  <a:lnTo>
                    <a:pt x="33" y="74"/>
                  </a:lnTo>
                  <a:close/>
                  <a:moveTo>
                    <a:pt x="33" y="88"/>
                  </a:moveTo>
                  <a:cubicBezTo>
                    <a:pt x="46" y="88"/>
                    <a:pt x="46" y="88"/>
                    <a:pt x="46" y="88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33" y="171"/>
                    <a:pt x="33" y="171"/>
                    <a:pt x="33" y="171"/>
                  </a:cubicBezTo>
                  <a:lnTo>
                    <a:pt x="33" y="88"/>
                  </a:lnTo>
                  <a:close/>
                  <a:moveTo>
                    <a:pt x="40" y="252"/>
                  </a:moveTo>
                  <a:cubicBezTo>
                    <a:pt x="20" y="252"/>
                    <a:pt x="20" y="252"/>
                    <a:pt x="20" y="252"/>
                  </a:cubicBezTo>
                  <a:cubicBezTo>
                    <a:pt x="20" y="245"/>
                    <a:pt x="20" y="245"/>
                    <a:pt x="20" y="245"/>
                  </a:cubicBezTo>
                  <a:cubicBezTo>
                    <a:pt x="40" y="245"/>
                    <a:pt x="40" y="245"/>
                    <a:pt x="40" y="245"/>
                  </a:cubicBezTo>
                  <a:lnTo>
                    <a:pt x="40" y="252"/>
                  </a:lnTo>
                  <a:close/>
                  <a:moveTo>
                    <a:pt x="241" y="252"/>
                  </a:moveTo>
                  <a:cubicBezTo>
                    <a:pt x="221" y="252"/>
                    <a:pt x="221" y="252"/>
                    <a:pt x="221" y="252"/>
                  </a:cubicBezTo>
                  <a:cubicBezTo>
                    <a:pt x="221" y="245"/>
                    <a:pt x="221" y="245"/>
                    <a:pt x="221" y="245"/>
                  </a:cubicBezTo>
                  <a:cubicBezTo>
                    <a:pt x="241" y="245"/>
                    <a:pt x="241" y="245"/>
                    <a:pt x="241" y="245"/>
                  </a:cubicBezTo>
                  <a:lnTo>
                    <a:pt x="241" y="252"/>
                  </a:lnTo>
                  <a:close/>
                  <a:moveTo>
                    <a:pt x="254" y="88"/>
                  </a:moveTo>
                  <a:cubicBezTo>
                    <a:pt x="254" y="239"/>
                    <a:pt x="254" y="239"/>
                    <a:pt x="254" y="239"/>
                  </a:cubicBezTo>
                  <a:cubicBezTo>
                    <a:pt x="248" y="239"/>
                    <a:pt x="248" y="239"/>
                    <a:pt x="248" y="239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46" y="239"/>
                    <a:pt x="46" y="239"/>
                    <a:pt x="46" y="239"/>
                  </a:cubicBezTo>
                  <a:cubicBezTo>
                    <a:pt x="13" y="239"/>
                    <a:pt x="13" y="239"/>
                    <a:pt x="13" y="239"/>
                  </a:cubicBezTo>
                  <a:cubicBezTo>
                    <a:pt x="6" y="239"/>
                    <a:pt x="6" y="239"/>
                    <a:pt x="6" y="239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207" y="88"/>
                    <a:pt x="207" y="88"/>
                    <a:pt x="207" y="88"/>
                  </a:cubicBezTo>
                  <a:cubicBezTo>
                    <a:pt x="207" y="178"/>
                    <a:pt x="207" y="178"/>
                    <a:pt x="207" y="178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34" y="88"/>
                    <a:pt x="234" y="88"/>
                    <a:pt x="234" y="88"/>
                  </a:cubicBezTo>
                  <a:lnTo>
                    <a:pt x="254" y="88"/>
                  </a:lnTo>
                  <a:close/>
                  <a:moveTo>
                    <a:pt x="174" y="152"/>
                  </a:moveTo>
                  <a:cubicBezTo>
                    <a:pt x="173" y="148"/>
                    <a:pt x="172" y="144"/>
                    <a:pt x="169" y="140"/>
                  </a:cubicBezTo>
                  <a:cubicBezTo>
                    <a:pt x="172" y="138"/>
                    <a:pt x="172" y="138"/>
                    <a:pt x="172" y="138"/>
                  </a:cubicBezTo>
                  <a:cubicBezTo>
                    <a:pt x="176" y="133"/>
                    <a:pt x="176" y="133"/>
                    <a:pt x="176" y="133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0" y="122"/>
                    <a:pt x="146" y="120"/>
                    <a:pt x="142" y="119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5" y="110"/>
                    <a:pt x="135" y="110"/>
                    <a:pt x="135" y="110"/>
                  </a:cubicBezTo>
                  <a:cubicBezTo>
                    <a:pt x="127" y="110"/>
                    <a:pt x="127" y="110"/>
                    <a:pt x="127" y="110"/>
                  </a:cubicBezTo>
                  <a:cubicBezTo>
                    <a:pt x="120" y="110"/>
                    <a:pt x="120" y="110"/>
                    <a:pt x="120" y="110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9"/>
                    <a:pt x="120" y="119"/>
                    <a:pt x="120" y="119"/>
                  </a:cubicBezTo>
                  <a:cubicBezTo>
                    <a:pt x="116" y="120"/>
                    <a:pt x="111" y="122"/>
                    <a:pt x="108" y="124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0" y="144"/>
                    <a:pt x="88" y="148"/>
                    <a:pt x="87" y="152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77" y="152"/>
                    <a:pt x="77" y="152"/>
                    <a:pt x="77" y="152"/>
                  </a:cubicBezTo>
                  <a:cubicBezTo>
                    <a:pt x="77" y="159"/>
                    <a:pt x="77" y="159"/>
                    <a:pt x="77" y="159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77" y="174"/>
                    <a:pt x="77" y="174"/>
                    <a:pt x="77" y="174"/>
                  </a:cubicBezTo>
                  <a:cubicBezTo>
                    <a:pt x="84" y="174"/>
                    <a:pt x="84" y="174"/>
                    <a:pt x="84" y="174"/>
                  </a:cubicBezTo>
                  <a:cubicBezTo>
                    <a:pt x="87" y="174"/>
                    <a:pt x="87" y="174"/>
                    <a:pt x="87" y="174"/>
                  </a:cubicBezTo>
                  <a:cubicBezTo>
                    <a:pt x="88" y="178"/>
                    <a:pt x="90" y="182"/>
                    <a:pt x="92" y="186"/>
                  </a:cubicBezTo>
                  <a:cubicBezTo>
                    <a:pt x="90" y="188"/>
                    <a:pt x="90" y="188"/>
                    <a:pt x="90" y="188"/>
                  </a:cubicBezTo>
                  <a:cubicBezTo>
                    <a:pt x="85" y="193"/>
                    <a:pt x="85" y="193"/>
                    <a:pt x="85" y="193"/>
                  </a:cubicBezTo>
                  <a:cubicBezTo>
                    <a:pt x="90" y="198"/>
                    <a:pt x="90" y="198"/>
                    <a:pt x="90" y="198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101" y="208"/>
                    <a:pt x="101" y="208"/>
                    <a:pt x="101" y="208"/>
                  </a:cubicBezTo>
                  <a:cubicBezTo>
                    <a:pt x="105" y="204"/>
                    <a:pt x="105" y="204"/>
                    <a:pt x="105" y="204"/>
                  </a:cubicBezTo>
                  <a:cubicBezTo>
                    <a:pt x="108" y="201"/>
                    <a:pt x="108" y="201"/>
                    <a:pt x="108" y="201"/>
                  </a:cubicBezTo>
                  <a:cubicBezTo>
                    <a:pt x="111" y="204"/>
                    <a:pt x="116" y="205"/>
                    <a:pt x="120" y="206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20" y="216"/>
                    <a:pt x="120" y="216"/>
                    <a:pt x="120" y="216"/>
                  </a:cubicBezTo>
                  <a:cubicBezTo>
                    <a:pt x="127" y="216"/>
                    <a:pt x="127" y="216"/>
                    <a:pt x="127" y="216"/>
                  </a:cubicBezTo>
                  <a:cubicBezTo>
                    <a:pt x="135" y="216"/>
                    <a:pt x="135" y="216"/>
                    <a:pt x="135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142" y="209"/>
                    <a:pt x="142" y="209"/>
                    <a:pt x="142" y="209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6" y="205"/>
                    <a:pt x="150" y="204"/>
                    <a:pt x="154" y="201"/>
                  </a:cubicBezTo>
                  <a:cubicBezTo>
                    <a:pt x="156" y="204"/>
                    <a:pt x="156" y="204"/>
                    <a:pt x="156" y="204"/>
                  </a:cubicBezTo>
                  <a:cubicBezTo>
                    <a:pt x="161" y="208"/>
                    <a:pt x="161" y="208"/>
                    <a:pt x="161" y="208"/>
                  </a:cubicBezTo>
                  <a:cubicBezTo>
                    <a:pt x="166" y="204"/>
                    <a:pt x="166" y="204"/>
                    <a:pt x="166" y="204"/>
                  </a:cubicBezTo>
                  <a:cubicBezTo>
                    <a:pt x="172" y="198"/>
                    <a:pt x="172" y="198"/>
                    <a:pt x="172" y="198"/>
                  </a:cubicBezTo>
                  <a:cubicBezTo>
                    <a:pt x="176" y="193"/>
                    <a:pt x="176" y="193"/>
                    <a:pt x="176" y="193"/>
                  </a:cubicBezTo>
                  <a:cubicBezTo>
                    <a:pt x="172" y="188"/>
                    <a:pt x="172" y="188"/>
                    <a:pt x="172" y="188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2" y="182"/>
                    <a:pt x="173" y="178"/>
                    <a:pt x="174" y="174"/>
                  </a:cubicBezTo>
                  <a:cubicBezTo>
                    <a:pt x="178" y="174"/>
                    <a:pt x="178" y="174"/>
                    <a:pt x="178" y="174"/>
                  </a:cubicBezTo>
                  <a:cubicBezTo>
                    <a:pt x="184" y="174"/>
                    <a:pt x="184" y="174"/>
                    <a:pt x="184" y="174"/>
                  </a:cubicBezTo>
                  <a:cubicBezTo>
                    <a:pt x="184" y="167"/>
                    <a:pt x="184" y="167"/>
                    <a:pt x="184" y="167"/>
                  </a:cubicBezTo>
                  <a:cubicBezTo>
                    <a:pt x="184" y="159"/>
                    <a:pt x="184" y="159"/>
                    <a:pt x="184" y="159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78" y="152"/>
                    <a:pt x="178" y="152"/>
                    <a:pt x="178" y="152"/>
                  </a:cubicBezTo>
                  <a:lnTo>
                    <a:pt x="174" y="152"/>
                  </a:lnTo>
                  <a:close/>
                  <a:moveTo>
                    <a:pt x="178" y="167"/>
                  </a:moveTo>
                  <a:cubicBezTo>
                    <a:pt x="169" y="167"/>
                    <a:pt x="169" y="167"/>
                    <a:pt x="169" y="167"/>
                  </a:cubicBezTo>
                  <a:cubicBezTo>
                    <a:pt x="168" y="174"/>
                    <a:pt x="165" y="181"/>
                    <a:pt x="161" y="187"/>
                  </a:cubicBezTo>
                  <a:cubicBezTo>
                    <a:pt x="167" y="193"/>
                    <a:pt x="167" y="193"/>
                    <a:pt x="167" y="193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55" y="193"/>
                    <a:pt x="155" y="193"/>
                    <a:pt x="155" y="193"/>
                  </a:cubicBezTo>
                  <a:cubicBezTo>
                    <a:pt x="149" y="197"/>
                    <a:pt x="142" y="200"/>
                    <a:pt x="135" y="201"/>
                  </a:cubicBezTo>
                  <a:cubicBezTo>
                    <a:pt x="135" y="209"/>
                    <a:pt x="135" y="209"/>
                    <a:pt x="13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19" y="200"/>
                    <a:pt x="112" y="197"/>
                    <a:pt x="107" y="193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101" y="187"/>
                    <a:pt x="101" y="187"/>
                    <a:pt x="101" y="187"/>
                  </a:cubicBezTo>
                  <a:cubicBezTo>
                    <a:pt x="96" y="181"/>
                    <a:pt x="94" y="174"/>
                    <a:pt x="93" y="167"/>
                  </a:cubicBezTo>
                  <a:cubicBezTo>
                    <a:pt x="84" y="167"/>
                    <a:pt x="84" y="167"/>
                    <a:pt x="84" y="167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4" y="151"/>
                    <a:pt x="96" y="145"/>
                    <a:pt x="101" y="139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101" y="127"/>
                    <a:pt x="101" y="127"/>
                    <a:pt x="101" y="127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2" y="129"/>
                    <a:pt x="119" y="126"/>
                    <a:pt x="127" y="125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42" y="126"/>
                    <a:pt x="149" y="129"/>
                    <a:pt x="155" y="133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7" y="133"/>
                    <a:pt x="167" y="133"/>
                    <a:pt x="167" y="133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5" y="145"/>
                    <a:pt x="168" y="151"/>
                    <a:pt x="169" y="159"/>
                  </a:cubicBezTo>
                  <a:cubicBezTo>
                    <a:pt x="178" y="159"/>
                    <a:pt x="178" y="159"/>
                    <a:pt x="178" y="159"/>
                  </a:cubicBezTo>
                  <a:lnTo>
                    <a:pt x="178" y="167"/>
                  </a:lnTo>
                  <a:close/>
                  <a:moveTo>
                    <a:pt x="131" y="136"/>
                  </a:moveTo>
                  <a:cubicBezTo>
                    <a:pt x="116" y="136"/>
                    <a:pt x="104" y="148"/>
                    <a:pt x="104" y="163"/>
                  </a:cubicBezTo>
                  <a:cubicBezTo>
                    <a:pt x="104" y="178"/>
                    <a:pt x="116" y="190"/>
                    <a:pt x="131" y="190"/>
                  </a:cubicBezTo>
                  <a:cubicBezTo>
                    <a:pt x="146" y="190"/>
                    <a:pt x="158" y="178"/>
                    <a:pt x="158" y="163"/>
                  </a:cubicBezTo>
                  <a:cubicBezTo>
                    <a:pt x="158" y="148"/>
                    <a:pt x="146" y="136"/>
                    <a:pt x="131" y="136"/>
                  </a:cubicBezTo>
                  <a:close/>
                  <a:moveTo>
                    <a:pt x="131" y="183"/>
                  </a:moveTo>
                  <a:cubicBezTo>
                    <a:pt x="120" y="183"/>
                    <a:pt x="111" y="174"/>
                    <a:pt x="111" y="163"/>
                  </a:cubicBezTo>
                  <a:cubicBezTo>
                    <a:pt x="111" y="152"/>
                    <a:pt x="120" y="143"/>
                    <a:pt x="131" y="143"/>
                  </a:cubicBezTo>
                  <a:cubicBezTo>
                    <a:pt x="142" y="143"/>
                    <a:pt x="151" y="152"/>
                    <a:pt x="151" y="163"/>
                  </a:cubicBezTo>
                  <a:cubicBezTo>
                    <a:pt x="151" y="174"/>
                    <a:pt x="142" y="183"/>
                    <a:pt x="131" y="183"/>
                  </a:cubicBezTo>
                  <a:close/>
                  <a:moveTo>
                    <a:pt x="147" y="0"/>
                  </a:moveTo>
                  <a:cubicBezTo>
                    <a:pt x="147" y="7"/>
                    <a:pt x="147" y="7"/>
                    <a:pt x="147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261" y="34"/>
                    <a:pt x="261" y="34"/>
                    <a:pt x="261" y="34"/>
                  </a:cubicBezTo>
                  <a:cubicBezTo>
                    <a:pt x="261" y="0"/>
                    <a:pt x="261" y="0"/>
                    <a:pt x="261" y="0"/>
                  </a:cubicBezTo>
                  <a:lnTo>
                    <a:pt x="147" y="0"/>
                  </a:lnTo>
                  <a:close/>
                  <a:moveTo>
                    <a:pt x="43" y="21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7" y="21"/>
                    <a:pt x="147" y="21"/>
                    <a:pt x="147" y="21"/>
                  </a:cubicBezTo>
                  <a:lnTo>
                    <a:pt x="43" y="21"/>
                  </a:lnTo>
                  <a:close/>
                  <a:moveTo>
                    <a:pt x="254" y="27"/>
                  </a:moveTo>
                  <a:cubicBezTo>
                    <a:pt x="154" y="27"/>
                    <a:pt x="154" y="27"/>
                    <a:pt x="154" y="2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254" y="7"/>
                    <a:pt x="254" y="7"/>
                    <a:pt x="254" y="7"/>
                  </a:cubicBezTo>
                  <a:lnTo>
                    <a:pt x="254" y="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6" name="Group 50"/>
          <p:cNvGrpSpPr>
            <a:grpSpLocks noChangeAspect="1"/>
          </p:cNvGrpSpPr>
          <p:nvPr/>
        </p:nvGrpSpPr>
        <p:grpSpPr bwMode="auto">
          <a:xfrm>
            <a:off x="1108525" y="1529397"/>
            <a:ext cx="912153" cy="900080"/>
            <a:chOff x="429" y="2077"/>
            <a:chExt cx="529" cy="522"/>
          </a:xfrm>
        </p:grpSpPr>
        <p:sp>
          <p:nvSpPr>
            <p:cNvPr id="37" name="AutoShape 49"/>
            <p:cNvSpPr>
              <a:spLocks noChangeAspect="1" noChangeArrowheads="1" noTextEdit="1"/>
            </p:cNvSpPr>
            <p:nvPr/>
          </p:nvSpPr>
          <p:spPr bwMode="auto">
            <a:xfrm>
              <a:off x="429" y="2077"/>
              <a:ext cx="529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51"/>
            <p:cNvSpPr>
              <a:spLocks noEditPoints="1"/>
            </p:cNvSpPr>
            <p:nvPr/>
          </p:nvSpPr>
          <p:spPr bwMode="auto">
            <a:xfrm>
              <a:off x="429" y="2075"/>
              <a:ext cx="529" cy="524"/>
            </a:xfrm>
            <a:custGeom>
              <a:avLst/>
              <a:gdLst>
                <a:gd name="T0" fmla="*/ 261 w 261"/>
                <a:gd name="T1" fmla="*/ 54 h 259"/>
                <a:gd name="T2" fmla="*/ 221 w 261"/>
                <a:gd name="T3" fmla="*/ 37 h 259"/>
                <a:gd name="T4" fmla="*/ 147 w 261"/>
                <a:gd name="T5" fmla="*/ 37 h 259"/>
                <a:gd name="T6" fmla="*/ 0 w 261"/>
                <a:gd name="T7" fmla="*/ 54 h 259"/>
                <a:gd name="T8" fmla="*/ 93 w 261"/>
                <a:gd name="T9" fmla="*/ 219 h 259"/>
                <a:gd name="T10" fmla="*/ 83 w 261"/>
                <a:gd name="T11" fmla="*/ 252 h 259"/>
                <a:gd name="T12" fmla="*/ 93 w 261"/>
                <a:gd name="T13" fmla="*/ 259 h 259"/>
                <a:gd name="T14" fmla="*/ 177 w 261"/>
                <a:gd name="T15" fmla="*/ 259 h 259"/>
                <a:gd name="T16" fmla="*/ 167 w 261"/>
                <a:gd name="T17" fmla="*/ 252 h 259"/>
                <a:gd name="T18" fmla="*/ 261 w 261"/>
                <a:gd name="T19" fmla="*/ 219 h 259"/>
                <a:gd name="T20" fmla="*/ 184 w 261"/>
                <a:gd name="T21" fmla="*/ 7 h 259"/>
                <a:gd name="T22" fmla="*/ 214 w 261"/>
                <a:gd name="T23" fmla="*/ 54 h 259"/>
                <a:gd name="T24" fmla="*/ 154 w 261"/>
                <a:gd name="T25" fmla="*/ 37 h 259"/>
                <a:gd name="T26" fmla="*/ 228 w 261"/>
                <a:gd name="T27" fmla="*/ 145 h 259"/>
                <a:gd name="T28" fmla="*/ 140 w 261"/>
                <a:gd name="T29" fmla="*/ 88 h 259"/>
                <a:gd name="T30" fmla="*/ 154 w 261"/>
                <a:gd name="T31" fmla="*/ 81 h 259"/>
                <a:gd name="T32" fmla="*/ 214 w 261"/>
                <a:gd name="T33" fmla="*/ 61 h 259"/>
                <a:gd name="T34" fmla="*/ 154 w 261"/>
                <a:gd name="T35" fmla="*/ 81 h 259"/>
                <a:gd name="T36" fmla="*/ 147 w 261"/>
                <a:gd name="T37" fmla="*/ 81 h 259"/>
                <a:gd name="T38" fmla="*/ 134 w 261"/>
                <a:gd name="T39" fmla="*/ 152 h 259"/>
                <a:gd name="T40" fmla="*/ 234 w 261"/>
                <a:gd name="T41" fmla="*/ 81 h 259"/>
                <a:gd name="T42" fmla="*/ 221 w 261"/>
                <a:gd name="T43" fmla="*/ 61 h 259"/>
                <a:gd name="T44" fmla="*/ 254 w 261"/>
                <a:gd name="T45" fmla="*/ 185 h 259"/>
                <a:gd name="T46" fmla="*/ 6 w 261"/>
                <a:gd name="T47" fmla="*/ 61 h 259"/>
                <a:gd name="T48" fmla="*/ 6 w 261"/>
                <a:gd name="T49" fmla="*/ 212 h 259"/>
                <a:gd name="T50" fmla="*/ 254 w 261"/>
                <a:gd name="T51" fmla="*/ 192 h 259"/>
                <a:gd name="T52" fmla="*/ 167 w 261"/>
                <a:gd name="T53" fmla="*/ 212 h 259"/>
                <a:gd name="T54" fmla="*/ 6 w 261"/>
                <a:gd name="T55" fmla="*/ 212 h 259"/>
                <a:gd name="T56" fmla="*/ 100 w 261"/>
                <a:gd name="T57" fmla="*/ 252 h 259"/>
                <a:gd name="T58" fmla="*/ 160 w 261"/>
                <a:gd name="T59" fmla="*/ 219 h 259"/>
                <a:gd name="T60" fmla="*/ 181 w 261"/>
                <a:gd name="T61" fmla="*/ 120 h 259"/>
                <a:gd name="T62" fmla="*/ 187 w 261"/>
                <a:gd name="T63" fmla="*/ 133 h 259"/>
                <a:gd name="T64" fmla="*/ 196 w 261"/>
                <a:gd name="T65" fmla="*/ 108 h 259"/>
                <a:gd name="T66" fmla="*/ 172 w 261"/>
                <a:gd name="T67" fmla="*/ 108 h 259"/>
                <a:gd name="T68" fmla="*/ 184 w 261"/>
                <a:gd name="T69" fmla="*/ 103 h 259"/>
                <a:gd name="T70" fmla="*/ 184 w 261"/>
                <a:gd name="T71" fmla="*/ 113 h 259"/>
                <a:gd name="T72" fmla="*/ 184 w 261"/>
                <a:gd name="T73" fmla="*/ 103 h 259"/>
                <a:gd name="T74" fmla="*/ 36 w 261"/>
                <a:gd name="T75" fmla="*/ 172 h 259"/>
                <a:gd name="T76" fmla="*/ 115 w 261"/>
                <a:gd name="T77" fmla="*/ 172 h 259"/>
                <a:gd name="T78" fmla="*/ 114 w 261"/>
                <a:gd name="T79" fmla="*/ 121 h 259"/>
                <a:gd name="T80" fmla="*/ 114 w 261"/>
                <a:gd name="T81" fmla="*/ 101 h 259"/>
                <a:gd name="T82" fmla="*/ 80 w 261"/>
                <a:gd name="T83" fmla="*/ 115 h 259"/>
                <a:gd name="T84" fmla="*/ 33 w 261"/>
                <a:gd name="T85" fmla="*/ 125 h 259"/>
                <a:gd name="T86" fmla="*/ 34 w 261"/>
                <a:gd name="T87" fmla="*/ 172 h 259"/>
                <a:gd name="T88" fmla="*/ 33 w 261"/>
                <a:gd name="T89" fmla="*/ 131 h 259"/>
                <a:gd name="T90" fmla="*/ 107 w 261"/>
                <a:gd name="T91" fmla="*/ 165 h 259"/>
                <a:gd name="T92" fmla="*/ 87 w 261"/>
                <a:gd name="T93" fmla="*/ 108 h 259"/>
                <a:gd name="T94" fmla="*/ 107 w 261"/>
                <a:gd name="T95" fmla="*/ 115 h 259"/>
                <a:gd name="T96" fmla="*/ 87 w 261"/>
                <a:gd name="T97" fmla="*/ 108 h 259"/>
                <a:gd name="T98" fmla="*/ 80 w 261"/>
                <a:gd name="T99" fmla="*/ 121 h 259"/>
                <a:gd name="T100" fmla="*/ 107 w 261"/>
                <a:gd name="T101" fmla="*/ 133 h 259"/>
                <a:gd name="T102" fmla="*/ 40 w 261"/>
                <a:gd name="T103" fmla="*/ 12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1" h="259">
                  <a:moveTo>
                    <a:pt x="261" y="219"/>
                  </a:moveTo>
                  <a:cubicBezTo>
                    <a:pt x="261" y="54"/>
                    <a:pt x="261" y="54"/>
                    <a:pt x="261" y="54"/>
                  </a:cubicBezTo>
                  <a:cubicBezTo>
                    <a:pt x="221" y="54"/>
                    <a:pt x="221" y="54"/>
                    <a:pt x="221" y="54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1" y="16"/>
                    <a:pt x="204" y="0"/>
                    <a:pt x="184" y="0"/>
                  </a:cubicBezTo>
                  <a:cubicBezTo>
                    <a:pt x="164" y="0"/>
                    <a:pt x="147" y="16"/>
                    <a:pt x="147" y="37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93" y="219"/>
                    <a:pt x="93" y="219"/>
                    <a:pt x="93" y="219"/>
                  </a:cubicBezTo>
                  <a:cubicBezTo>
                    <a:pt x="93" y="252"/>
                    <a:pt x="93" y="252"/>
                    <a:pt x="93" y="252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93" y="259"/>
                    <a:pt x="93" y="259"/>
                    <a:pt x="93" y="259"/>
                  </a:cubicBezTo>
                  <a:cubicBezTo>
                    <a:pt x="167" y="259"/>
                    <a:pt x="167" y="259"/>
                    <a:pt x="167" y="259"/>
                  </a:cubicBezTo>
                  <a:cubicBezTo>
                    <a:pt x="177" y="259"/>
                    <a:pt x="177" y="259"/>
                    <a:pt x="177" y="259"/>
                  </a:cubicBezTo>
                  <a:cubicBezTo>
                    <a:pt x="177" y="252"/>
                    <a:pt x="177" y="252"/>
                    <a:pt x="177" y="252"/>
                  </a:cubicBezTo>
                  <a:cubicBezTo>
                    <a:pt x="167" y="252"/>
                    <a:pt x="167" y="252"/>
                    <a:pt x="167" y="252"/>
                  </a:cubicBezTo>
                  <a:cubicBezTo>
                    <a:pt x="167" y="219"/>
                    <a:pt x="167" y="219"/>
                    <a:pt x="167" y="219"/>
                  </a:cubicBezTo>
                  <a:lnTo>
                    <a:pt x="261" y="219"/>
                  </a:lnTo>
                  <a:close/>
                  <a:moveTo>
                    <a:pt x="154" y="37"/>
                  </a:moveTo>
                  <a:cubicBezTo>
                    <a:pt x="154" y="20"/>
                    <a:pt x="167" y="7"/>
                    <a:pt x="184" y="7"/>
                  </a:cubicBezTo>
                  <a:cubicBezTo>
                    <a:pt x="201" y="7"/>
                    <a:pt x="214" y="20"/>
                    <a:pt x="214" y="37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154" y="54"/>
                    <a:pt x="154" y="54"/>
                    <a:pt x="154" y="54"/>
                  </a:cubicBezTo>
                  <a:lnTo>
                    <a:pt x="154" y="37"/>
                  </a:lnTo>
                  <a:close/>
                  <a:moveTo>
                    <a:pt x="228" y="88"/>
                  </a:moveTo>
                  <a:cubicBezTo>
                    <a:pt x="228" y="145"/>
                    <a:pt x="228" y="145"/>
                    <a:pt x="228" y="145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40" y="88"/>
                    <a:pt x="140" y="88"/>
                    <a:pt x="140" y="88"/>
                  </a:cubicBezTo>
                  <a:lnTo>
                    <a:pt x="228" y="88"/>
                  </a:lnTo>
                  <a:close/>
                  <a:moveTo>
                    <a:pt x="154" y="81"/>
                  </a:moveTo>
                  <a:cubicBezTo>
                    <a:pt x="154" y="61"/>
                    <a:pt x="154" y="61"/>
                    <a:pt x="154" y="61"/>
                  </a:cubicBezTo>
                  <a:cubicBezTo>
                    <a:pt x="214" y="61"/>
                    <a:pt x="214" y="61"/>
                    <a:pt x="214" y="61"/>
                  </a:cubicBezTo>
                  <a:cubicBezTo>
                    <a:pt x="214" y="81"/>
                    <a:pt x="214" y="81"/>
                    <a:pt x="214" y="81"/>
                  </a:cubicBezTo>
                  <a:lnTo>
                    <a:pt x="154" y="81"/>
                  </a:lnTo>
                  <a:close/>
                  <a:moveTo>
                    <a:pt x="147" y="61"/>
                  </a:moveTo>
                  <a:cubicBezTo>
                    <a:pt x="147" y="81"/>
                    <a:pt x="147" y="81"/>
                    <a:pt x="147" y="8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152"/>
                    <a:pt x="134" y="152"/>
                    <a:pt x="134" y="152"/>
                  </a:cubicBezTo>
                  <a:cubicBezTo>
                    <a:pt x="234" y="152"/>
                    <a:pt x="234" y="152"/>
                    <a:pt x="234" y="152"/>
                  </a:cubicBezTo>
                  <a:cubicBezTo>
                    <a:pt x="234" y="81"/>
                    <a:pt x="234" y="81"/>
                    <a:pt x="234" y="81"/>
                  </a:cubicBezTo>
                  <a:cubicBezTo>
                    <a:pt x="221" y="81"/>
                    <a:pt x="221" y="81"/>
                    <a:pt x="221" y="81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54" y="61"/>
                    <a:pt x="254" y="61"/>
                    <a:pt x="254" y="61"/>
                  </a:cubicBezTo>
                  <a:cubicBezTo>
                    <a:pt x="254" y="185"/>
                    <a:pt x="254" y="185"/>
                    <a:pt x="254" y="185"/>
                  </a:cubicBezTo>
                  <a:cubicBezTo>
                    <a:pt x="6" y="185"/>
                    <a:pt x="6" y="185"/>
                    <a:pt x="6" y="185"/>
                  </a:cubicBezTo>
                  <a:cubicBezTo>
                    <a:pt x="6" y="61"/>
                    <a:pt x="6" y="61"/>
                    <a:pt x="6" y="61"/>
                  </a:cubicBezTo>
                  <a:lnTo>
                    <a:pt x="147" y="61"/>
                  </a:lnTo>
                  <a:close/>
                  <a:moveTo>
                    <a:pt x="6" y="212"/>
                  </a:moveTo>
                  <a:cubicBezTo>
                    <a:pt x="6" y="192"/>
                    <a:pt x="6" y="192"/>
                    <a:pt x="6" y="192"/>
                  </a:cubicBezTo>
                  <a:cubicBezTo>
                    <a:pt x="254" y="192"/>
                    <a:pt x="254" y="192"/>
                    <a:pt x="254" y="192"/>
                  </a:cubicBezTo>
                  <a:cubicBezTo>
                    <a:pt x="254" y="212"/>
                    <a:pt x="254" y="212"/>
                    <a:pt x="254" y="212"/>
                  </a:cubicBezTo>
                  <a:cubicBezTo>
                    <a:pt x="167" y="212"/>
                    <a:pt x="167" y="212"/>
                    <a:pt x="167" y="212"/>
                  </a:cubicBezTo>
                  <a:cubicBezTo>
                    <a:pt x="93" y="212"/>
                    <a:pt x="93" y="212"/>
                    <a:pt x="93" y="212"/>
                  </a:cubicBezTo>
                  <a:lnTo>
                    <a:pt x="6" y="212"/>
                  </a:lnTo>
                  <a:close/>
                  <a:moveTo>
                    <a:pt x="160" y="252"/>
                  </a:moveTo>
                  <a:cubicBezTo>
                    <a:pt x="100" y="252"/>
                    <a:pt x="100" y="252"/>
                    <a:pt x="100" y="252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160" y="219"/>
                    <a:pt x="160" y="219"/>
                    <a:pt x="160" y="219"/>
                  </a:cubicBezTo>
                  <a:lnTo>
                    <a:pt x="160" y="252"/>
                  </a:lnTo>
                  <a:close/>
                  <a:moveTo>
                    <a:pt x="181" y="120"/>
                  </a:moveTo>
                  <a:cubicBezTo>
                    <a:pt x="181" y="133"/>
                    <a:pt x="181" y="133"/>
                    <a:pt x="181" y="133"/>
                  </a:cubicBezTo>
                  <a:cubicBezTo>
                    <a:pt x="187" y="133"/>
                    <a:pt x="187" y="133"/>
                    <a:pt x="187" y="133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92" y="118"/>
                    <a:pt x="196" y="114"/>
                    <a:pt x="196" y="108"/>
                  </a:cubicBezTo>
                  <a:cubicBezTo>
                    <a:pt x="196" y="102"/>
                    <a:pt x="191" y="97"/>
                    <a:pt x="184" y="97"/>
                  </a:cubicBezTo>
                  <a:cubicBezTo>
                    <a:pt x="178" y="97"/>
                    <a:pt x="172" y="102"/>
                    <a:pt x="172" y="108"/>
                  </a:cubicBezTo>
                  <a:cubicBezTo>
                    <a:pt x="172" y="114"/>
                    <a:pt x="176" y="118"/>
                    <a:pt x="181" y="120"/>
                  </a:cubicBezTo>
                  <a:close/>
                  <a:moveTo>
                    <a:pt x="184" y="103"/>
                  </a:moveTo>
                  <a:cubicBezTo>
                    <a:pt x="187" y="103"/>
                    <a:pt x="189" y="106"/>
                    <a:pt x="189" y="108"/>
                  </a:cubicBezTo>
                  <a:cubicBezTo>
                    <a:pt x="189" y="111"/>
                    <a:pt x="187" y="113"/>
                    <a:pt x="184" y="113"/>
                  </a:cubicBezTo>
                  <a:cubicBezTo>
                    <a:pt x="181" y="113"/>
                    <a:pt x="179" y="111"/>
                    <a:pt x="179" y="108"/>
                  </a:cubicBezTo>
                  <a:cubicBezTo>
                    <a:pt x="179" y="106"/>
                    <a:pt x="181" y="103"/>
                    <a:pt x="184" y="103"/>
                  </a:cubicBezTo>
                  <a:close/>
                  <a:moveTo>
                    <a:pt x="34" y="172"/>
                  </a:moveTo>
                  <a:cubicBezTo>
                    <a:pt x="36" y="172"/>
                    <a:pt x="36" y="172"/>
                    <a:pt x="36" y="172"/>
                  </a:cubicBezTo>
                  <a:cubicBezTo>
                    <a:pt x="114" y="172"/>
                    <a:pt x="114" y="172"/>
                    <a:pt x="114" y="172"/>
                  </a:cubicBezTo>
                  <a:cubicBezTo>
                    <a:pt x="115" y="172"/>
                    <a:pt x="115" y="172"/>
                    <a:pt x="115" y="172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4" y="121"/>
                    <a:pt x="114" y="121"/>
                    <a:pt x="114" y="121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33" y="115"/>
                    <a:pt x="33" y="115"/>
                    <a:pt x="33" y="11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25" y="125"/>
                    <a:pt x="25" y="125"/>
                    <a:pt x="25" y="125"/>
                  </a:cubicBezTo>
                  <a:lnTo>
                    <a:pt x="34" y="172"/>
                  </a:lnTo>
                  <a:close/>
                  <a:moveTo>
                    <a:pt x="40" y="165"/>
                  </a:moveTo>
                  <a:cubicBezTo>
                    <a:pt x="33" y="131"/>
                    <a:pt x="33" y="131"/>
                    <a:pt x="33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7" y="165"/>
                    <a:pt x="107" y="165"/>
                    <a:pt x="107" y="165"/>
                  </a:cubicBezTo>
                  <a:lnTo>
                    <a:pt x="40" y="165"/>
                  </a:lnTo>
                  <a:close/>
                  <a:moveTo>
                    <a:pt x="87" y="108"/>
                  </a:moveTo>
                  <a:cubicBezTo>
                    <a:pt x="107" y="108"/>
                    <a:pt x="107" y="108"/>
                    <a:pt x="107" y="108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87" y="115"/>
                    <a:pt x="87" y="115"/>
                    <a:pt x="87" y="115"/>
                  </a:cubicBezTo>
                  <a:lnTo>
                    <a:pt x="87" y="108"/>
                  </a:lnTo>
                  <a:close/>
                  <a:moveTo>
                    <a:pt x="40" y="121"/>
                  </a:moveTo>
                  <a:cubicBezTo>
                    <a:pt x="80" y="121"/>
                    <a:pt x="80" y="121"/>
                    <a:pt x="80" y="121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25"/>
                    <a:pt x="105" y="125"/>
                    <a:pt x="105" y="125"/>
                  </a:cubicBezTo>
                  <a:cubicBezTo>
                    <a:pt x="40" y="125"/>
                    <a:pt x="40" y="125"/>
                    <a:pt x="40" y="125"/>
                  </a:cubicBezTo>
                  <a:lnTo>
                    <a:pt x="40" y="12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" name="Группа 38"/>
          <p:cNvGrpSpPr>
            <a:grpSpLocks noChangeAspect="1"/>
          </p:cNvGrpSpPr>
          <p:nvPr/>
        </p:nvGrpSpPr>
        <p:grpSpPr>
          <a:xfrm>
            <a:off x="1108525" y="2953489"/>
            <a:ext cx="925949" cy="905256"/>
            <a:chOff x="681038" y="2675573"/>
            <a:chExt cx="852487" cy="833437"/>
          </a:xfrm>
        </p:grpSpPr>
        <p:sp>
          <p:nvSpPr>
            <p:cNvPr id="40" name="AutoShape 53"/>
            <p:cNvSpPr>
              <a:spLocks noChangeAspect="1" noChangeArrowheads="1" noTextEdit="1"/>
            </p:cNvSpPr>
            <p:nvPr/>
          </p:nvSpPr>
          <p:spPr bwMode="auto">
            <a:xfrm>
              <a:off x="681038" y="2678748"/>
              <a:ext cx="849312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55"/>
            <p:cNvSpPr>
              <a:spLocks/>
            </p:cNvSpPr>
            <p:nvPr/>
          </p:nvSpPr>
          <p:spPr bwMode="auto">
            <a:xfrm>
              <a:off x="735013" y="2981960"/>
              <a:ext cx="747712" cy="430212"/>
            </a:xfrm>
            <a:custGeom>
              <a:avLst/>
              <a:gdLst>
                <a:gd name="T0" fmla="*/ 232 w 232"/>
                <a:gd name="T1" fmla="*/ 134 h 134"/>
                <a:gd name="T2" fmla="*/ 225 w 232"/>
                <a:gd name="T3" fmla="*/ 134 h 134"/>
                <a:gd name="T4" fmla="*/ 225 w 232"/>
                <a:gd name="T5" fmla="*/ 21 h 134"/>
                <a:gd name="T6" fmla="*/ 209 w 232"/>
                <a:gd name="T7" fmla="*/ 6 h 134"/>
                <a:gd name="T8" fmla="*/ 22 w 232"/>
                <a:gd name="T9" fmla="*/ 6 h 134"/>
                <a:gd name="T10" fmla="*/ 7 w 232"/>
                <a:gd name="T11" fmla="*/ 21 h 134"/>
                <a:gd name="T12" fmla="*/ 7 w 232"/>
                <a:gd name="T13" fmla="*/ 134 h 134"/>
                <a:gd name="T14" fmla="*/ 0 w 232"/>
                <a:gd name="T15" fmla="*/ 134 h 134"/>
                <a:gd name="T16" fmla="*/ 0 w 232"/>
                <a:gd name="T17" fmla="*/ 21 h 134"/>
                <a:gd name="T18" fmla="*/ 22 w 232"/>
                <a:gd name="T19" fmla="*/ 0 h 134"/>
                <a:gd name="T20" fmla="*/ 209 w 232"/>
                <a:gd name="T21" fmla="*/ 0 h 134"/>
                <a:gd name="T22" fmla="*/ 232 w 232"/>
                <a:gd name="T23" fmla="*/ 21 h 134"/>
                <a:gd name="T24" fmla="*/ 232 w 232"/>
                <a:gd name="T2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134">
                  <a:moveTo>
                    <a:pt x="232" y="134"/>
                  </a:moveTo>
                  <a:cubicBezTo>
                    <a:pt x="225" y="134"/>
                    <a:pt x="225" y="134"/>
                    <a:pt x="225" y="134"/>
                  </a:cubicBezTo>
                  <a:cubicBezTo>
                    <a:pt x="225" y="21"/>
                    <a:pt x="225" y="21"/>
                    <a:pt x="225" y="21"/>
                  </a:cubicBezTo>
                  <a:cubicBezTo>
                    <a:pt x="225" y="12"/>
                    <a:pt x="219" y="6"/>
                    <a:pt x="209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3" y="6"/>
                    <a:pt x="7" y="12"/>
                    <a:pt x="7" y="21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2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22" y="0"/>
                    <a:pt x="232" y="9"/>
                    <a:pt x="232" y="21"/>
                  </a:cubicBezTo>
                  <a:lnTo>
                    <a:pt x="232" y="13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56"/>
            <p:cNvSpPr>
              <a:spLocks noEditPoints="1"/>
            </p:cNvSpPr>
            <p:nvPr/>
          </p:nvSpPr>
          <p:spPr bwMode="auto">
            <a:xfrm>
              <a:off x="684213" y="3399473"/>
              <a:ext cx="849312" cy="109537"/>
            </a:xfrm>
            <a:custGeom>
              <a:avLst/>
              <a:gdLst>
                <a:gd name="T0" fmla="*/ 239 w 264"/>
                <a:gd name="T1" fmla="*/ 34 h 34"/>
                <a:gd name="T2" fmla="*/ 25 w 264"/>
                <a:gd name="T3" fmla="*/ 34 h 34"/>
                <a:gd name="T4" fmla="*/ 1 w 264"/>
                <a:gd name="T5" fmla="*/ 5 h 34"/>
                <a:gd name="T6" fmla="*/ 0 w 264"/>
                <a:gd name="T7" fmla="*/ 0 h 34"/>
                <a:gd name="T8" fmla="*/ 264 w 264"/>
                <a:gd name="T9" fmla="*/ 0 h 34"/>
                <a:gd name="T10" fmla="*/ 262 w 264"/>
                <a:gd name="T11" fmla="*/ 5 h 34"/>
                <a:gd name="T12" fmla="*/ 239 w 264"/>
                <a:gd name="T13" fmla="*/ 34 h 34"/>
                <a:gd name="T14" fmla="*/ 9 w 264"/>
                <a:gd name="T15" fmla="*/ 7 h 34"/>
                <a:gd name="T16" fmla="*/ 25 w 264"/>
                <a:gd name="T17" fmla="*/ 27 h 34"/>
                <a:gd name="T18" fmla="*/ 239 w 264"/>
                <a:gd name="T19" fmla="*/ 27 h 34"/>
                <a:gd name="T20" fmla="*/ 254 w 264"/>
                <a:gd name="T21" fmla="*/ 7 h 34"/>
                <a:gd name="T22" fmla="*/ 9 w 264"/>
                <a:gd name="T2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4" h="34">
                  <a:moveTo>
                    <a:pt x="239" y="34"/>
                  </a:moveTo>
                  <a:cubicBezTo>
                    <a:pt x="25" y="34"/>
                    <a:pt x="25" y="34"/>
                    <a:pt x="25" y="34"/>
                  </a:cubicBezTo>
                  <a:cubicBezTo>
                    <a:pt x="12" y="34"/>
                    <a:pt x="3" y="10"/>
                    <a:pt x="1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2" y="5"/>
                    <a:pt x="262" y="5"/>
                    <a:pt x="262" y="5"/>
                  </a:cubicBezTo>
                  <a:cubicBezTo>
                    <a:pt x="261" y="10"/>
                    <a:pt x="251" y="34"/>
                    <a:pt x="239" y="34"/>
                  </a:cubicBezTo>
                  <a:close/>
                  <a:moveTo>
                    <a:pt x="9" y="7"/>
                  </a:moveTo>
                  <a:cubicBezTo>
                    <a:pt x="13" y="16"/>
                    <a:pt x="20" y="27"/>
                    <a:pt x="25" y="27"/>
                  </a:cubicBezTo>
                  <a:cubicBezTo>
                    <a:pt x="239" y="27"/>
                    <a:pt x="239" y="27"/>
                    <a:pt x="239" y="27"/>
                  </a:cubicBezTo>
                  <a:cubicBezTo>
                    <a:pt x="244" y="27"/>
                    <a:pt x="250" y="16"/>
                    <a:pt x="254" y="7"/>
                  </a:cubicBezTo>
                  <a:lnTo>
                    <a:pt x="9" y="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57"/>
            <p:cNvSpPr>
              <a:spLocks noEditPoints="1"/>
            </p:cNvSpPr>
            <p:nvPr/>
          </p:nvSpPr>
          <p:spPr bwMode="auto">
            <a:xfrm>
              <a:off x="800100" y="3045460"/>
              <a:ext cx="617537" cy="334962"/>
            </a:xfrm>
            <a:custGeom>
              <a:avLst/>
              <a:gdLst>
                <a:gd name="T0" fmla="*/ 389 w 389"/>
                <a:gd name="T1" fmla="*/ 211 h 211"/>
                <a:gd name="T2" fmla="*/ 0 w 389"/>
                <a:gd name="T3" fmla="*/ 211 h 211"/>
                <a:gd name="T4" fmla="*/ 0 w 389"/>
                <a:gd name="T5" fmla="*/ 0 h 211"/>
                <a:gd name="T6" fmla="*/ 389 w 389"/>
                <a:gd name="T7" fmla="*/ 0 h 211"/>
                <a:gd name="T8" fmla="*/ 389 w 389"/>
                <a:gd name="T9" fmla="*/ 211 h 211"/>
                <a:gd name="T10" fmla="*/ 14 w 389"/>
                <a:gd name="T11" fmla="*/ 197 h 211"/>
                <a:gd name="T12" fmla="*/ 375 w 389"/>
                <a:gd name="T13" fmla="*/ 197 h 211"/>
                <a:gd name="T14" fmla="*/ 375 w 389"/>
                <a:gd name="T15" fmla="*/ 12 h 211"/>
                <a:gd name="T16" fmla="*/ 14 w 389"/>
                <a:gd name="T17" fmla="*/ 12 h 211"/>
                <a:gd name="T18" fmla="*/ 14 w 389"/>
                <a:gd name="T19" fmla="*/ 19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9" h="211">
                  <a:moveTo>
                    <a:pt x="389" y="211"/>
                  </a:moveTo>
                  <a:lnTo>
                    <a:pt x="0" y="211"/>
                  </a:lnTo>
                  <a:lnTo>
                    <a:pt x="0" y="0"/>
                  </a:lnTo>
                  <a:lnTo>
                    <a:pt x="389" y="0"/>
                  </a:lnTo>
                  <a:lnTo>
                    <a:pt x="389" y="211"/>
                  </a:lnTo>
                  <a:close/>
                  <a:moveTo>
                    <a:pt x="14" y="197"/>
                  </a:moveTo>
                  <a:lnTo>
                    <a:pt x="375" y="197"/>
                  </a:lnTo>
                  <a:lnTo>
                    <a:pt x="375" y="12"/>
                  </a:lnTo>
                  <a:lnTo>
                    <a:pt x="14" y="12"/>
                  </a:lnTo>
                  <a:lnTo>
                    <a:pt x="14" y="19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1069975" y="3258185"/>
              <a:ext cx="77787" cy="34925"/>
            </a:xfrm>
            <a:custGeom>
              <a:avLst/>
              <a:gdLst>
                <a:gd name="T0" fmla="*/ 19 w 24"/>
                <a:gd name="T1" fmla="*/ 11 h 11"/>
                <a:gd name="T2" fmla="*/ 5 w 24"/>
                <a:gd name="T3" fmla="*/ 11 h 11"/>
                <a:gd name="T4" fmla="*/ 0 w 24"/>
                <a:gd name="T5" fmla="*/ 6 h 11"/>
                <a:gd name="T6" fmla="*/ 24 w 24"/>
                <a:gd name="T7" fmla="*/ 6 h 11"/>
                <a:gd name="T8" fmla="*/ 19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19" y="11"/>
                  </a:moveTo>
                  <a:cubicBezTo>
                    <a:pt x="15" y="7"/>
                    <a:pt x="9" y="7"/>
                    <a:pt x="5" y="1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7" y="0"/>
                    <a:pt x="17" y="0"/>
                    <a:pt x="24" y="6"/>
                  </a:cubicBezTo>
                  <a:lnTo>
                    <a:pt x="19" y="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59"/>
            <p:cNvSpPr>
              <a:spLocks/>
            </p:cNvSpPr>
            <p:nvPr/>
          </p:nvSpPr>
          <p:spPr bwMode="auto">
            <a:xfrm>
              <a:off x="1025525" y="3186748"/>
              <a:ext cx="166687" cy="61912"/>
            </a:xfrm>
            <a:custGeom>
              <a:avLst/>
              <a:gdLst>
                <a:gd name="T0" fmla="*/ 47 w 52"/>
                <a:gd name="T1" fmla="*/ 19 h 19"/>
                <a:gd name="T2" fmla="*/ 5 w 52"/>
                <a:gd name="T3" fmla="*/ 19 h 19"/>
                <a:gd name="T4" fmla="*/ 0 w 52"/>
                <a:gd name="T5" fmla="*/ 14 h 19"/>
                <a:gd name="T6" fmla="*/ 52 w 52"/>
                <a:gd name="T7" fmla="*/ 14 h 19"/>
                <a:gd name="T8" fmla="*/ 47 w 5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47" y="19"/>
                  </a:moveTo>
                  <a:cubicBezTo>
                    <a:pt x="35" y="7"/>
                    <a:pt x="16" y="7"/>
                    <a:pt x="5" y="1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4" y="0"/>
                    <a:pt x="37" y="0"/>
                    <a:pt x="52" y="14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60"/>
            <p:cNvSpPr>
              <a:spLocks/>
            </p:cNvSpPr>
            <p:nvPr/>
          </p:nvSpPr>
          <p:spPr bwMode="auto">
            <a:xfrm>
              <a:off x="979488" y="3116898"/>
              <a:ext cx="258762" cy="85725"/>
            </a:xfrm>
            <a:custGeom>
              <a:avLst/>
              <a:gdLst>
                <a:gd name="T0" fmla="*/ 4 w 80"/>
                <a:gd name="T1" fmla="*/ 27 h 27"/>
                <a:gd name="T2" fmla="*/ 0 w 80"/>
                <a:gd name="T3" fmla="*/ 22 h 27"/>
                <a:gd name="T4" fmla="*/ 80 w 80"/>
                <a:gd name="T5" fmla="*/ 22 h 27"/>
                <a:gd name="T6" fmla="*/ 75 w 80"/>
                <a:gd name="T7" fmla="*/ 27 h 27"/>
                <a:gd name="T8" fmla="*/ 4 w 8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7">
                  <a:moveTo>
                    <a:pt x="4" y="27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2" y="0"/>
                    <a:pt x="58" y="0"/>
                    <a:pt x="80" y="22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56" y="7"/>
                    <a:pt x="24" y="7"/>
                    <a:pt x="4" y="2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61"/>
            <p:cNvSpPr>
              <a:spLocks noEditPoints="1"/>
            </p:cNvSpPr>
            <p:nvPr/>
          </p:nvSpPr>
          <p:spPr bwMode="auto">
            <a:xfrm>
              <a:off x="690563" y="2826385"/>
              <a:ext cx="84137" cy="84137"/>
            </a:xfrm>
            <a:custGeom>
              <a:avLst/>
              <a:gdLst>
                <a:gd name="T0" fmla="*/ 13 w 26"/>
                <a:gd name="T1" fmla="*/ 26 h 26"/>
                <a:gd name="T2" fmla="*/ 0 w 26"/>
                <a:gd name="T3" fmla="*/ 13 h 26"/>
                <a:gd name="T4" fmla="*/ 13 w 26"/>
                <a:gd name="T5" fmla="*/ 0 h 26"/>
                <a:gd name="T6" fmla="*/ 26 w 26"/>
                <a:gd name="T7" fmla="*/ 13 h 26"/>
                <a:gd name="T8" fmla="*/ 13 w 26"/>
                <a:gd name="T9" fmla="*/ 26 h 26"/>
                <a:gd name="T10" fmla="*/ 13 w 26"/>
                <a:gd name="T11" fmla="*/ 6 h 26"/>
                <a:gd name="T12" fmla="*/ 6 w 26"/>
                <a:gd name="T13" fmla="*/ 13 h 26"/>
                <a:gd name="T14" fmla="*/ 13 w 26"/>
                <a:gd name="T15" fmla="*/ 19 h 26"/>
                <a:gd name="T16" fmla="*/ 20 w 26"/>
                <a:gd name="T17" fmla="*/ 13 h 26"/>
                <a:gd name="T18" fmla="*/ 13 w 26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5"/>
                    <a:pt x="26" y="13"/>
                  </a:cubicBezTo>
                  <a:cubicBezTo>
                    <a:pt x="26" y="20"/>
                    <a:pt x="20" y="26"/>
                    <a:pt x="13" y="26"/>
                  </a:cubicBezTo>
                  <a:close/>
                  <a:moveTo>
                    <a:pt x="13" y="6"/>
                  </a:moveTo>
                  <a:cubicBezTo>
                    <a:pt x="9" y="6"/>
                    <a:pt x="6" y="9"/>
                    <a:pt x="6" y="13"/>
                  </a:cubicBezTo>
                  <a:cubicBezTo>
                    <a:pt x="6" y="17"/>
                    <a:pt x="9" y="19"/>
                    <a:pt x="13" y="19"/>
                  </a:cubicBezTo>
                  <a:cubicBezTo>
                    <a:pt x="17" y="19"/>
                    <a:pt x="20" y="17"/>
                    <a:pt x="20" y="13"/>
                  </a:cubicBezTo>
                  <a:cubicBezTo>
                    <a:pt x="20" y="9"/>
                    <a:pt x="17" y="6"/>
                    <a:pt x="13" y="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62"/>
            <p:cNvSpPr>
              <a:spLocks noEditPoints="1"/>
            </p:cNvSpPr>
            <p:nvPr/>
          </p:nvSpPr>
          <p:spPr bwMode="auto">
            <a:xfrm>
              <a:off x="828675" y="2739073"/>
              <a:ext cx="87312" cy="87312"/>
            </a:xfrm>
            <a:custGeom>
              <a:avLst/>
              <a:gdLst>
                <a:gd name="T0" fmla="*/ 13 w 27"/>
                <a:gd name="T1" fmla="*/ 27 h 27"/>
                <a:gd name="T2" fmla="*/ 0 w 27"/>
                <a:gd name="T3" fmla="*/ 13 h 27"/>
                <a:gd name="T4" fmla="*/ 13 w 27"/>
                <a:gd name="T5" fmla="*/ 0 h 27"/>
                <a:gd name="T6" fmla="*/ 27 w 27"/>
                <a:gd name="T7" fmla="*/ 13 h 27"/>
                <a:gd name="T8" fmla="*/ 13 w 27"/>
                <a:gd name="T9" fmla="*/ 27 h 27"/>
                <a:gd name="T10" fmla="*/ 13 w 27"/>
                <a:gd name="T11" fmla="*/ 7 h 27"/>
                <a:gd name="T12" fmla="*/ 7 w 27"/>
                <a:gd name="T13" fmla="*/ 13 h 27"/>
                <a:gd name="T14" fmla="*/ 13 w 27"/>
                <a:gd name="T15" fmla="*/ 20 h 27"/>
                <a:gd name="T16" fmla="*/ 20 w 27"/>
                <a:gd name="T17" fmla="*/ 13 h 27"/>
                <a:gd name="T18" fmla="*/ 13 w 27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3" y="27"/>
                  </a:move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1"/>
                    <a:pt x="21" y="27"/>
                    <a:pt x="13" y="27"/>
                  </a:cubicBezTo>
                  <a:close/>
                  <a:moveTo>
                    <a:pt x="13" y="7"/>
                  </a:moveTo>
                  <a:cubicBezTo>
                    <a:pt x="10" y="7"/>
                    <a:pt x="7" y="10"/>
                    <a:pt x="7" y="13"/>
                  </a:cubicBezTo>
                  <a:cubicBezTo>
                    <a:pt x="7" y="17"/>
                    <a:pt x="10" y="20"/>
                    <a:pt x="13" y="20"/>
                  </a:cubicBezTo>
                  <a:cubicBezTo>
                    <a:pt x="17" y="20"/>
                    <a:pt x="20" y="17"/>
                    <a:pt x="20" y="13"/>
                  </a:cubicBezTo>
                  <a:cubicBezTo>
                    <a:pt x="20" y="10"/>
                    <a:pt x="17" y="7"/>
                    <a:pt x="13" y="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63"/>
            <p:cNvSpPr>
              <a:spLocks noEditPoints="1"/>
            </p:cNvSpPr>
            <p:nvPr/>
          </p:nvSpPr>
          <p:spPr bwMode="auto">
            <a:xfrm>
              <a:off x="1185863" y="2739073"/>
              <a:ext cx="87312" cy="87312"/>
            </a:xfrm>
            <a:custGeom>
              <a:avLst/>
              <a:gdLst>
                <a:gd name="T0" fmla="*/ 14 w 27"/>
                <a:gd name="T1" fmla="*/ 27 h 27"/>
                <a:gd name="T2" fmla="*/ 0 w 27"/>
                <a:gd name="T3" fmla="*/ 13 h 27"/>
                <a:gd name="T4" fmla="*/ 14 w 27"/>
                <a:gd name="T5" fmla="*/ 0 h 27"/>
                <a:gd name="T6" fmla="*/ 27 w 27"/>
                <a:gd name="T7" fmla="*/ 13 h 27"/>
                <a:gd name="T8" fmla="*/ 14 w 27"/>
                <a:gd name="T9" fmla="*/ 27 h 27"/>
                <a:gd name="T10" fmla="*/ 14 w 27"/>
                <a:gd name="T11" fmla="*/ 7 h 27"/>
                <a:gd name="T12" fmla="*/ 7 w 27"/>
                <a:gd name="T13" fmla="*/ 13 h 27"/>
                <a:gd name="T14" fmla="*/ 14 w 27"/>
                <a:gd name="T15" fmla="*/ 20 h 27"/>
                <a:gd name="T16" fmla="*/ 20 w 27"/>
                <a:gd name="T17" fmla="*/ 13 h 27"/>
                <a:gd name="T18" fmla="*/ 14 w 27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4" y="27"/>
                  </a:move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1"/>
                    <a:pt x="21" y="27"/>
                    <a:pt x="14" y="27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0" y="17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64"/>
            <p:cNvSpPr>
              <a:spLocks noEditPoints="1"/>
            </p:cNvSpPr>
            <p:nvPr/>
          </p:nvSpPr>
          <p:spPr bwMode="auto">
            <a:xfrm>
              <a:off x="1343025" y="2697798"/>
              <a:ext cx="87312" cy="84137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0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0" y="17"/>
                    <a:pt x="20" y="13"/>
                  </a:cubicBezTo>
                  <a:cubicBezTo>
                    <a:pt x="20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65"/>
            <p:cNvSpPr>
              <a:spLocks noEditPoints="1"/>
            </p:cNvSpPr>
            <p:nvPr/>
          </p:nvSpPr>
          <p:spPr bwMode="auto">
            <a:xfrm>
              <a:off x="1439863" y="2839085"/>
              <a:ext cx="87312" cy="87312"/>
            </a:xfrm>
            <a:custGeom>
              <a:avLst/>
              <a:gdLst>
                <a:gd name="T0" fmla="*/ 14 w 27"/>
                <a:gd name="T1" fmla="*/ 27 h 27"/>
                <a:gd name="T2" fmla="*/ 0 w 27"/>
                <a:gd name="T3" fmla="*/ 14 h 27"/>
                <a:gd name="T4" fmla="*/ 14 w 27"/>
                <a:gd name="T5" fmla="*/ 0 h 27"/>
                <a:gd name="T6" fmla="*/ 27 w 27"/>
                <a:gd name="T7" fmla="*/ 14 h 27"/>
                <a:gd name="T8" fmla="*/ 14 w 27"/>
                <a:gd name="T9" fmla="*/ 27 h 27"/>
                <a:gd name="T10" fmla="*/ 14 w 27"/>
                <a:gd name="T11" fmla="*/ 7 h 27"/>
                <a:gd name="T12" fmla="*/ 7 w 27"/>
                <a:gd name="T13" fmla="*/ 14 h 27"/>
                <a:gd name="T14" fmla="*/ 14 w 27"/>
                <a:gd name="T15" fmla="*/ 20 h 27"/>
                <a:gd name="T16" fmla="*/ 20 w 27"/>
                <a:gd name="T17" fmla="*/ 14 h 27"/>
                <a:gd name="T18" fmla="*/ 14 w 27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4" y="27"/>
                  </a:move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4"/>
                  </a:cubicBezTo>
                  <a:cubicBezTo>
                    <a:pt x="27" y="21"/>
                    <a:pt x="21" y="27"/>
                    <a:pt x="14" y="27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4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0" y="17"/>
                    <a:pt x="20" y="14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66"/>
            <p:cNvSpPr>
              <a:spLocks noEditPoints="1"/>
            </p:cNvSpPr>
            <p:nvPr/>
          </p:nvSpPr>
          <p:spPr bwMode="auto">
            <a:xfrm>
              <a:off x="1000125" y="2675573"/>
              <a:ext cx="85725" cy="87312"/>
            </a:xfrm>
            <a:custGeom>
              <a:avLst/>
              <a:gdLst>
                <a:gd name="T0" fmla="*/ 14 w 27"/>
                <a:gd name="T1" fmla="*/ 27 h 27"/>
                <a:gd name="T2" fmla="*/ 0 w 27"/>
                <a:gd name="T3" fmla="*/ 13 h 27"/>
                <a:gd name="T4" fmla="*/ 14 w 27"/>
                <a:gd name="T5" fmla="*/ 0 h 27"/>
                <a:gd name="T6" fmla="*/ 27 w 27"/>
                <a:gd name="T7" fmla="*/ 13 h 27"/>
                <a:gd name="T8" fmla="*/ 14 w 27"/>
                <a:gd name="T9" fmla="*/ 27 h 27"/>
                <a:gd name="T10" fmla="*/ 14 w 27"/>
                <a:gd name="T11" fmla="*/ 7 h 27"/>
                <a:gd name="T12" fmla="*/ 7 w 27"/>
                <a:gd name="T13" fmla="*/ 13 h 27"/>
                <a:gd name="T14" fmla="*/ 14 w 27"/>
                <a:gd name="T15" fmla="*/ 20 h 27"/>
                <a:gd name="T16" fmla="*/ 20 w 27"/>
                <a:gd name="T17" fmla="*/ 13 h 27"/>
                <a:gd name="T18" fmla="*/ 14 w 27"/>
                <a:gd name="T19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4" y="27"/>
                  </a:move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1"/>
                    <a:pt x="21" y="27"/>
                    <a:pt x="14" y="27"/>
                  </a:cubicBezTo>
                  <a:close/>
                  <a:moveTo>
                    <a:pt x="14" y="7"/>
                  </a:moveTo>
                  <a:cubicBezTo>
                    <a:pt x="10" y="7"/>
                    <a:pt x="7" y="10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0" y="17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67"/>
            <p:cNvSpPr>
              <a:spLocks/>
            </p:cNvSpPr>
            <p:nvPr/>
          </p:nvSpPr>
          <p:spPr bwMode="auto">
            <a:xfrm>
              <a:off x="866775" y="2816860"/>
              <a:ext cx="65087" cy="174625"/>
            </a:xfrm>
            <a:custGeom>
              <a:avLst/>
              <a:gdLst>
                <a:gd name="T0" fmla="*/ 41 w 41"/>
                <a:gd name="T1" fmla="*/ 110 h 110"/>
                <a:gd name="T2" fmla="*/ 27 w 41"/>
                <a:gd name="T3" fmla="*/ 110 h 110"/>
                <a:gd name="T4" fmla="*/ 27 w 41"/>
                <a:gd name="T5" fmla="*/ 75 h 110"/>
                <a:gd name="T6" fmla="*/ 0 w 41"/>
                <a:gd name="T7" fmla="*/ 41 h 110"/>
                <a:gd name="T8" fmla="*/ 0 w 41"/>
                <a:gd name="T9" fmla="*/ 0 h 110"/>
                <a:gd name="T10" fmla="*/ 13 w 41"/>
                <a:gd name="T11" fmla="*/ 0 h 110"/>
                <a:gd name="T12" fmla="*/ 13 w 41"/>
                <a:gd name="T13" fmla="*/ 37 h 110"/>
                <a:gd name="T14" fmla="*/ 41 w 41"/>
                <a:gd name="T15" fmla="*/ 69 h 110"/>
                <a:gd name="T16" fmla="*/ 41 w 41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0">
                  <a:moveTo>
                    <a:pt x="41" y="110"/>
                  </a:moveTo>
                  <a:lnTo>
                    <a:pt x="27" y="110"/>
                  </a:lnTo>
                  <a:lnTo>
                    <a:pt x="27" y="75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37"/>
                  </a:lnTo>
                  <a:lnTo>
                    <a:pt x="41" y="69"/>
                  </a:lnTo>
                  <a:lnTo>
                    <a:pt x="41" y="11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68"/>
            <p:cNvSpPr>
              <a:spLocks/>
            </p:cNvSpPr>
            <p:nvPr/>
          </p:nvSpPr>
          <p:spPr bwMode="auto">
            <a:xfrm>
              <a:off x="982663" y="2753360"/>
              <a:ext cx="250825" cy="247650"/>
            </a:xfrm>
            <a:custGeom>
              <a:avLst/>
              <a:gdLst>
                <a:gd name="T0" fmla="*/ 138 w 158"/>
                <a:gd name="T1" fmla="*/ 156 h 156"/>
                <a:gd name="T2" fmla="*/ 0 w 158"/>
                <a:gd name="T3" fmla="*/ 156 h 156"/>
                <a:gd name="T4" fmla="*/ 0 w 158"/>
                <a:gd name="T5" fmla="*/ 81 h 156"/>
                <a:gd name="T6" fmla="*/ 29 w 158"/>
                <a:gd name="T7" fmla="*/ 50 h 156"/>
                <a:gd name="T8" fmla="*/ 29 w 158"/>
                <a:gd name="T9" fmla="*/ 0 h 156"/>
                <a:gd name="T10" fmla="*/ 43 w 158"/>
                <a:gd name="T11" fmla="*/ 0 h 156"/>
                <a:gd name="T12" fmla="*/ 43 w 158"/>
                <a:gd name="T13" fmla="*/ 54 h 156"/>
                <a:gd name="T14" fmla="*/ 15 w 158"/>
                <a:gd name="T15" fmla="*/ 87 h 156"/>
                <a:gd name="T16" fmla="*/ 15 w 158"/>
                <a:gd name="T17" fmla="*/ 144 h 156"/>
                <a:gd name="T18" fmla="*/ 124 w 158"/>
                <a:gd name="T19" fmla="*/ 144 h 156"/>
                <a:gd name="T20" fmla="*/ 124 w 158"/>
                <a:gd name="T21" fmla="*/ 83 h 156"/>
                <a:gd name="T22" fmla="*/ 144 w 158"/>
                <a:gd name="T23" fmla="*/ 60 h 156"/>
                <a:gd name="T24" fmla="*/ 144 w 158"/>
                <a:gd name="T25" fmla="*/ 40 h 156"/>
                <a:gd name="T26" fmla="*/ 158 w 158"/>
                <a:gd name="T27" fmla="*/ 40 h 156"/>
                <a:gd name="T28" fmla="*/ 158 w 158"/>
                <a:gd name="T29" fmla="*/ 66 h 156"/>
                <a:gd name="T30" fmla="*/ 138 w 158"/>
                <a:gd name="T31" fmla="*/ 87 h 156"/>
                <a:gd name="T32" fmla="*/ 138 w 158"/>
                <a:gd name="T3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8" h="156">
                  <a:moveTo>
                    <a:pt x="138" y="156"/>
                  </a:moveTo>
                  <a:lnTo>
                    <a:pt x="0" y="156"/>
                  </a:lnTo>
                  <a:lnTo>
                    <a:pt x="0" y="81"/>
                  </a:lnTo>
                  <a:lnTo>
                    <a:pt x="29" y="50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3" y="54"/>
                  </a:lnTo>
                  <a:lnTo>
                    <a:pt x="15" y="87"/>
                  </a:lnTo>
                  <a:lnTo>
                    <a:pt x="15" y="144"/>
                  </a:lnTo>
                  <a:lnTo>
                    <a:pt x="124" y="144"/>
                  </a:lnTo>
                  <a:lnTo>
                    <a:pt x="124" y="83"/>
                  </a:lnTo>
                  <a:lnTo>
                    <a:pt x="144" y="60"/>
                  </a:lnTo>
                  <a:lnTo>
                    <a:pt x="144" y="40"/>
                  </a:lnTo>
                  <a:lnTo>
                    <a:pt x="158" y="40"/>
                  </a:lnTo>
                  <a:lnTo>
                    <a:pt x="158" y="66"/>
                  </a:lnTo>
                  <a:lnTo>
                    <a:pt x="138" y="87"/>
                  </a:lnTo>
                  <a:lnTo>
                    <a:pt x="138" y="1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69"/>
            <p:cNvSpPr>
              <a:spLocks/>
            </p:cNvSpPr>
            <p:nvPr/>
          </p:nvSpPr>
          <p:spPr bwMode="auto">
            <a:xfrm>
              <a:off x="1263650" y="2775585"/>
              <a:ext cx="131762" cy="222250"/>
            </a:xfrm>
            <a:custGeom>
              <a:avLst/>
              <a:gdLst>
                <a:gd name="T0" fmla="*/ 10 w 83"/>
                <a:gd name="T1" fmla="*/ 140 h 140"/>
                <a:gd name="T2" fmla="*/ 0 w 83"/>
                <a:gd name="T3" fmla="*/ 130 h 140"/>
                <a:gd name="T4" fmla="*/ 34 w 83"/>
                <a:gd name="T5" fmla="*/ 93 h 140"/>
                <a:gd name="T6" fmla="*/ 34 w 83"/>
                <a:gd name="T7" fmla="*/ 67 h 140"/>
                <a:gd name="T8" fmla="*/ 69 w 83"/>
                <a:gd name="T9" fmla="*/ 34 h 140"/>
                <a:gd name="T10" fmla="*/ 69 w 83"/>
                <a:gd name="T11" fmla="*/ 0 h 140"/>
                <a:gd name="T12" fmla="*/ 83 w 83"/>
                <a:gd name="T13" fmla="*/ 0 h 140"/>
                <a:gd name="T14" fmla="*/ 83 w 83"/>
                <a:gd name="T15" fmla="*/ 40 h 140"/>
                <a:gd name="T16" fmla="*/ 48 w 83"/>
                <a:gd name="T17" fmla="*/ 73 h 140"/>
                <a:gd name="T18" fmla="*/ 48 w 83"/>
                <a:gd name="T19" fmla="*/ 99 h 140"/>
                <a:gd name="T20" fmla="*/ 10 w 83"/>
                <a:gd name="T2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40">
                  <a:moveTo>
                    <a:pt x="10" y="140"/>
                  </a:moveTo>
                  <a:lnTo>
                    <a:pt x="0" y="130"/>
                  </a:lnTo>
                  <a:lnTo>
                    <a:pt x="34" y="93"/>
                  </a:lnTo>
                  <a:lnTo>
                    <a:pt x="34" y="67"/>
                  </a:lnTo>
                  <a:lnTo>
                    <a:pt x="69" y="34"/>
                  </a:lnTo>
                  <a:lnTo>
                    <a:pt x="69" y="0"/>
                  </a:lnTo>
                  <a:lnTo>
                    <a:pt x="83" y="0"/>
                  </a:lnTo>
                  <a:lnTo>
                    <a:pt x="83" y="40"/>
                  </a:lnTo>
                  <a:lnTo>
                    <a:pt x="48" y="73"/>
                  </a:lnTo>
                  <a:lnTo>
                    <a:pt x="48" y="99"/>
                  </a:lnTo>
                  <a:lnTo>
                    <a:pt x="10" y="14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70"/>
            <p:cNvSpPr>
              <a:spLocks/>
            </p:cNvSpPr>
            <p:nvPr/>
          </p:nvSpPr>
          <p:spPr bwMode="auto">
            <a:xfrm>
              <a:off x="1404938" y="2900998"/>
              <a:ext cx="63500" cy="90487"/>
            </a:xfrm>
            <a:custGeom>
              <a:avLst/>
              <a:gdLst>
                <a:gd name="T0" fmla="*/ 14 w 40"/>
                <a:gd name="T1" fmla="*/ 57 h 57"/>
                <a:gd name="T2" fmla="*/ 0 w 40"/>
                <a:gd name="T3" fmla="*/ 57 h 57"/>
                <a:gd name="T4" fmla="*/ 0 w 40"/>
                <a:gd name="T5" fmla="*/ 32 h 57"/>
                <a:gd name="T6" fmla="*/ 30 w 40"/>
                <a:gd name="T7" fmla="*/ 0 h 57"/>
                <a:gd name="T8" fmla="*/ 40 w 40"/>
                <a:gd name="T9" fmla="*/ 10 h 57"/>
                <a:gd name="T10" fmla="*/ 14 w 40"/>
                <a:gd name="T11" fmla="*/ 38 h 57"/>
                <a:gd name="T12" fmla="*/ 14 w 40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7">
                  <a:moveTo>
                    <a:pt x="14" y="57"/>
                  </a:moveTo>
                  <a:lnTo>
                    <a:pt x="0" y="57"/>
                  </a:lnTo>
                  <a:lnTo>
                    <a:pt x="0" y="32"/>
                  </a:lnTo>
                  <a:lnTo>
                    <a:pt x="30" y="0"/>
                  </a:lnTo>
                  <a:lnTo>
                    <a:pt x="40" y="10"/>
                  </a:lnTo>
                  <a:lnTo>
                    <a:pt x="14" y="38"/>
                  </a:lnTo>
                  <a:lnTo>
                    <a:pt x="14" y="5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1"/>
            <p:cNvSpPr>
              <a:spLocks/>
            </p:cNvSpPr>
            <p:nvPr/>
          </p:nvSpPr>
          <p:spPr bwMode="auto">
            <a:xfrm>
              <a:off x="747713" y="2888298"/>
              <a:ext cx="52387" cy="103187"/>
            </a:xfrm>
            <a:custGeom>
              <a:avLst/>
              <a:gdLst>
                <a:gd name="T0" fmla="*/ 33 w 33"/>
                <a:gd name="T1" fmla="*/ 65 h 65"/>
                <a:gd name="T2" fmla="*/ 21 w 33"/>
                <a:gd name="T3" fmla="*/ 65 h 65"/>
                <a:gd name="T4" fmla="*/ 21 w 33"/>
                <a:gd name="T5" fmla="*/ 30 h 65"/>
                <a:gd name="T6" fmla="*/ 0 w 33"/>
                <a:gd name="T7" fmla="*/ 10 h 65"/>
                <a:gd name="T8" fmla="*/ 9 w 33"/>
                <a:gd name="T9" fmla="*/ 0 h 65"/>
                <a:gd name="T10" fmla="*/ 33 w 33"/>
                <a:gd name="T11" fmla="*/ 24 h 65"/>
                <a:gd name="T12" fmla="*/ 33 w 33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65">
                  <a:moveTo>
                    <a:pt x="33" y="65"/>
                  </a:moveTo>
                  <a:lnTo>
                    <a:pt x="21" y="65"/>
                  </a:lnTo>
                  <a:lnTo>
                    <a:pt x="21" y="3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33" y="24"/>
                  </a:lnTo>
                  <a:lnTo>
                    <a:pt x="33" y="6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7777657" y="4472815"/>
            <a:ext cx="372251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Ошибки в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настройках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сетевого оборудования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 защиты периметра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веб-приложений</a:t>
            </a:r>
          </a:p>
          <a:p>
            <a:pPr marL="0" lvl="1" indent="-285750">
              <a:spcAft>
                <a:spcPts val="40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 данных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342181" y="4472815"/>
            <a:ext cx="309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500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Уязвимости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веб-приложений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2"/>
          <p:cNvSpPr txBox="1"/>
          <p:nvPr/>
        </p:nvSpPr>
        <p:spPr>
          <a:xfrm>
            <a:off x="2342181" y="3125457"/>
            <a:ext cx="332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660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Небезопасные беспроводные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4077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Процесс управления уязвимостями 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364082" y="1680539"/>
            <a:ext cx="5425764" cy="4470868"/>
            <a:chOff x="6325930" y="1386252"/>
            <a:chExt cx="5425764" cy="4470868"/>
          </a:xfrm>
        </p:grpSpPr>
        <p:sp>
          <p:nvSpPr>
            <p:cNvPr id="4" name="Полилиния 3"/>
            <p:cNvSpPr/>
            <p:nvPr/>
          </p:nvSpPr>
          <p:spPr>
            <a:xfrm>
              <a:off x="8167391" y="1386252"/>
              <a:ext cx="1724004" cy="968202"/>
            </a:xfrm>
            <a:custGeom>
              <a:avLst/>
              <a:gdLst>
                <a:gd name="connsiteX0" fmla="*/ 0 w 1489542"/>
                <a:gd name="connsiteY0" fmla="*/ 161370 h 968202"/>
                <a:gd name="connsiteX1" fmla="*/ 161370 w 1489542"/>
                <a:gd name="connsiteY1" fmla="*/ 0 h 968202"/>
                <a:gd name="connsiteX2" fmla="*/ 1328172 w 1489542"/>
                <a:gd name="connsiteY2" fmla="*/ 0 h 968202"/>
                <a:gd name="connsiteX3" fmla="*/ 1489542 w 1489542"/>
                <a:gd name="connsiteY3" fmla="*/ 161370 h 968202"/>
                <a:gd name="connsiteX4" fmla="*/ 1489542 w 1489542"/>
                <a:gd name="connsiteY4" fmla="*/ 806832 h 968202"/>
                <a:gd name="connsiteX5" fmla="*/ 1328172 w 1489542"/>
                <a:gd name="connsiteY5" fmla="*/ 968202 h 968202"/>
                <a:gd name="connsiteX6" fmla="*/ 161370 w 1489542"/>
                <a:gd name="connsiteY6" fmla="*/ 968202 h 968202"/>
                <a:gd name="connsiteX7" fmla="*/ 0 w 1489542"/>
                <a:gd name="connsiteY7" fmla="*/ 806832 h 968202"/>
                <a:gd name="connsiteX8" fmla="*/ 0 w 1489542"/>
                <a:gd name="connsiteY8" fmla="*/ 161370 h 96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9542" h="968202">
                  <a:moveTo>
                    <a:pt x="0" y="161370"/>
                  </a:moveTo>
                  <a:cubicBezTo>
                    <a:pt x="0" y="72248"/>
                    <a:pt x="72248" y="0"/>
                    <a:pt x="161370" y="0"/>
                  </a:cubicBezTo>
                  <a:lnTo>
                    <a:pt x="1328172" y="0"/>
                  </a:lnTo>
                  <a:cubicBezTo>
                    <a:pt x="1417294" y="0"/>
                    <a:pt x="1489542" y="72248"/>
                    <a:pt x="1489542" y="161370"/>
                  </a:cubicBezTo>
                  <a:lnTo>
                    <a:pt x="1489542" y="806832"/>
                  </a:lnTo>
                  <a:cubicBezTo>
                    <a:pt x="1489542" y="895954"/>
                    <a:pt x="1417294" y="968202"/>
                    <a:pt x="1328172" y="968202"/>
                  </a:cubicBezTo>
                  <a:lnTo>
                    <a:pt x="161370" y="968202"/>
                  </a:lnTo>
                  <a:cubicBezTo>
                    <a:pt x="72248" y="968202"/>
                    <a:pt x="0" y="895954"/>
                    <a:pt x="0" y="806832"/>
                  </a:cubicBezTo>
                  <a:lnTo>
                    <a:pt x="0" y="161370"/>
                  </a:lnTo>
                  <a:close/>
                </a:path>
              </a:pathLst>
            </a:custGeom>
            <a:ln w="25400">
              <a:solidFill>
                <a:srgbClr val="CC0000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74" tIns="89174" rIns="89174" bIns="89174" numCol="1" spcCol="1270" anchor="ctr" anchorCtr="0">
              <a:noAutofit/>
            </a:bodyPr>
            <a:lstStyle/>
            <a:p>
              <a:pPr lvl="0" algn="ctr" defTabSz="488950">
                <a:lnSpc>
                  <a:spcPts val="1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Инвентаризация ресурсов</a:t>
              </a:r>
              <a:endParaRPr lang="ru-RU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7444388" y="1799117"/>
              <a:ext cx="3872452" cy="38724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81000" y="246145"/>
                  </a:moveTo>
                  <a:arcTo wR="1936226" hR="1936226" stAng="17952341" swAng="1213276"/>
                </a:path>
              </a:pathLst>
            </a:custGeom>
            <a:noFill/>
            <a:ln w="31750">
              <a:solidFill>
                <a:srgbClr val="CC0000"/>
              </a:solidFill>
              <a:prstDash val="sysDot"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10008851" y="2794489"/>
              <a:ext cx="1742843" cy="968202"/>
            </a:xfrm>
            <a:custGeom>
              <a:avLst/>
              <a:gdLst>
                <a:gd name="connsiteX0" fmla="*/ 0 w 1489542"/>
                <a:gd name="connsiteY0" fmla="*/ 161370 h 968202"/>
                <a:gd name="connsiteX1" fmla="*/ 161370 w 1489542"/>
                <a:gd name="connsiteY1" fmla="*/ 0 h 968202"/>
                <a:gd name="connsiteX2" fmla="*/ 1328172 w 1489542"/>
                <a:gd name="connsiteY2" fmla="*/ 0 h 968202"/>
                <a:gd name="connsiteX3" fmla="*/ 1489542 w 1489542"/>
                <a:gd name="connsiteY3" fmla="*/ 161370 h 968202"/>
                <a:gd name="connsiteX4" fmla="*/ 1489542 w 1489542"/>
                <a:gd name="connsiteY4" fmla="*/ 806832 h 968202"/>
                <a:gd name="connsiteX5" fmla="*/ 1328172 w 1489542"/>
                <a:gd name="connsiteY5" fmla="*/ 968202 h 968202"/>
                <a:gd name="connsiteX6" fmla="*/ 161370 w 1489542"/>
                <a:gd name="connsiteY6" fmla="*/ 968202 h 968202"/>
                <a:gd name="connsiteX7" fmla="*/ 0 w 1489542"/>
                <a:gd name="connsiteY7" fmla="*/ 806832 h 968202"/>
                <a:gd name="connsiteX8" fmla="*/ 0 w 1489542"/>
                <a:gd name="connsiteY8" fmla="*/ 161370 h 96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9542" h="968202">
                  <a:moveTo>
                    <a:pt x="0" y="161370"/>
                  </a:moveTo>
                  <a:cubicBezTo>
                    <a:pt x="0" y="72248"/>
                    <a:pt x="72248" y="0"/>
                    <a:pt x="161370" y="0"/>
                  </a:cubicBezTo>
                  <a:lnTo>
                    <a:pt x="1328172" y="0"/>
                  </a:lnTo>
                  <a:cubicBezTo>
                    <a:pt x="1417294" y="0"/>
                    <a:pt x="1489542" y="72248"/>
                    <a:pt x="1489542" y="161370"/>
                  </a:cubicBezTo>
                  <a:lnTo>
                    <a:pt x="1489542" y="806832"/>
                  </a:lnTo>
                  <a:cubicBezTo>
                    <a:pt x="1489542" y="895954"/>
                    <a:pt x="1417294" y="968202"/>
                    <a:pt x="1328172" y="968202"/>
                  </a:cubicBezTo>
                  <a:lnTo>
                    <a:pt x="161370" y="968202"/>
                  </a:lnTo>
                  <a:cubicBezTo>
                    <a:pt x="72248" y="968202"/>
                    <a:pt x="0" y="895954"/>
                    <a:pt x="0" y="806832"/>
                  </a:cubicBezTo>
                  <a:lnTo>
                    <a:pt x="0" y="161370"/>
                  </a:lnTo>
                  <a:close/>
                </a:path>
              </a:pathLst>
            </a:custGeom>
            <a:ln w="25400">
              <a:solidFill>
                <a:srgbClr val="CC0000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74" tIns="89174" rIns="89174" bIns="89174" numCol="1" spcCol="1270" anchor="ctr" anchorCtr="0">
              <a:noAutofit/>
            </a:bodyPr>
            <a:lstStyle/>
            <a:p>
              <a:pPr lvl="0" algn="ctr" defTabSz="488950">
                <a:lnSpc>
                  <a:spcPts val="1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Приоритезация</a:t>
              </a:r>
              <a:r>
                <a:rPr lang="en-US" sz="1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задач</a:t>
              </a:r>
              <a:endParaRPr lang="ru-RU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7005412" y="1870353"/>
              <a:ext cx="3872452" cy="38724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867830" y="2069936"/>
                  </a:moveTo>
                  <a:arcTo wR="1936226" hR="1936226" stAng="21837590" swAng="1361070"/>
                </a:path>
              </a:pathLst>
            </a:custGeom>
            <a:noFill/>
            <a:ln w="31750">
              <a:solidFill>
                <a:srgbClr val="CC0000"/>
              </a:solidFill>
              <a:prstDash val="sysDot"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9305477" y="4888918"/>
              <a:ext cx="1668478" cy="968202"/>
            </a:xfrm>
            <a:custGeom>
              <a:avLst/>
              <a:gdLst>
                <a:gd name="connsiteX0" fmla="*/ 0 w 1489542"/>
                <a:gd name="connsiteY0" fmla="*/ 161370 h 968202"/>
                <a:gd name="connsiteX1" fmla="*/ 161370 w 1489542"/>
                <a:gd name="connsiteY1" fmla="*/ 0 h 968202"/>
                <a:gd name="connsiteX2" fmla="*/ 1328172 w 1489542"/>
                <a:gd name="connsiteY2" fmla="*/ 0 h 968202"/>
                <a:gd name="connsiteX3" fmla="*/ 1489542 w 1489542"/>
                <a:gd name="connsiteY3" fmla="*/ 161370 h 968202"/>
                <a:gd name="connsiteX4" fmla="*/ 1489542 w 1489542"/>
                <a:gd name="connsiteY4" fmla="*/ 806832 h 968202"/>
                <a:gd name="connsiteX5" fmla="*/ 1328172 w 1489542"/>
                <a:gd name="connsiteY5" fmla="*/ 968202 h 968202"/>
                <a:gd name="connsiteX6" fmla="*/ 161370 w 1489542"/>
                <a:gd name="connsiteY6" fmla="*/ 968202 h 968202"/>
                <a:gd name="connsiteX7" fmla="*/ 0 w 1489542"/>
                <a:gd name="connsiteY7" fmla="*/ 806832 h 968202"/>
                <a:gd name="connsiteX8" fmla="*/ 0 w 1489542"/>
                <a:gd name="connsiteY8" fmla="*/ 161370 h 96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9542" h="968202">
                  <a:moveTo>
                    <a:pt x="0" y="161370"/>
                  </a:moveTo>
                  <a:cubicBezTo>
                    <a:pt x="0" y="72248"/>
                    <a:pt x="72248" y="0"/>
                    <a:pt x="161370" y="0"/>
                  </a:cubicBezTo>
                  <a:lnTo>
                    <a:pt x="1328172" y="0"/>
                  </a:lnTo>
                  <a:cubicBezTo>
                    <a:pt x="1417294" y="0"/>
                    <a:pt x="1489542" y="72248"/>
                    <a:pt x="1489542" y="161370"/>
                  </a:cubicBezTo>
                  <a:lnTo>
                    <a:pt x="1489542" y="806832"/>
                  </a:lnTo>
                  <a:cubicBezTo>
                    <a:pt x="1489542" y="895954"/>
                    <a:pt x="1417294" y="968202"/>
                    <a:pt x="1328172" y="968202"/>
                  </a:cubicBezTo>
                  <a:lnTo>
                    <a:pt x="161370" y="968202"/>
                  </a:lnTo>
                  <a:cubicBezTo>
                    <a:pt x="72248" y="968202"/>
                    <a:pt x="0" y="895954"/>
                    <a:pt x="0" y="806832"/>
                  </a:cubicBezTo>
                  <a:lnTo>
                    <a:pt x="0" y="161370"/>
                  </a:lnTo>
                  <a:close/>
                </a:path>
              </a:pathLst>
            </a:custGeom>
            <a:ln w="25400">
              <a:solidFill>
                <a:srgbClr val="CC0000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74" tIns="89174" rIns="89174" bIns="89174" numCol="1" spcCol="1270" anchor="ctr" anchorCtr="0">
              <a:noAutofit/>
            </a:bodyPr>
            <a:lstStyle/>
            <a:p>
              <a:pPr lvl="0" algn="ctr" defTabSz="488950">
                <a:lnSpc>
                  <a:spcPts val="1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 защищенности ресурсов</a:t>
              </a:r>
              <a:endParaRPr lang="ru-RU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938903" y="1551628"/>
              <a:ext cx="3872452" cy="38724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74366" y="3857752"/>
                  </a:moveTo>
                  <a:arcTo wR="1936226" hR="1936226" stAng="4976111" swAng="847777"/>
                </a:path>
              </a:pathLst>
            </a:custGeom>
            <a:noFill/>
            <a:ln w="31750">
              <a:solidFill>
                <a:srgbClr val="CC0000"/>
              </a:solidFill>
              <a:prstDash val="sysDot"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7029306" y="4888918"/>
              <a:ext cx="1489542" cy="968202"/>
            </a:xfrm>
            <a:custGeom>
              <a:avLst/>
              <a:gdLst>
                <a:gd name="connsiteX0" fmla="*/ 0 w 1489542"/>
                <a:gd name="connsiteY0" fmla="*/ 161370 h 968202"/>
                <a:gd name="connsiteX1" fmla="*/ 161370 w 1489542"/>
                <a:gd name="connsiteY1" fmla="*/ 0 h 968202"/>
                <a:gd name="connsiteX2" fmla="*/ 1328172 w 1489542"/>
                <a:gd name="connsiteY2" fmla="*/ 0 h 968202"/>
                <a:gd name="connsiteX3" fmla="*/ 1489542 w 1489542"/>
                <a:gd name="connsiteY3" fmla="*/ 161370 h 968202"/>
                <a:gd name="connsiteX4" fmla="*/ 1489542 w 1489542"/>
                <a:gd name="connsiteY4" fmla="*/ 806832 h 968202"/>
                <a:gd name="connsiteX5" fmla="*/ 1328172 w 1489542"/>
                <a:gd name="connsiteY5" fmla="*/ 968202 h 968202"/>
                <a:gd name="connsiteX6" fmla="*/ 161370 w 1489542"/>
                <a:gd name="connsiteY6" fmla="*/ 968202 h 968202"/>
                <a:gd name="connsiteX7" fmla="*/ 0 w 1489542"/>
                <a:gd name="connsiteY7" fmla="*/ 806832 h 968202"/>
                <a:gd name="connsiteX8" fmla="*/ 0 w 1489542"/>
                <a:gd name="connsiteY8" fmla="*/ 161370 h 96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9542" h="968202">
                  <a:moveTo>
                    <a:pt x="0" y="161370"/>
                  </a:moveTo>
                  <a:cubicBezTo>
                    <a:pt x="0" y="72248"/>
                    <a:pt x="72248" y="0"/>
                    <a:pt x="161370" y="0"/>
                  </a:cubicBezTo>
                  <a:lnTo>
                    <a:pt x="1328172" y="0"/>
                  </a:lnTo>
                  <a:cubicBezTo>
                    <a:pt x="1417294" y="0"/>
                    <a:pt x="1489542" y="72248"/>
                    <a:pt x="1489542" y="161370"/>
                  </a:cubicBezTo>
                  <a:lnTo>
                    <a:pt x="1489542" y="806832"/>
                  </a:lnTo>
                  <a:cubicBezTo>
                    <a:pt x="1489542" y="895954"/>
                    <a:pt x="1417294" y="968202"/>
                    <a:pt x="1328172" y="968202"/>
                  </a:cubicBezTo>
                  <a:lnTo>
                    <a:pt x="161370" y="968202"/>
                  </a:lnTo>
                  <a:cubicBezTo>
                    <a:pt x="72248" y="968202"/>
                    <a:pt x="0" y="895954"/>
                    <a:pt x="0" y="806832"/>
                  </a:cubicBezTo>
                  <a:lnTo>
                    <a:pt x="0" y="161370"/>
                  </a:lnTo>
                  <a:close/>
                </a:path>
              </a:pathLst>
            </a:custGeom>
            <a:ln w="25400">
              <a:solidFill>
                <a:srgbClr val="CC0000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74" tIns="89174" rIns="89174" bIns="89174" numCol="1" spcCol="1270" anchor="ctr" anchorCtr="0">
              <a:noAutofit/>
            </a:bodyPr>
            <a:lstStyle/>
            <a:p>
              <a:pPr lvl="0" algn="ctr" defTabSz="488950">
                <a:lnSpc>
                  <a:spcPts val="1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Устранение уязвимостей</a:t>
              </a:r>
              <a:endParaRPr lang="ru-RU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7249168" y="1840678"/>
              <a:ext cx="3872452" cy="38724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5612" y="2804529"/>
                  </a:moveTo>
                  <a:arcTo wR="1936226" hR="1936226" stAng="9201339" swAng="1361070"/>
                </a:path>
              </a:pathLst>
            </a:custGeom>
            <a:noFill/>
            <a:ln w="31750">
              <a:solidFill>
                <a:srgbClr val="CC0000"/>
              </a:solidFill>
              <a:prstDash val="sysDot"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6325930" y="2794489"/>
              <a:ext cx="1489542" cy="968202"/>
            </a:xfrm>
            <a:custGeom>
              <a:avLst/>
              <a:gdLst>
                <a:gd name="connsiteX0" fmla="*/ 0 w 1489542"/>
                <a:gd name="connsiteY0" fmla="*/ 161370 h 968202"/>
                <a:gd name="connsiteX1" fmla="*/ 161370 w 1489542"/>
                <a:gd name="connsiteY1" fmla="*/ 0 h 968202"/>
                <a:gd name="connsiteX2" fmla="*/ 1328172 w 1489542"/>
                <a:gd name="connsiteY2" fmla="*/ 0 h 968202"/>
                <a:gd name="connsiteX3" fmla="*/ 1489542 w 1489542"/>
                <a:gd name="connsiteY3" fmla="*/ 161370 h 968202"/>
                <a:gd name="connsiteX4" fmla="*/ 1489542 w 1489542"/>
                <a:gd name="connsiteY4" fmla="*/ 806832 h 968202"/>
                <a:gd name="connsiteX5" fmla="*/ 1328172 w 1489542"/>
                <a:gd name="connsiteY5" fmla="*/ 968202 h 968202"/>
                <a:gd name="connsiteX6" fmla="*/ 161370 w 1489542"/>
                <a:gd name="connsiteY6" fmla="*/ 968202 h 968202"/>
                <a:gd name="connsiteX7" fmla="*/ 0 w 1489542"/>
                <a:gd name="connsiteY7" fmla="*/ 806832 h 968202"/>
                <a:gd name="connsiteX8" fmla="*/ 0 w 1489542"/>
                <a:gd name="connsiteY8" fmla="*/ 161370 h 96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9542" h="968202">
                  <a:moveTo>
                    <a:pt x="0" y="161370"/>
                  </a:moveTo>
                  <a:cubicBezTo>
                    <a:pt x="0" y="72248"/>
                    <a:pt x="72248" y="0"/>
                    <a:pt x="161370" y="0"/>
                  </a:cubicBezTo>
                  <a:lnTo>
                    <a:pt x="1328172" y="0"/>
                  </a:lnTo>
                  <a:cubicBezTo>
                    <a:pt x="1417294" y="0"/>
                    <a:pt x="1489542" y="72248"/>
                    <a:pt x="1489542" y="161370"/>
                  </a:cubicBezTo>
                  <a:lnTo>
                    <a:pt x="1489542" y="806832"/>
                  </a:lnTo>
                  <a:cubicBezTo>
                    <a:pt x="1489542" y="895954"/>
                    <a:pt x="1417294" y="968202"/>
                    <a:pt x="1328172" y="968202"/>
                  </a:cubicBezTo>
                  <a:lnTo>
                    <a:pt x="161370" y="968202"/>
                  </a:lnTo>
                  <a:cubicBezTo>
                    <a:pt x="72248" y="968202"/>
                    <a:pt x="0" y="895954"/>
                    <a:pt x="0" y="806832"/>
                  </a:cubicBezTo>
                  <a:lnTo>
                    <a:pt x="0" y="161370"/>
                  </a:lnTo>
                  <a:close/>
                </a:path>
              </a:pathLst>
            </a:custGeom>
            <a:ln w="25400">
              <a:solidFill>
                <a:srgbClr val="CC0000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74" tIns="89174" rIns="89174" bIns="89174" numCol="1" spcCol="1270" anchor="ctr" anchorCtr="0">
              <a:noAutofit/>
            </a:bodyPr>
            <a:lstStyle/>
            <a:p>
              <a:pPr lvl="0" algn="ctr" defTabSz="488950">
                <a:lnSpc>
                  <a:spcPts val="1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Проверка результатов устранения</a:t>
              </a:r>
              <a:endParaRPr lang="ru-RU" sz="1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975936" y="1811002"/>
              <a:ext cx="3872452" cy="38724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65512" y="676871"/>
                  </a:moveTo>
                  <a:arcTo wR="1936226" hR="1936226" stAng="13234383" swAng="1213276"/>
                </a:path>
              </a:pathLst>
            </a:custGeom>
            <a:noFill/>
            <a:ln w="31750">
              <a:solidFill>
                <a:srgbClr val="CC0000"/>
              </a:solidFill>
              <a:prstDash val="sysDot"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Овал 13"/>
          <p:cNvSpPr/>
          <p:nvPr/>
        </p:nvSpPr>
        <p:spPr>
          <a:xfrm>
            <a:off x="5299354" y="3221181"/>
            <a:ext cx="1441164" cy="1441164"/>
          </a:xfrm>
          <a:prstGeom prst="ellipse">
            <a:avLst/>
          </a:prstGeom>
          <a:gradFill flip="none" rotWithShape="1">
            <a:gsLst>
              <a:gs pos="75000">
                <a:srgbClr val="CC0000"/>
              </a:gs>
              <a:gs pos="38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06898" y="1954498"/>
            <a:ext cx="23150" cy="4045543"/>
          </a:xfrm>
          <a:prstGeom prst="line">
            <a:avLst/>
          </a:prstGeom>
          <a:ln w="571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098232" y="1925923"/>
            <a:ext cx="8743" cy="4196909"/>
          </a:xfrm>
          <a:prstGeom prst="line">
            <a:avLst/>
          </a:prstGeom>
          <a:ln w="25400">
            <a:solidFill>
              <a:srgbClr val="E9979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55272" y="2399837"/>
            <a:ext cx="2764914" cy="36310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7268" y="2634360"/>
            <a:ext cx="239164" cy="23916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077" y="2552541"/>
            <a:ext cx="227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Требует наличия узкопрофильных специалистов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7268" y="3913167"/>
            <a:ext cx="239164" cy="23916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2077" y="3831348"/>
            <a:ext cx="227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Длительное время обслуживания каж-дого компонента ИС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7268" y="5293247"/>
            <a:ext cx="239164" cy="23916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076" y="5211428"/>
            <a:ext cx="235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Высокая роль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человеческого фактора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32542" y="2399837"/>
            <a:ext cx="2817640" cy="363101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352557" y="2634360"/>
            <a:ext cx="239164" cy="239164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27366" y="2552541"/>
            <a:ext cx="237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Использует единые подходы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анализа всех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компонентов ИС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352557" y="3913167"/>
            <a:ext cx="239164" cy="239164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27366" y="3831348"/>
            <a:ext cx="2464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Производится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регулярной основе автоматически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352557" y="5293247"/>
            <a:ext cx="239164" cy="239164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27366" y="5211428"/>
            <a:ext cx="2219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Формирует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унифицированную отчетность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667" y="1145419"/>
            <a:ext cx="731534" cy="102148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15" y="1108759"/>
            <a:ext cx="1109334" cy="995972"/>
          </a:xfrm>
          <a:prstGeom prst="rect">
            <a:avLst/>
          </a:prstGeom>
        </p:spPr>
      </p:pic>
      <p:sp>
        <p:nvSpPr>
          <p:cNvPr id="33" name="Овал 32"/>
          <p:cNvSpPr>
            <a:spLocks noChangeAspect="1"/>
          </p:cNvSpPr>
          <p:nvPr/>
        </p:nvSpPr>
        <p:spPr>
          <a:xfrm>
            <a:off x="5088173" y="1556948"/>
            <a:ext cx="250213" cy="250213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6929547" y="2963871"/>
            <a:ext cx="250213" cy="250213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6229757" y="5070826"/>
            <a:ext cx="250213" cy="250213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3951473" y="5070826"/>
            <a:ext cx="250213" cy="250213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>
            <a:off x="3246757" y="2963871"/>
            <a:ext cx="250213" cy="250213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13"/>
          <p:cNvSpPr>
            <a:spLocks noChangeAspect="1"/>
          </p:cNvSpPr>
          <p:nvPr/>
        </p:nvSpPr>
        <p:spPr bwMode="auto">
          <a:xfrm flipH="1">
            <a:off x="5723573" y="3511091"/>
            <a:ext cx="598540" cy="689150"/>
          </a:xfrm>
          <a:custGeom>
            <a:avLst/>
            <a:gdLst>
              <a:gd name="T0" fmla="*/ 2407 w 5694"/>
              <a:gd name="T1" fmla="*/ 26 h 6556"/>
              <a:gd name="T2" fmla="*/ 2639 w 5694"/>
              <a:gd name="T3" fmla="*/ 143 h 6556"/>
              <a:gd name="T4" fmla="*/ 2982 w 5694"/>
              <a:gd name="T5" fmla="*/ 389 h 6556"/>
              <a:gd name="T6" fmla="*/ 3383 w 5694"/>
              <a:gd name="T7" fmla="*/ 793 h 6556"/>
              <a:gd name="T8" fmla="*/ 3781 w 5694"/>
              <a:gd name="T9" fmla="*/ 1391 h 6556"/>
              <a:gd name="T10" fmla="*/ 4118 w 5694"/>
              <a:gd name="T11" fmla="*/ 2215 h 6556"/>
              <a:gd name="T12" fmla="*/ 4346 w 5694"/>
              <a:gd name="T13" fmla="*/ 2155 h 6556"/>
              <a:gd name="T14" fmla="*/ 4414 w 5694"/>
              <a:gd name="T15" fmla="*/ 1756 h 6556"/>
              <a:gd name="T16" fmla="*/ 4354 w 5694"/>
              <a:gd name="T17" fmla="*/ 1361 h 6556"/>
              <a:gd name="T18" fmla="*/ 4402 w 5694"/>
              <a:gd name="T19" fmla="*/ 1308 h 6556"/>
              <a:gd name="T20" fmla="*/ 4641 w 5694"/>
              <a:gd name="T21" fmla="*/ 1555 h 6556"/>
              <a:gd name="T22" fmla="*/ 4930 w 5694"/>
              <a:gd name="T23" fmla="*/ 1918 h 6556"/>
              <a:gd name="T24" fmla="*/ 5223 w 5694"/>
              <a:gd name="T25" fmla="*/ 2378 h 6556"/>
              <a:gd name="T26" fmla="*/ 5479 w 5694"/>
              <a:gd name="T27" fmla="*/ 2914 h 6556"/>
              <a:gd name="T28" fmla="*/ 5648 w 5694"/>
              <a:gd name="T29" fmla="*/ 3510 h 6556"/>
              <a:gd name="T30" fmla="*/ 5690 w 5694"/>
              <a:gd name="T31" fmla="*/ 4142 h 6556"/>
              <a:gd name="T32" fmla="*/ 5558 w 5694"/>
              <a:gd name="T33" fmla="*/ 4796 h 6556"/>
              <a:gd name="T34" fmla="*/ 5207 w 5694"/>
              <a:gd name="T35" fmla="*/ 5448 h 6556"/>
              <a:gd name="T36" fmla="*/ 4595 w 5694"/>
              <a:gd name="T37" fmla="*/ 6078 h 6556"/>
              <a:gd name="T38" fmla="*/ 3959 w 5694"/>
              <a:gd name="T39" fmla="*/ 6399 h 6556"/>
              <a:gd name="T40" fmla="*/ 4170 w 5694"/>
              <a:gd name="T41" fmla="*/ 5565 h 6556"/>
              <a:gd name="T42" fmla="*/ 4132 w 5694"/>
              <a:gd name="T43" fmla="*/ 4702 h 6556"/>
              <a:gd name="T44" fmla="*/ 3867 w 5694"/>
              <a:gd name="T45" fmla="*/ 3879 h 6556"/>
              <a:gd name="T46" fmla="*/ 3402 w 5694"/>
              <a:gd name="T47" fmla="*/ 3161 h 6556"/>
              <a:gd name="T48" fmla="*/ 2912 w 5694"/>
              <a:gd name="T49" fmla="*/ 2775 h 6556"/>
              <a:gd name="T50" fmla="*/ 2908 w 5694"/>
              <a:gd name="T51" fmla="*/ 3245 h 6556"/>
              <a:gd name="T52" fmla="*/ 2768 w 5694"/>
              <a:gd name="T53" fmla="*/ 3841 h 6556"/>
              <a:gd name="T54" fmla="*/ 2457 w 5694"/>
              <a:gd name="T55" fmla="*/ 4425 h 6556"/>
              <a:gd name="T56" fmla="*/ 2393 w 5694"/>
              <a:gd name="T57" fmla="*/ 4130 h 6556"/>
              <a:gd name="T58" fmla="*/ 2306 w 5694"/>
              <a:gd name="T59" fmla="*/ 3767 h 6556"/>
              <a:gd name="T60" fmla="*/ 2210 w 5694"/>
              <a:gd name="T61" fmla="*/ 3582 h 6556"/>
              <a:gd name="T62" fmla="*/ 2186 w 5694"/>
              <a:gd name="T63" fmla="*/ 3618 h 6556"/>
              <a:gd name="T64" fmla="*/ 2104 w 5694"/>
              <a:gd name="T65" fmla="*/ 3899 h 6556"/>
              <a:gd name="T66" fmla="*/ 1915 w 5694"/>
              <a:gd name="T67" fmla="*/ 4337 h 6556"/>
              <a:gd name="T68" fmla="*/ 1637 w 5694"/>
              <a:gd name="T69" fmla="*/ 4784 h 6556"/>
              <a:gd name="T70" fmla="*/ 1444 w 5694"/>
              <a:gd name="T71" fmla="*/ 5177 h 6556"/>
              <a:gd name="T72" fmla="*/ 1364 w 5694"/>
              <a:gd name="T73" fmla="*/ 5629 h 6556"/>
              <a:gd name="T74" fmla="*/ 1450 w 5694"/>
              <a:gd name="T75" fmla="*/ 6171 h 6556"/>
              <a:gd name="T76" fmla="*/ 1233 w 5694"/>
              <a:gd name="T77" fmla="*/ 6333 h 6556"/>
              <a:gd name="T78" fmla="*/ 536 w 5694"/>
              <a:gd name="T79" fmla="*/ 5775 h 6556"/>
              <a:gd name="T80" fmla="*/ 138 w 5694"/>
              <a:gd name="T81" fmla="*/ 5195 h 6556"/>
              <a:gd name="T82" fmla="*/ 0 w 5694"/>
              <a:gd name="T83" fmla="*/ 4569 h 6556"/>
              <a:gd name="T84" fmla="*/ 88 w 5694"/>
              <a:gd name="T85" fmla="*/ 3879 h 6556"/>
              <a:gd name="T86" fmla="*/ 355 w 5694"/>
              <a:gd name="T87" fmla="*/ 3219 h 6556"/>
              <a:gd name="T88" fmla="*/ 658 w 5694"/>
              <a:gd name="T89" fmla="*/ 2581 h 6556"/>
              <a:gd name="T90" fmla="*/ 828 w 5694"/>
              <a:gd name="T91" fmla="*/ 1914 h 6556"/>
              <a:gd name="T92" fmla="*/ 1023 w 5694"/>
              <a:gd name="T93" fmla="*/ 2404 h 6556"/>
              <a:gd name="T94" fmla="*/ 1087 w 5694"/>
              <a:gd name="T95" fmla="*/ 2892 h 6556"/>
              <a:gd name="T96" fmla="*/ 1504 w 5694"/>
              <a:gd name="T97" fmla="*/ 2464 h 6556"/>
              <a:gd name="T98" fmla="*/ 1957 w 5694"/>
              <a:gd name="T99" fmla="*/ 1726 h 6556"/>
              <a:gd name="T100" fmla="*/ 2270 w 5694"/>
              <a:gd name="T101" fmla="*/ 945 h 6556"/>
              <a:gd name="T102" fmla="*/ 2359 w 5694"/>
              <a:gd name="T103" fmla="*/ 155 h 6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694" h="6556">
                <a:moveTo>
                  <a:pt x="2341" y="0"/>
                </a:moveTo>
                <a:lnTo>
                  <a:pt x="2345" y="2"/>
                </a:lnTo>
                <a:lnTo>
                  <a:pt x="2359" y="6"/>
                </a:lnTo>
                <a:lnTo>
                  <a:pt x="2379" y="14"/>
                </a:lnTo>
                <a:lnTo>
                  <a:pt x="2407" y="26"/>
                </a:lnTo>
                <a:lnTo>
                  <a:pt x="2441" y="40"/>
                </a:lnTo>
                <a:lnTo>
                  <a:pt x="2481" y="60"/>
                </a:lnTo>
                <a:lnTo>
                  <a:pt x="2529" y="82"/>
                </a:lnTo>
                <a:lnTo>
                  <a:pt x="2581" y="110"/>
                </a:lnTo>
                <a:lnTo>
                  <a:pt x="2639" y="143"/>
                </a:lnTo>
                <a:lnTo>
                  <a:pt x="2700" y="181"/>
                </a:lnTo>
                <a:lnTo>
                  <a:pt x="2764" y="223"/>
                </a:lnTo>
                <a:lnTo>
                  <a:pt x="2834" y="273"/>
                </a:lnTo>
                <a:lnTo>
                  <a:pt x="2908" y="327"/>
                </a:lnTo>
                <a:lnTo>
                  <a:pt x="2982" y="389"/>
                </a:lnTo>
                <a:lnTo>
                  <a:pt x="3059" y="454"/>
                </a:lnTo>
                <a:lnTo>
                  <a:pt x="3139" y="528"/>
                </a:lnTo>
                <a:lnTo>
                  <a:pt x="3219" y="610"/>
                </a:lnTo>
                <a:lnTo>
                  <a:pt x="3301" y="698"/>
                </a:lnTo>
                <a:lnTo>
                  <a:pt x="3383" y="793"/>
                </a:lnTo>
                <a:lnTo>
                  <a:pt x="3464" y="897"/>
                </a:lnTo>
                <a:lnTo>
                  <a:pt x="3546" y="1007"/>
                </a:lnTo>
                <a:lnTo>
                  <a:pt x="3626" y="1126"/>
                </a:lnTo>
                <a:lnTo>
                  <a:pt x="3704" y="1254"/>
                </a:lnTo>
                <a:lnTo>
                  <a:pt x="3781" y="1391"/>
                </a:lnTo>
                <a:lnTo>
                  <a:pt x="3855" y="1537"/>
                </a:lnTo>
                <a:lnTo>
                  <a:pt x="3927" y="1692"/>
                </a:lnTo>
                <a:lnTo>
                  <a:pt x="3995" y="1856"/>
                </a:lnTo>
                <a:lnTo>
                  <a:pt x="4059" y="2031"/>
                </a:lnTo>
                <a:lnTo>
                  <a:pt x="4118" y="2215"/>
                </a:lnTo>
                <a:lnTo>
                  <a:pt x="4174" y="2410"/>
                </a:lnTo>
                <a:lnTo>
                  <a:pt x="4228" y="2354"/>
                </a:lnTo>
                <a:lnTo>
                  <a:pt x="4274" y="2292"/>
                </a:lnTo>
                <a:lnTo>
                  <a:pt x="4314" y="2227"/>
                </a:lnTo>
                <a:lnTo>
                  <a:pt x="4346" y="2155"/>
                </a:lnTo>
                <a:lnTo>
                  <a:pt x="4372" y="2079"/>
                </a:lnTo>
                <a:lnTo>
                  <a:pt x="4392" y="2001"/>
                </a:lnTo>
                <a:lnTo>
                  <a:pt x="4406" y="1922"/>
                </a:lnTo>
                <a:lnTo>
                  <a:pt x="4412" y="1840"/>
                </a:lnTo>
                <a:lnTo>
                  <a:pt x="4414" y="1756"/>
                </a:lnTo>
                <a:lnTo>
                  <a:pt x="4412" y="1674"/>
                </a:lnTo>
                <a:lnTo>
                  <a:pt x="4404" y="1593"/>
                </a:lnTo>
                <a:lnTo>
                  <a:pt x="4390" y="1513"/>
                </a:lnTo>
                <a:lnTo>
                  <a:pt x="4374" y="1435"/>
                </a:lnTo>
                <a:lnTo>
                  <a:pt x="4354" y="1361"/>
                </a:lnTo>
                <a:lnTo>
                  <a:pt x="4330" y="1290"/>
                </a:lnTo>
                <a:lnTo>
                  <a:pt x="4302" y="1224"/>
                </a:lnTo>
                <a:lnTo>
                  <a:pt x="4330" y="1246"/>
                </a:lnTo>
                <a:lnTo>
                  <a:pt x="4364" y="1274"/>
                </a:lnTo>
                <a:lnTo>
                  <a:pt x="4402" y="1308"/>
                </a:lnTo>
                <a:lnTo>
                  <a:pt x="4444" y="1347"/>
                </a:lnTo>
                <a:lnTo>
                  <a:pt x="4489" y="1391"/>
                </a:lnTo>
                <a:lnTo>
                  <a:pt x="4537" y="1441"/>
                </a:lnTo>
                <a:lnTo>
                  <a:pt x="4587" y="1495"/>
                </a:lnTo>
                <a:lnTo>
                  <a:pt x="4641" y="1555"/>
                </a:lnTo>
                <a:lnTo>
                  <a:pt x="4695" y="1619"/>
                </a:lnTo>
                <a:lnTo>
                  <a:pt x="4753" y="1688"/>
                </a:lnTo>
                <a:lnTo>
                  <a:pt x="4810" y="1760"/>
                </a:lnTo>
                <a:lnTo>
                  <a:pt x="4870" y="1838"/>
                </a:lnTo>
                <a:lnTo>
                  <a:pt x="4930" y="1918"/>
                </a:lnTo>
                <a:lnTo>
                  <a:pt x="4990" y="2003"/>
                </a:lnTo>
                <a:lnTo>
                  <a:pt x="5048" y="2091"/>
                </a:lnTo>
                <a:lnTo>
                  <a:pt x="5108" y="2183"/>
                </a:lnTo>
                <a:lnTo>
                  <a:pt x="5166" y="2278"/>
                </a:lnTo>
                <a:lnTo>
                  <a:pt x="5223" y="2378"/>
                </a:lnTo>
                <a:lnTo>
                  <a:pt x="5279" y="2480"/>
                </a:lnTo>
                <a:lnTo>
                  <a:pt x="5333" y="2585"/>
                </a:lnTo>
                <a:lnTo>
                  <a:pt x="5383" y="2693"/>
                </a:lnTo>
                <a:lnTo>
                  <a:pt x="5433" y="2803"/>
                </a:lnTo>
                <a:lnTo>
                  <a:pt x="5479" y="2914"/>
                </a:lnTo>
                <a:lnTo>
                  <a:pt x="5521" y="3030"/>
                </a:lnTo>
                <a:lnTo>
                  <a:pt x="5558" y="3147"/>
                </a:lnTo>
                <a:lnTo>
                  <a:pt x="5594" y="3267"/>
                </a:lnTo>
                <a:lnTo>
                  <a:pt x="5624" y="3387"/>
                </a:lnTo>
                <a:lnTo>
                  <a:pt x="5648" y="3510"/>
                </a:lnTo>
                <a:lnTo>
                  <a:pt x="5668" y="3634"/>
                </a:lnTo>
                <a:lnTo>
                  <a:pt x="5684" y="3759"/>
                </a:lnTo>
                <a:lnTo>
                  <a:pt x="5692" y="3887"/>
                </a:lnTo>
                <a:lnTo>
                  <a:pt x="5694" y="4015"/>
                </a:lnTo>
                <a:lnTo>
                  <a:pt x="5690" y="4142"/>
                </a:lnTo>
                <a:lnTo>
                  <a:pt x="5680" y="4272"/>
                </a:lnTo>
                <a:lnTo>
                  <a:pt x="5660" y="4403"/>
                </a:lnTo>
                <a:lnTo>
                  <a:pt x="5634" y="4533"/>
                </a:lnTo>
                <a:lnTo>
                  <a:pt x="5600" y="4664"/>
                </a:lnTo>
                <a:lnTo>
                  <a:pt x="5558" y="4796"/>
                </a:lnTo>
                <a:lnTo>
                  <a:pt x="5507" y="4926"/>
                </a:lnTo>
                <a:lnTo>
                  <a:pt x="5447" y="5057"/>
                </a:lnTo>
                <a:lnTo>
                  <a:pt x="5377" y="5187"/>
                </a:lnTo>
                <a:lnTo>
                  <a:pt x="5297" y="5318"/>
                </a:lnTo>
                <a:lnTo>
                  <a:pt x="5207" y="5448"/>
                </a:lnTo>
                <a:lnTo>
                  <a:pt x="5108" y="5575"/>
                </a:lnTo>
                <a:lnTo>
                  <a:pt x="4996" y="5703"/>
                </a:lnTo>
                <a:lnTo>
                  <a:pt x="4874" y="5828"/>
                </a:lnTo>
                <a:lnTo>
                  <a:pt x="4741" y="5954"/>
                </a:lnTo>
                <a:lnTo>
                  <a:pt x="4595" y="6078"/>
                </a:lnTo>
                <a:lnTo>
                  <a:pt x="4436" y="6201"/>
                </a:lnTo>
                <a:lnTo>
                  <a:pt x="4266" y="6321"/>
                </a:lnTo>
                <a:lnTo>
                  <a:pt x="4083" y="6440"/>
                </a:lnTo>
                <a:lnTo>
                  <a:pt x="3885" y="6556"/>
                </a:lnTo>
                <a:lnTo>
                  <a:pt x="3959" y="6399"/>
                </a:lnTo>
                <a:lnTo>
                  <a:pt x="4023" y="6237"/>
                </a:lnTo>
                <a:lnTo>
                  <a:pt x="4075" y="6074"/>
                </a:lnTo>
                <a:lnTo>
                  <a:pt x="4116" y="5906"/>
                </a:lnTo>
                <a:lnTo>
                  <a:pt x="4148" y="5737"/>
                </a:lnTo>
                <a:lnTo>
                  <a:pt x="4170" y="5565"/>
                </a:lnTo>
                <a:lnTo>
                  <a:pt x="4182" y="5392"/>
                </a:lnTo>
                <a:lnTo>
                  <a:pt x="4182" y="5221"/>
                </a:lnTo>
                <a:lnTo>
                  <a:pt x="4176" y="5047"/>
                </a:lnTo>
                <a:lnTo>
                  <a:pt x="4158" y="4874"/>
                </a:lnTo>
                <a:lnTo>
                  <a:pt x="4132" y="4702"/>
                </a:lnTo>
                <a:lnTo>
                  <a:pt x="4097" y="4533"/>
                </a:lnTo>
                <a:lnTo>
                  <a:pt x="4053" y="4365"/>
                </a:lnTo>
                <a:lnTo>
                  <a:pt x="3999" y="4200"/>
                </a:lnTo>
                <a:lnTo>
                  <a:pt x="3937" y="4038"/>
                </a:lnTo>
                <a:lnTo>
                  <a:pt x="3867" y="3879"/>
                </a:lnTo>
                <a:lnTo>
                  <a:pt x="3789" y="3726"/>
                </a:lnTo>
                <a:lnTo>
                  <a:pt x="3706" y="3576"/>
                </a:lnTo>
                <a:lnTo>
                  <a:pt x="3612" y="3432"/>
                </a:lnTo>
                <a:lnTo>
                  <a:pt x="3510" y="3293"/>
                </a:lnTo>
                <a:lnTo>
                  <a:pt x="3402" y="3161"/>
                </a:lnTo>
                <a:lnTo>
                  <a:pt x="3287" y="3036"/>
                </a:lnTo>
                <a:lnTo>
                  <a:pt x="3165" y="2918"/>
                </a:lnTo>
                <a:lnTo>
                  <a:pt x="3035" y="2809"/>
                </a:lnTo>
                <a:lnTo>
                  <a:pt x="2902" y="2709"/>
                </a:lnTo>
                <a:lnTo>
                  <a:pt x="2912" y="2775"/>
                </a:lnTo>
                <a:lnTo>
                  <a:pt x="2920" y="2852"/>
                </a:lnTo>
                <a:lnTo>
                  <a:pt x="2924" y="2938"/>
                </a:lnTo>
                <a:lnTo>
                  <a:pt x="2924" y="3034"/>
                </a:lnTo>
                <a:lnTo>
                  <a:pt x="2918" y="3135"/>
                </a:lnTo>
                <a:lnTo>
                  <a:pt x="2908" y="3245"/>
                </a:lnTo>
                <a:lnTo>
                  <a:pt x="2892" y="3359"/>
                </a:lnTo>
                <a:lnTo>
                  <a:pt x="2870" y="3476"/>
                </a:lnTo>
                <a:lnTo>
                  <a:pt x="2842" y="3596"/>
                </a:lnTo>
                <a:lnTo>
                  <a:pt x="2808" y="3718"/>
                </a:lnTo>
                <a:lnTo>
                  <a:pt x="2768" y="3841"/>
                </a:lnTo>
                <a:lnTo>
                  <a:pt x="2720" y="3963"/>
                </a:lnTo>
                <a:lnTo>
                  <a:pt x="2667" y="4084"/>
                </a:lnTo>
                <a:lnTo>
                  <a:pt x="2605" y="4202"/>
                </a:lnTo>
                <a:lnTo>
                  <a:pt x="2535" y="4316"/>
                </a:lnTo>
                <a:lnTo>
                  <a:pt x="2457" y="4425"/>
                </a:lnTo>
                <a:lnTo>
                  <a:pt x="2371" y="4529"/>
                </a:lnTo>
                <a:lnTo>
                  <a:pt x="2387" y="4421"/>
                </a:lnTo>
                <a:lnTo>
                  <a:pt x="2397" y="4320"/>
                </a:lnTo>
                <a:lnTo>
                  <a:pt x="2397" y="4222"/>
                </a:lnTo>
                <a:lnTo>
                  <a:pt x="2393" y="4130"/>
                </a:lnTo>
                <a:lnTo>
                  <a:pt x="2381" y="4044"/>
                </a:lnTo>
                <a:lnTo>
                  <a:pt x="2367" y="3967"/>
                </a:lnTo>
                <a:lnTo>
                  <a:pt x="2347" y="3893"/>
                </a:lnTo>
                <a:lnTo>
                  <a:pt x="2327" y="3827"/>
                </a:lnTo>
                <a:lnTo>
                  <a:pt x="2306" y="3767"/>
                </a:lnTo>
                <a:lnTo>
                  <a:pt x="2284" y="3716"/>
                </a:lnTo>
                <a:lnTo>
                  <a:pt x="2262" y="3672"/>
                </a:lnTo>
                <a:lnTo>
                  <a:pt x="2240" y="3634"/>
                </a:lnTo>
                <a:lnTo>
                  <a:pt x="2224" y="3604"/>
                </a:lnTo>
                <a:lnTo>
                  <a:pt x="2210" y="3582"/>
                </a:lnTo>
                <a:lnTo>
                  <a:pt x="2200" y="3570"/>
                </a:lnTo>
                <a:lnTo>
                  <a:pt x="2198" y="3566"/>
                </a:lnTo>
                <a:lnTo>
                  <a:pt x="2196" y="3572"/>
                </a:lnTo>
                <a:lnTo>
                  <a:pt x="2192" y="3590"/>
                </a:lnTo>
                <a:lnTo>
                  <a:pt x="2186" y="3618"/>
                </a:lnTo>
                <a:lnTo>
                  <a:pt x="2176" y="3658"/>
                </a:lnTo>
                <a:lnTo>
                  <a:pt x="2164" y="3706"/>
                </a:lnTo>
                <a:lnTo>
                  <a:pt x="2148" y="3761"/>
                </a:lnTo>
                <a:lnTo>
                  <a:pt x="2128" y="3827"/>
                </a:lnTo>
                <a:lnTo>
                  <a:pt x="2104" y="3899"/>
                </a:lnTo>
                <a:lnTo>
                  <a:pt x="2076" y="3977"/>
                </a:lnTo>
                <a:lnTo>
                  <a:pt x="2042" y="4060"/>
                </a:lnTo>
                <a:lnTo>
                  <a:pt x="2004" y="4148"/>
                </a:lnTo>
                <a:lnTo>
                  <a:pt x="1962" y="4242"/>
                </a:lnTo>
                <a:lnTo>
                  <a:pt x="1915" y="4337"/>
                </a:lnTo>
                <a:lnTo>
                  <a:pt x="1861" y="4435"/>
                </a:lnTo>
                <a:lnTo>
                  <a:pt x="1801" y="4535"/>
                </a:lnTo>
                <a:lnTo>
                  <a:pt x="1735" y="4634"/>
                </a:lnTo>
                <a:lnTo>
                  <a:pt x="1685" y="4708"/>
                </a:lnTo>
                <a:lnTo>
                  <a:pt x="1637" y="4784"/>
                </a:lnTo>
                <a:lnTo>
                  <a:pt x="1592" y="4860"/>
                </a:lnTo>
                <a:lnTo>
                  <a:pt x="1550" y="4935"/>
                </a:lnTo>
                <a:lnTo>
                  <a:pt x="1510" y="5015"/>
                </a:lnTo>
                <a:lnTo>
                  <a:pt x="1476" y="5095"/>
                </a:lnTo>
                <a:lnTo>
                  <a:pt x="1444" y="5177"/>
                </a:lnTo>
                <a:lnTo>
                  <a:pt x="1418" y="5262"/>
                </a:lnTo>
                <a:lnTo>
                  <a:pt x="1396" y="5348"/>
                </a:lnTo>
                <a:lnTo>
                  <a:pt x="1378" y="5438"/>
                </a:lnTo>
                <a:lnTo>
                  <a:pt x="1368" y="5531"/>
                </a:lnTo>
                <a:lnTo>
                  <a:pt x="1364" y="5629"/>
                </a:lnTo>
                <a:lnTo>
                  <a:pt x="1366" y="5729"/>
                </a:lnTo>
                <a:lnTo>
                  <a:pt x="1374" y="5832"/>
                </a:lnTo>
                <a:lnTo>
                  <a:pt x="1392" y="5942"/>
                </a:lnTo>
                <a:lnTo>
                  <a:pt x="1416" y="6054"/>
                </a:lnTo>
                <a:lnTo>
                  <a:pt x="1450" y="6171"/>
                </a:lnTo>
                <a:lnTo>
                  <a:pt x="1492" y="6295"/>
                </a:lnTo>
                <a:lnTo>
                  <a:pt x="1542" y="6422"/>
                </a:lnTo>
                <a:lnTo>
                  <a:pt x="1603" y="6556"/>
                </a:lnTo>
                <a:lnTo>
                  <a:pt x="1410" y="6444"/>
                </a:lnTo>
                <a:lnTo>
                  <a:pt x="1233" y="6333"/>
                </a:lnTo>
                <a:lnTo>
                  <a:pt x="1067" y="6221"/>
                </a:lnTo>
                <a:lnTo>
                  <a:pt x="915" y="6110"/>
                </a:lnTo>
                <a:lnTo>
                  <a:pt x="778" y="6000"/>
                </a:lnTo>
                <a:lnTo>
                  <a:pt x="650" y="5886"/>
                </a:lnTo>
                <a:lnTo>
                  <a:pt x="536" y="5775"/>
                </a:lnTo>
                <a:lnTo>
                  <a:pt x="435" y="5661"/>
                </a:lnTo>
                <a:lnTo>
                  <a:pt x="343" y="5547"/>
                </a:lnTo>
                <a:lnTo>
                  <a:pt x="263" y="5432"/>
                </a:lnTo>
                <a:lnTo>
                  <a:pt x="195" y="5314"/>
                </a:lnTo>
                <a:lnTo>
                  <a:pt x="138" y="5195"/>
                </a:lnTo>
                <a:lnTo>
                  <a:pt x="90" y="5075"/>
                </a:lnTo>
                <a:lnTo>
                  <a:pt x="54" y="4951"/>
                </a:lnTo>
                <a:lnTo>
                  <a:pt x="26" y="4826"/>
                </a:lnTo>
                <a:lnTo>
                  <a:pt x="8" y="4698"/>
                </a:lnTo>
                <a:lnTo>
                  <a:pt x="0" y="4569"/>
                </a:lnTo>
                <a:lnTo>
                  <a:pt x="2" y="4435"/>
                </a:lnTo>
                <a:lnTo>
                  <a:pt x="10" y="4300"/>
                </a:lnTo>
                <a:lnTo>
                  <a:pt x="28" y="4160"/>
                </a:lnTo>
                <a:lnTo>
                  <a:pt x="54" y="4017"/>
                </a:lnTo>
                <a:lnTo>
                  <a:pt x="88" y="3879"/>
                </a:lnTo>
                <a:lnTo>
                  <a:pt x="130" y="3741"/>
                </a:lnTo>
                <a:lnTo>
                  <a:pt x="179" y="3608"/>
                </a:lnTo>
                <a:lnTo>
                  <a:pt x="233" y="3478"/>
                </a:lnTo>
                <a:lnTo>
                  <a:pt x="293" y="3347"/>
                </a:lnTo>
                <a:lnTo>
                  <a:pt x="355" y="3219"/>
                </a:lnTo>
                <a:lnTo>
                  <a:pt x="417" y="3092"/>
                </a:lnTo>
                <a:lnTo>
                  <a:pt x="481" y="2964"/>
                </a:lnTo>
                <a:lnTo>
                  <a:pt x="542" y="2836"/>
                </a:lnTo>
                <a:lnTo>
                  <a:pt x="602" y="2709"/>
                </a:lnTo>
                <a:lnTo>
                  <a:pt x="658" y="2581"/>
                </a:lnTo>
                <a:lnTo>
                  <a:pt x="708" y="2452"/>
                </a:lnTo>
                <a:lnTo>
                  <a:pt x="752" y="2320"/>
                </a:lnTo>
                <a:lnTo>
                  <a:pt x="788" y="2187"/>
                </a:lnTo>
                <a:lnTo>
                  <a:pt x="814" y="2051"/>
                </a:lnTo>
                <a:lnTo>
                  <a:pt x="828" y="1914"/>
                </a:lnTo>
                <a:lnTo>
                  <a:pt x="884" y="2017"/>
                </a:lnTo>
                <a:lnTo>
                  <a:pt x="929" y="2119"/>
                </a:lnTo>
                <a:lnTo>
                  <a:pt x="967" y="2215"/>
                </a:lnTo>
                <a:lnTo>
                  <a:pt x="997" y="2310"/>
                </a:lnTo>
                <a:lnTo>
                  <a:pt x="1023" y="2404"/>
                </a:lnTo>
                <a:lnTo>
                  <a:pt x="1043" y="2498"/>
                </a:lnTo>
                <a:lnTo>
                  <a:pt x="1059" y="2591"/>
                </a:lnTo>
                <a:lnTo>
                  <a:pt x="1071" y="2689"/>
                </a:lnTo>
                <a:lnTo>
                  <a:pt x="1081" y="2789"/>
                </a:lnTo>
                <a:lnTo>
                  <a:pt x="1087" y="2892"/>
                </a:lnTo>
                <a:lnTo>
                  <a:pt x="1095" y="3002"/>
                </a:lnTo>
                <a:lnTo>
                  <a:pt x="1199" y="2872"/>
                </a:lnTo>
                <a:lnTo>
                  <a:pt x="1300" y="2741"/>
                </a:lnTo>
                <a:lnTo>
                  <a:pt x="1402" y="2603"/>
                </a:lnTo>
                <a:lnTo>
                  <a:pt x="1504" y="2464"/>
                </a:lnTo>
                <a:lnTo>
                  <a:pt x="1602" y="2322"/>
                </a:lnTo>
                <a:lnTo>
                  <a:pt x="1697" y="2177"/>
                </a:lnTo>
                <a:lnTo>
                  <a:pt x="1789" y="2029"/>
                </a:lnTo>
                <a:lnTo>
                  <a:pt x="1875" y="1878"/>
                </a:lnTo>
                <a:lnTo>
                  <a:pt x="1957" y="1726"/>
                </a:lnTo>
                <a:lnTo>
                  <a:pt x="2034" y="1571"/>
                </a:lnTo>
                <a:lnTo>
                  <a:pt x="2104" y="1415"/>
                </a:lnTo>
                <a:lnTo>
                  <a:pt x="2168" y="1260"/>
                </a:lnTo>
                <a:lnTo>
                  <a:pt x="2224" y="1102"/>
                </a:lnTo>
                <a:lnTo>
                  <a:pt x="2270" y="945"/>
                </a:lnTo>
                <a:lnTo>
                  <a:pt x="2310" y="785"/>
                </a:lnTo>
                <a:lnTo>
                  <a:pt x="2337" y="628"/>
                </a:lnTo>
                <a:lnTo>
                  <a:pt x="2355" y="470"/>
                </a:lnTo>
                <a:lnTo>
                  <a:pt x="2363" y="313"/>
                </a:lnTo>
                <a:lnTo>
                  <a:pt x="2359" y="155"/>
                </a:lnTo>
                <a:lnTo>
                  <a:pt x="2341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5097209" y="2817978"/>
            <a:ext cx="1810170" cy="20475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779303"/>
              </a:avLst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УЯЗВИМОСТЯМИ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93034" y="3031316"/>
            <a:ext cx="1885276" cy="2132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2514479"/>
              </a:avLst>
            </a:prstTxWarp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3020971" y="1807161"/>
            <a:ext cx="21098" cy="4235264"/>
          </a:xfrm>
          <a:prstGeom prst="line">
            <a:avLst/>
          </a:prstGeom>
          <a:ln w="25400">
            <a:solidFill>
              <a:srgbClr val="C0C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5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en-US" dirty="0" err="1"/>
              <a:t>Maxpatrol</a:t>
            </a:r>
            <a:r>
              <a:rPr lang="en-US" dirty="0"/>
              <a:t> 8 – </a:t>
            </a:r>
            <a:r>
              <a:rPr lang="ru-RU" dirty="0" smtClean="0"/>
              <a:t>решение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Инвентаризация</a:t>
            </a:r>
            <a:b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контроль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конфигураций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Комплексная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защищенности</a:t>
            </a: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Автоматизация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контроля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соответствия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требованиям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Технические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высокоуровневые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отчеты</a:t>
            </a:r>
            <a:endParaRPr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800"/>
              </a:spcAft>
              <a:buClr>
                <a:srgbClr val="C00000"/>
              </a:buClr>
              <a:buSzPct val="185000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Ежедневно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обновляемая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знаний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59524" y="1361923"/>
            <a:ext cx="4750272" cy="39799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48"/>
          <p:cNvSpPr/>
          <p:nvPr/>
        </p:nvSpPr>
        <p:spPr>
          <a:xfrm>
            <a:off x="7059524" y="5305645"/>
            <a:ext cx="4750272" cy="756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7348220" y="5319159"/>
            <a:ext cx="4216400" cy="738664"/>
          </a:xfrm>
          <a:prstGeom prst="rect">
            <a:avLst/>
          </a:prstGeom>
          <a:noFill/>
          <a:effectLst/>
        </p:spPr>
        <p:txBody>
          <a:bodyPr wrap="square" tIns="0" r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 года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категории                  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Vulnerability Management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версии британской премии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</a:t>
            </a:r>
            <a:r>
              <a:rPr lang="ru-RU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86"/>
          <p:cNvSpPr txBox="1"/>
          <p:nvPr/>
        </p:nvSpPr>
        <p:spPr>
          <a:xfrm>
            <a:off x="546130" y="1224034"/>
            <a:ext cx="77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86"/>
          <p:cNvSpPr txBox="1"/>
          <p:nvPr/>
        </p:nvSpPr>
        <p:spPr>
          <a:xfrm>
            <a:off x="546130" y="2275524"/>
            <a:ext cx="77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86"/>
          <p:cNvSpPr txBox="1"/>
          <p:nvPr/>
        </p:nvSpPr>
        <p:spPr>
          <a:xfrm>
            <a:off x="546130" y="3285000"/>
            <a:ext cx="77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6"/>
          <p:cNvSpPr txBox="1"/>
          <p:nvPr/>
        </p:nvSpPr>
        <p:spPr>
          <a:xfrm>
            <a:off x="546130" y="4293351"/>
            <a:ext cx="77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86"/>
          <p:cNvSpPr txBox="1"/>
          <p:nvPr/>
        </p:nvSpPr>
        <p:spPr>
          <a:xfrm>
            <a:off x="546130" y="5366973"/>
            <a:ext cx="77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Функции </a:t>
            </a:r>
            <a:r>
              <a:rPr lang="ru-RU" dirty="0" smtClean="0"/>
              <a:t>системы</a:t>
            </a:r>
            <a:endParaRPr lang="en-US" dirty="0"/>
          </a:p>
        </p:txBody>
      </p:sp>
      <p:sp>
        <p:nvSpPr>
          <p:cNvPr id="3" name="Овал 2"/>
          <p:cNvSpPr/>
          <p:nvPr/>
        </p:nvSpPr>
        <p:spPr>
          <a:xfrm>
            <a:off x="3920521" y="1693089"/>
            <a:ext cx="630536" cy="63053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3970324" y="1742398"/>
            <a:ext cx="531919" cy="53191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4015101" y="1787670"/>
            <a:ext cx="441375" cy="4413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4062391" y="1834960"/>
            <a:ext cx="346795" cy="34679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4107791" y="1875945"/>
            <a:ext cx="264825" cy="26482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4145564" y="1913777"/>
            <a:ext cx="189161" cy="18916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4177091" y="1945303"/>
            <a:ext cx="126107" cy="12610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4210924" y="1976830"/>
            <a:ext cx="63054" cy="6305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54383" y="1629377"/>
            <a:ext cx="10119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Беспроводные            и 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VOIP-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11414" y="4119880"/>
            <a:ext cx="2338124" cy="523875"/>
          </a:xfrm>
          <a:custGeom>
            <a:avLst/>
            <a:gdLst>
              <a:gd name="T0" fmla="*/ 509 w 509"/>
              <a:gd name="T1" fmla="*/ 111 h 139"/>
              <a:gd name="T2" fmla="*/ 482 w 509"/>
              <a:gd name="T3" fmla="*/ 139 h 139"/>
              <a:gd name="T4" fmla="*/ 28 w 509"/>
              <a:gd name="T5" fmla="*/ 139 h 139"/>
              <a:gd name="T6" fmla="*/ 0 w 509"/>
              <a:gd name="T7" fmla="*/ 111 h 139"/>
              <a:gd name="T8" fmla="*/ 0 w 509"/>
              <a:gd name="T9" fmla="*/ 28 h 139"/>
              <a:gd name="T10" fmla="*/ 28 w 509"/>
              <a:gd name="T11" fmla="*/ 0 h 139"/>
              <a:gd name="T12" fmla="*/ 482 w 509"/>
              <a:gd name="T13" fmla="*/ 0 h 139"/>
              <a:gd name="T14" fmla="*/ 509 w 509"/>
              <a:gd name="T15" fmla="*/ 28 h 139"/>
              <a:gd name="T16" fmla="*/ 509 w 509"/>
              <a:gd name="T17" fmla="*/ 11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9" h="139">
                <a:moveTo>
                  <a:pt x="509" y="111"/>
                </a:moveTo>
                <a:cubicBezTo>
                  <a:pt x="509" y="127"/>
                  <a:pt x="497" y="139"/>
                  <a:pt x="482" y="139"/>
                </a:cubicBezTo>
                <a:cubicBezTo>
                  <a:pt x="28" y="139"/>
                  <a:pt x="28" y="139"/>
                  <a:pt x="28" y="139"/>
                </a:cubicBezTo>
                <a:cubicBezTo>
                  <a:pt x="12" y="139"/>
                  <a:pt x="0" y="127"/>
                  <a:pt x="0" y="11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82" y="0"/>
                  <a:pt x="482" y="0"/>
                  <a:pt x="482" y="0"/>
                </a:cubicBezTo>
                <a:cubicBezTo>
                  <a:pt x="497" y="0"/>
                  <a:pt x="509" y="12"/>
                  <a:pt x="509" y="28"/>
                </a:cubicBezTo>
                <a:lnTo>
                  <a:pt x="509" y="11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2868613" y="5169853"/>
            <a:ext cx="2413000" cy="527050"/>
          </a:xfrm>
          <a:custGeom>
            <a:avLst/>
            <a:gdLst>
              <a:gd name="T0" fmla="*/ 509 w 509"/>
              <a:gd name="T1" fmla="*/ 112 h 140"/>
              <a:gd name="T2" fmla="*/ 482 w 509"/>
              <a:gd name="T3" fmla="*/ 140 h 140"/>
              <a:gd name="T4" fmla="*/ 28 w 509"/>
              <a:gd name="T5" fmla="*/ 140 h 140"/>
              <a:gd name="T6" fmla="*/ 0 w 509"/>
              <a:gd name="T7" fmla="*/ 112 h 140"/>
              <a:gd name="T8" fmla="*/ 0 w 509"/>
              <a:gd name="T9" fmla="*/ 28 h 140"/>
              <a:gd name="T10" fmla="*/ 28 w 509"/>
              <a:gd name="T11" fmla="*/ 0 h 140"/>
              <a:gd name="T12" fmla="*/ 482 w 509"/>
              <a:gd name="T13" fmla="*/ 0 h 140"/>
              <a:gd name="T14" fmla="*/ 509 w 509"/>
              <a:gd name="T15" fmla="*/ 28 h 140"/>
              <a:gd name="T16" fmla="*/ 509 w 509"/>
              <a:gd name="T17" fmla="*/ 11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9" h="140">
                <a:moveTo>
                  <a:pt x="509" y="112"/>
                </a:moveTo>
                <a:cubicBezTo>
                  <a:pt x="509" y="127"/>
                  <a:pt x="497" y="140"/>
                  <a:pt x="482" y="140"/>
                </a:cubicBezTo>
                <a:cubicBezTo>
                  <a:pt x="28" y="140"/>
                  <a:pt x="28" y="140"/>
                  <a:pt x="28" y="140"/>
                </a:cubicBezTo>
                <a:cubicBezTo>
                  <a:pt x="13" y="140"/>
                  <a:pt x="0" y="127"/>
                  <a:pt x="0" y="11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3"/>
                  <a:pt x="13" y="0"/>
                  <a:pt x="28" y="0"/>
                </a:cubicBezTo>
                <a:cubicBezTo>
                  <a:pt x="482" y="0"/>
                  <a:pt x="482" y="0"/>
                  <a:pt x="482" y="0"/>
                </a:cubicBezTo>
                <a:cubicBezTo>
                  <a:pt x="497" y="0"/>
                  <a:pt x="509" y="13"/>
                  <a:pt x="509" y="28"/>
                </a:cubicBezTo>
                <a:lnTo>
                  <a:pt x="509" y="11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9534524" y="4119880"/>
            <a:ext cx="2390775" cy="523875"/>
          </a:xfrm>
          <a:custGeom>
            <a:avLst/>
            <a:gdLst>
              <a:gd name="T0" fmla="*/ 509 w 509"/>
              <a:gd name="T1" fmla="*/ 111 h 139"/>
              <a:gd name="T2" fmla="*/ 481 w 509"/>
              <a:gd name="T3" fmla="*/ 139 h 139"/>
              <a:gd name="T4" fmla="*/ 27 w 509"/>
              <a:gd name="T5" fmla="*/ 139 h 139"/>
              <a:gd name="T6" fmla="*/ 0 w 509"/>
              <a:gd name="T7" fmla="*/ 111 h 139"/>
              <a:gd name="T8" fmla="*/ 0 w 509"/>
              <a:gd name="T9" fmla="*/ 28 h 139"/>
              <a:gd name="T10" fmla="*/ 27 w 509"/>
              <a:gd name="T11" fmla="*/ 0 h 139"/>
              <a:gd name="T12" fmla="*/ 481 w 509"/>
              <a:gd name="T13" fmla="*/ 0 h 139"/>
              <a:gd name="T14" fmla="*/ 509 w 509"/>
              <a:gd name="T15" fmla="*/ 28 h 139"/>
              <a:gd name="T16" fmla="*/ 509 w 509"/>
              <a:gd name="T17" fmla="*/ 11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9" h="139">
                <a:moveTo>
                  <a:pt x="509" y="111"/>
                </a:moveTo>
                <a:cubicBezTo>
                  <a:pt x="509" y="127"/>
                  <a:pt x="497" y="139"/>
                  <a:pt x="481" y="139"/>
                </a:cubicBezTo>
                <a:cubicBezTo>
                  <a:pt x="27" y="139"/>
                  <a:pt x="27" y="139"/>
                  <a:pt x="27" y="139"/>
                </a:cubicBezTo>
                <a:cubicBezTo>
                  <a:pt x="12" y="139"/>
                  <a:pt x="0" y="127"/>
                  <a:pt x="0" y="11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2" y="0"/>
                  <a:pt x="27" y="0"/>
                </a:cubicBezTo>
                <a:cubicBezTo>
                  <a:pt x="481" y="0"/>
                  <a:pt x="481" y="0"/>
                  <a:pt x="481" y="0"/>
                </a:cubicBezTo>
                <a:cubicBezTo>
                  <a:pt x="497" y="0"/>
                  <a:pt x="509" y="12"/>
                  <a:pt x="509" y="28"/>
                </a:cubicBezTo>
                <a:lnTo>
                  <a:pt x="509" y="111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Group 22"/>
          <p:cNvGrpSpPr>
            <a:grpSpLocks noChangeAspect="1"/>
          </p:cNvGrpSpPr>
          <p:nvPr/>
        </p:nvGrpSpPr>
        <p:grpSpPr bwMode="auto">
          <a:xfrm>
            <a:off x="4459288" y="1504950"/>
            <a:ext cx="3370262" cy="3803650"/>
            <a:chOff x="2809" y="900"/>
            <a:chExt cx="2123" cy="2396"/>
          </a:xfrm>
        </p:grpSpPr>
        <p:sp>
          <p:nvSpPr>
            <p:cNvPr id="16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809" y="900"/>
              <a:ext cx="2123" cy="2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2809" y="895"/>
              <a:ext cx="2121" cy="2406"/>
            </a:xfrm>
            <a:custGeom>
              <a:avLst/>
              <a:gdLst>
                <a:gd name="T0" fmla="*/ 0 w 896"/>
                <a:gd name="T1" fmla="*/ 287 h 1018"/>
                <a:gd name="T2" fmla="*/ 32 w 896"/>
                <a:gd name="T3" fmla="*/ 232 h 1018"/>
                <a:gd name="T4" fmla="*/ 416 w 896"/>
                <a:gd name="T5" fmla="*/ 10 h 1018"/>
                <a:gd name="T6" fmla="*/ 480 w 896"/>
                <a:gd name="T7" fmla="*/ 10 h 1018"/>
                <a:gd name="T8" fmla="*/ 864 w 896"/>
                <a:gd name="T9" fmla="*/ 232 h 1018"/>
                <a:gd name="T10" fmla="*/ 896 w 896"/>
                <a:gd name="T11" fmla="*/ 287 h 1018"/>
                <a:gd name="T12" fmla="*/ 896 w 896"/>
                <a:gd name="T13" fmla="*/ 731 h 1018"/>
                <a:gd name="T14" fmla="*/ 864 w 896"/>
                <a:gd name="T15" fmla="*/ 786 h 1018"/>
                <a:gd name="T16" fmla="*/ 480 w 896"/>
                <a:gd name="T17" fmla="*/ 1008 h 1018"/>
                <a:gd name="T18" fmla="*/ 416 w 896"/>
                <a:gd name="T19" fmla="*/ 1008 h 1018"/>
                <a:gd name="T20" fmla="*/ 32 w 896"/>
                <a:gd name="T21" fmla="*/ 786 h 1018"/>
                <a:gd name="T22" fmla="*/ 0 w 896"/>
                <a:gd name="T23" fmla="*/ 731 h 1018"/>
                <a:gd name="T24" fmla="*/ 0 w 896"/>
                <a:gd name="T25" fmla="*/ 287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6" h="1018">
                  <a:moveTo>
                    <a:pt x="0" y="287"/>
                  </a:moveTo>
                  <a:cubicBezTo>
                    <a:pt x="0" y="267"/>
                    <a:pt x="14" y="242"/>
                    <a:pt x="32" y="232"/>
                  </a:cubicBezTo>
                  <a:cubicBezTo>
                    <a:pt x="416" y="10"/>
                    <a:pt x="416" y="10"/>
                    <a:pt x="416" y="10"/>
                  </a:cubicBezTo>
                  <a:cubicBezTo>
                    <a:pt x="434" y="0"/>
                    <a:pt x="462" y="0"/>
                    <a:pt x="480" y="10"/>
                  </a:cubicBezTo>
                  <a:cubicBezTo>
                    <a:pt x="864" y="232"/>
                    <a:pt x="864" y="232"/>
                    <a:pt x="864" y="232"/>
                  </a:cubicBezTo>
                  <a:cubicBezTo>
                    <a:pt x="882" y="242"/>
                    <a:pt x="896" y="267"/>
                    <a:pt x="896" y="287"/>
                  </a:cubicBezTo>
                  <a:cubicBezTo>
                    <a:pt x="896" y="731"/>
                    <a:pt x="896" y="731"/>
                    <a:pt x="896" y="731"/>
                  </a:cubicBezTo>
                  <a:cubicBezTo>
                    <a:pt x="896" y="751"/>
                    <a:pt x="882" y="776"/>
                    <a:pt x="864" y="786"/>
                  </a:cubicBezTo>
                  <a:cubicBezTo>
                    <a:pt x="480" y="1008"/>
                    <a:pt x="480" y="1008"/>
                    <a:pt x="480" y="1008"/>
                  </a:cubicBezTo>
                  <a:cubicBezTo>
                    <a:pt x="462" y="1018"/>
                    <a:pt x="434" y="1018"/>
                    <a:pt x="416" y="1008"/>
                  </a:cubicBezTo>
                  <a:cubicBezTo>
                    <a:pt x="32" y="786"/>
                    <a:pt x="32" y="786"/>
                    <a:pt x="32" y="786"/>
                  </a:cubicBezTo>
                  <a:cubicBezTo>
                    <a:pt x="14" y="776"/>
                    <a:pt x="0" y="751"/>
                    <a:pt x="0" y="731"/>
                  </a:cubicBezTo>
                  <a:lnTo>
                    <a:pt x="0" y="287"/>
                  </a:lnTo>
                  <a:close/>
                </a:path>
              </a:pathLst>
            </a:custGeom>
            <a:solidFill>
              <a:srgbClr val="CC17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8" name="Freeform 8"/>
          <p:cNvSpPr>
            <a:spLocks/>
          </p:cNvSpPr>
          <p:nvPr/>
        </p:nvSpPr>
        <p:spPr bwMode="auto">
          <a:xfrm>
            <a:off x="6897688" y="5169853"/>
            <a:ext cx="2413000" cy="527050"/>
          </a:xfrm>
          <a:custGeom>
            <a:avLst/>
            <a:gdLst>
              <a:gd name="T0" fmla="*/ 509 w 509"/>
              <a:gd name="T1" fmla="*/ 112 h 140"/>
              <a:gd name="T2" fmla="*/ 482 w 509"/>
              <a:gd name="T3" fmla="*/ 140 h 140"/>
              <a:gd name="T4" fmla="*/ 28 w 509"/>
              <a:gd name="T5" fmla="*/ 140 h 140"/>
              <a:gd name="T6" fmla="*/ 0 w 509"/>
              <a:gd name="T7" fmla="*/ 112 h 140"/>
              <a:gd name="T8" fmla="*/ 0 w 509"/>
              <a:gd name="T9" fmla="*/ 28 h 140"/>
              <a:gd name="T10" fmla="*/ 28 w 509"/>
              <a:gd name="T11" fmla="*/ 0 h 140"/>
              <a:gd name="T12" fmla="*/ 482 w 509"/>
              <a:gd name="T13" fmla="*/ 0 h 140"/>
              <a:gd name="T14" fmla="*/ 509 w 509"/>
              <a:gd name="T15" fmla="*/ 28 h 140"/>
              <a:gd name="T16" fmla="*/ 509 w 509"/>
              <a:gd name="T17" fmla="*/ 11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9" h="140">
                <a:moveTo>
                  <a:pt x="509" y="112"/>
                </a:moveTo>
                <a:cubicBezTo>
                  <a:pt x="509" y="127"/>
                  <a:pt x="497" y="140"/>
                  <a:pt x="482" y="140"/>
                </a:cubicBezTo>
                <a:cubicBezTo>
                  <a:pt x="28" y="140"/>
                  <a:pt x="28" y="140"/>
                  <a:pt x="28" y="140"/>
                </a:cubicBezTo>
                <a:cubicBezTo>
                  <a:pt x="12" y="140"/>
                  <a:pt x="0" y="127"/>
                  <a:pt x="0" y="11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3"/>
                  <a:pt x="12" y="0"/>
                  <a:pt x="28" y="0"/>
                </a:cubicBezTo>
                <a:cubicBezTo>
                  <a:pt x="482" y="0"/>
                  <a:pt x="482" y="0"/>
                  <a:pt x="482" y="0"/>
                </a:cubicBezTo>
                <a:cubicBezTo>
                  <a:pt x="497" y="0"/>
                  <a:pt x="509" y="13"/>
                  <a:pt x="509" y="28"/>
                </a:cubicBezTo>
                <a:lnTo>
                  <a:pt x="509" y="112"/>
                </a:lnTo>
                <a:close/>
              </a:path>
            </a:pathLst>
          </a:custGeom>
          <a:solidFill>
            <a:srgbClr val="E6E7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5919612" y="4990905"/>
            <a:ext cx="1243134" cy="1243134"/>
          </a:xfrm>
          <a:custGeom>
            <a:avLst/>
            <a:gdLst>
              <a:gd name="connsiteX0" fmla="*/ 0 w 1243134"/>
              <a:gd name="connsiteY0" fmla="*/ 0 h 1243134"/>
              <a:gd name="connsiteX1" fmla="*/ 1243134 w 1243134"/>
              <a:gd name="connsiteY1" fmla="*/ 0 h 1243134"/>
              <a:gd name="connsiteX2" fmla="*/ 1243134 w 1243134"/>
              <a:gd name="connsiteY2" fmla="*/ 1243134 h 1243134"/>
              <a:gd name="connsiteX3" fmla="*/ 0 w 1243134"/>
              <a:gd name="connsiteY3" fmla="*/ 1243134 h 1243134"/>
              <a:gd name="connsiteX4" fmla="*/ 0 w 1243134"/>
              <a:gd name="connsiteY4" fmla="*/ 0 h 124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134" h="1243134">
                <a:moveTo>
                  <a:pt x="0" y="0"/>
                </a:moveTo>
                <a:lnTo>
                  <a:pt x="1243134" y="0"/>
                </a:lnTo>
                <a:lnTo>
                  <a:pt x="1243134" y="1243134"/>
                </a:lnTo>
                <a:lnTo>
                  <a:pt x="0" y="124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3952027" y="3668050"/>
            <a:ext cx="1243134" cy="1243134"/>
          </a:xfrm>
          <a:custGeom>
            <a:avLst/>
            <a:gdLst>
              <a:gd name="connsiteX0" fmla="*/ 0 w 1243134"/>
              <a:gd name="connsiteY0" fmla="*/ 0 h 1243134"/>
              <a:gd name="connsiteX1" fmla="*/ 1243134 w 1243134"/>
              <a:gd name="connsiteY1" fmla="*/ 0 h 1243134"/>
              <a:gd name="connsiteX2" fmla="*/ 1243134 w 1243134"/>
              <a:gd name="connsiteY2" fmla="*/ 1243134 h 1243134"/>
              <a:gd name="connsiteX3" fmla="*/ 0 w 1243134"/>
              <a:gd name="connsiteY3" fmla="*/ 1243134 h 1243134"/>
              <a:gd name="connsiteX4" fmla="*/ 0 w 1243134"/>
              <a:gd name="connsiteY4" fmla="*/ 0 h 124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134" h="1243134">
                <a:moveTo>
                  <a:pt x="0" y="0"/>
                </a:moveTo>
                <a:lnTo>
                  <a:pt x="1243134" y="0"/>
                </a:lnTo>
                <a:lnTo>
                  <a:pt x="1243134" y="1243134"/>
                </a:lnTo>
                <a:lnTo>
                  <a:pt x="0" y="124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/>
          </a:p>
        </p:txBody>
      </p:sp>
      <p:sp>
        <p:nvSpPr>
          <p:cNvPr id="21" name="Полилиния 20"/>
          <p:cNvSpPr/>
          <p:nvPr/>
        </p:nvSpPr>
        <p:spPr>
          <a:xfrm>
            <a:off x="4703578" y="1355015"/>
            <a:ext cx="1243134" cy="1243134"/>
          </a:xfrm>
          <a:custGeom>
            <a:avLst/>
            <a:gdLst>
              <a:gd name="connsiteX0" fmla="*/ 0 w 1243134"/>
              <a:gd name="connsiteY0" fmla="*/ 0 h 1243134"/>
              <a:gd name="connsiteX1" fmla="*/ 1243134 w 1243134"/>
              <a:gd name="connsiteY1" fmla="*/ 0 h 1243134"/>
              <a:gd name="connsiteX2" fmla="*/ 1243134 w 1243134"/>
              <a:gd name="connsiteY2" fmla="*/ 1243134 h 1243134"/>
              <a:gd name="connsiteX3" fmla="*/ 0 w 1243134"/>
              <a:gd name="connsiteY3" fmla="*/ 1243134 h 1243134"/>
              <a:gd name="connsiteX4" fmla="*/ 0 w 1243134"/>
              <a:gd name="connsiteY4" fmla="*/ 0 h 124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134" h="1243134">
                <a:moveTo>
                  <a:pt x="0" y="0"/>
                </a:moveTo>
                <a:lnTo>
                  <a:pt x="1243134" y="0"/>
                </a:lnTo>
                <a:lnTo>
                  <a:pt x="1243134" y="1243134"/>
                </a:lnTo>
                <a:lnTo>
                  <a:pt x="0" y="124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357" y="3143213"/>
            <a:ext cx="6974823" cy="5273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4508" y="4219199"/>
            <a:ext cx="1451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2190" y="528187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Специалисты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по ИБ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582" y="2647310"/>
            <a:ext cx="2976374" cy="20082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26570" y="5279451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Специалисты по ИТ</a:t>
            </a:r>
          </a:p>
        </p:txBody>
      </p:sp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013" y="2251544"/>
            <a:ext cx="1673508" cy="1682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184153" y="4216895"/>
            <a:ext cx="1091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Аудиторы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54033" y="3218222"/>
            <a:ext cx="13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Корп. политики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74615" y="3240619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PCI,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ISO и др.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6164" y="4662036"/>
            <a:ext cx="25360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300" dirty="0" smtClean="0"/>
              <a:t>Снижение человеческого фактора за счет автоматизации</a:t>
            </a:r>
            <a:endParaRPr lang="ru-RU" sz="1300" dirty="0"/>
          </a:p>
          <a:p>
            <a:r>
              <a:rPr lang="en-US" sz="1300" dirty="0" smtClean="0"/>
              <a:t>KPI</a:t>
            </a:r>
            <a:r>
              <a:rPr lang="ru-RU" sz="1300" dirty="0" smtClean="0"/>
              <a:t> </a:t>
            </a:r>
            <a:r>
              <a:rPr lang="ru-RU" sz="1300" dirty="0"/>
              <a:t>отчетность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по</a:t>
            </a:r>
            <a:r>
              <a:rPr lang="en-US" sz="1300" dirty="0" smtClean="0"/>
              <a:t> </a:t>
            </a:r>
            <a:r>
              <a:rPr lang="ru-RU" sz="1300" dirty="0" smtClean="0"/>
              <a:t>бизнес-подразделениям </a:t>
            </a:r>
            <a:endParaRPr lang="ru-RU" sz="1300" dirty="0"/>
          </a:p>
          <a:p>
            <a:r>
              <a:rPr lang="ru-RU" sz="1300" dirty="0"/>
              <a:t>Соответствие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ru-RU" sz="1300" dirty="0" smtClean="0"/>
              <a:t>стандартам </a:t>
            </a:r>
            <a:r>
              <a:rPr lang="ru-RU" sz="1300" dirty="0"/>
              <a:t>организации</a:t>
            </a:r>
          </a:p>
          <a:p>
            <a:r>
              <a:rPr lang="ru-RU" sz="1300" dirty="0"/>
              <a:t>Данные о </a:t>
            </a:r>
            <a:r>
              <a:rPr lang="ru-RU" sz="1300" dirty="0" smtClean="0"/>
              <a:t>текущем</a:t>
            </a:r>
            <a:br>
              <a:rPr lang="ru-RU" sz="1300" dirty="0" smtClean="0"/>
            </a:br>
            <a:r>
              <a:rPr lang="ru-RU" sz="1300" dirty="0" smtClean="0"/>
              <a:t>уровне </a:t>
            </a:r>
            <a:r>
              <a:rPr lang="ru-RU" sz="1300" dirty="0"/>
              <a:t>защищенности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8505" y="4340245"/>
            <a:ext cx="1213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База знаний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05910" y="270741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/>
              <a:t>Контроль </a:t>
            </a:r>
            <a:br>
              <a:rPr lang="ru-RU" sz="900" dirty="0" smtClean="0"/>
            </a:br>
            <a:r>
              <a:rPr lang="ru-RU" sz="900" dirty="0" smtClean="0"/>
              <a:t>защищенности</a:t>
            </a:r>
            <a:endParaRPr lang="ru-RU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6225802" y="2702807"/>
            <a:ext cx="146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 smtClean="0"/>
              <a:t>Контроль соответствия </a:t>
            </a:r>
            <a:br>
              <a:rPr lang="ru-RU" sz="900" dirty="0" smtClean="0"/>
            </a:br>
            <a:r>
              <a:rPr lang="ru-RU" sz="900" dirty="0" smtClean="0"/>
              <a:t>стандартам</a:t>
            </a:r>
            <a:endParaRPr lang="ru-RU" sz="900" dirty="0"/>
          </a:p>
        </p:txBody>
      </p:sp>
      <p:sp>
        <p:nvSpPr>
          <p:cNvPr id="35" name="TextBox 34"/>
          <p:cNvSpPr txBox="1"/>
          <p:nvPr/>
        </p:nvSpPr>
        <p:spPr>
          <a:xfrm>
            <a:off x="6270686" y="3428546"/>
            <a:ext cx="137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Ключевые </a:t>
            </a:r>
            <a:r>
              <a:rPr lang="ru-RU" sz="900" dirty="0" smtClean="0"/>
              <a:t>показатели</a:t>
            </a:r>
            <a:br>
              <a:rPr lang="ru-RU" sz="900" dirty="0" smtClean="0"/>
            </a:br>
            <a:r>
              <a:rPr lang="ru-RU" sz="900" dirty="0" smtClean="0"/>
              <a:t>эффективности</a:t>
            </a:r>
            <a:endParaRPr lang="ru-RU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4909966" y="3412342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Контроль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изменений</a:t>
            </a:r>
            <a:endParaRPr lang="ru-RU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9445872" y="4662036"/>
            <a:ext cx="2828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Комплексный инструмент </a:t>
            </a:r>
            <a:b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оценки защищенности</a:t>
            </a:r>
          </a:p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Поддержка основных международных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стандартов</a:t>
            </a:r>
          </a:p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Настраиваемая система </a:t>
            </a:r>
            <a:b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отчетности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2991" y="5736153"/>
            <a:ext cx="275724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Простота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внедрения</a:t>
            </a:r>
          </a:p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Инвентаризация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ресурсов ИТ</a:t>
            </a:r>
          </a:p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устранению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Отчетность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 обновлениям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61532" y="5736153"/>
            <a:ext cx="302325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lnSpc>
                <a:spcPts val="14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300" dirty="0"/>
              <a:t>Выявление уязвимостей</a:t>
            </a:r>
          </a:p>
          <a:p>
            <a:r>
              <a:rPr lang="ru-RU" sz="1300" dirty="0"/>
              <a:t>Управление соответствием стандартам</a:t>
            </a:r>
          </a:p>
          <a:p>
            <a:r>
              <a:rPr lang="ru-RU" sz="1300" dirty="0"/>
              <a:t>Контроль соответствия политикам</a:t>
            </a:r>
          </a:p>
          <a:p>
            <a:r>
              <a:rPr lang="ru-RU" sz="1300" dirty="0"/>
              <a:t>Контроль устранения уязвимостей </a:t>
            </a:r>
          </a:p>
        </p:txBody>
      </p:sp>
      <p:sp>
        <p:nvSpPr>
          <p:cNvPr id="40" name="Овал 39"/>
          <p:cNvSpPr/>
          <p:nvPr/>
        </p:nvSpPr>
        <p:spPr>
          <a:xfrm>
            <a:off x="2897900" y="2416048"/>
            <a:ext cx="630536" cy="63053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>
            <a:spLocks noChangeAspect="1"/>
          </p:cNvSpPr>
          <p:nvPr/>
        </p:nvSpPr>
        <p:spPr>
          <a:xfrm>
            <a:off x="2947703" y="2465357"/>
            <a:ext cx="531919" cy="53191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>
            <a:off x="2992480" y="2510629"/>
            <a:ext cx="441375" cy="4413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3039770" y="2557919"/>
            <a:ext cx="346795" cy="34679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>
            <a:off x="3085170" y="2598904"/>
            <a:ext cx="264825" cy="26482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>
            <a:off x="3122943" y="2636736"/>
            <a:ext cx="189161" cy="18916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3154470" y="2668262"/>
            <a:ext cx="126107" cy="12610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>
            <a:spLocks noChangeAspect="1"/>
          </p:cNvSpPr>
          <p:nvPr/>
        </p:nvSpPr>
        <p:spPr>
          <a:xfrm>
            <a:off x="3188303" y="2699789"/>
            <a:ext cx="63054" cy="6305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218584" y="2372328"/>
            <a:ext cx="1078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  сети и системы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5085117" y="1062912"/>
            <a:ext cx="630536" cy="63053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>
            <a:spLocks noChangeAspect="1"/>
          </p:cNvSpPr>
          <p:nvPr/>
        </p:nvSpPr>
        <p:spPr>
          <a:xfrm>
            <a:off x="5134920" y="1112221"/>
            <a:ext cx="531919" cy="53191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>
            <a:off x="5179697" y="1157493"/>
            <a:ext cx="441375" cy="4413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>
            <a:spLocks noChangeAspect="1"/>
          </p:cNvSpPr>
          <p:nvPr/>
        </p:nvSpPr>
        <p:spPr>
          <a:xfrm>
            <a:off x="5226987" y="1204783"/>
            <a:ext cx="346795" cy="34679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>
            <a:off x="5272387" y="1245768"/>
            <a:ext cx="264825" cy="26482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>
            <a:off x="5310160" y="1283600"/>
            <a:ext cx="189161" cy="18916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>
            <a:spLocks noChangeAspect="1"/>
          </p:cNvSpPr>
          <p:nvPr/>
        </p:nvSpPr>
        <p:spPr>
          <a:xfrm>
            <a:off x="5341687" y="1315126"/>
            <a:ext cx="126107" cy="12610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>
            <a:off x="5375520" y="1346653"/>
            <a:ext cx="63054" cy="6305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5391310" y="1009865"/>
            <a:ext cx="1364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</a:p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6597387" y="1062912"/>
            <a:ext cx="630536" cy="63053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6647190" y="1112221"/>
            <a:ext cx="531919" cy="53191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6691967" y="1157493"/>
            <a:ext cx="441375" cy="4413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6739257" y="1204783"/>
            <a:ext cx="346795" cy="34679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6784657" y="1245768"/>
            <a:ext cx="264825" cy="26482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6822430" y="1283600"/>
            <a:ext cx="189161" cy="18916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>
            <a:off x="6853957" y="1315126"/>
            <a:ext cx="126107" cy="12610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6887790" y="1346653"/>
            <a:ext cx="63054" cy="6305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6978388" y="1044373"/>
            <a:ext cx="1364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</a:p>
          <a:p>
            <a:endParaRPr lang="ru-RU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7622300" y="1687024"/>
            <a:ext cx="630536" cy="63053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>
            <a:off x="7672103" y="1736333"/>
            <a:ext cx="531919" cy="53191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>
            <a:off x="7716880" y="1781605"/>
            <a:ext cx="441375" cy="4413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>
            <a:off x="7764170" y="1828895"/>
            <a:ext cx="346795" cy="34679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7809570" y="1869880"/>
            <a:ext cx="264825" cy="26482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7847343" y="1907712"/>
            <a:ext cx="189161" cy="18916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7878870" y="1939238"/>
            <a:ext cx="126107" cy="12610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7912703" y="1970765"/>
            <a:ext cx="63054" cy="6305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8003301" y="1668485"/>
            <a:ext cx="1364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ERP-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</a:p>
          <a:p>
            <a:endParaRPr lang="ru-RU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8572441" y="2416048"/>
            <a:ext cx="630536" cy="630536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>
            <a:spLocks noChangeAspect="1"/>
          </p:cNvSpPr>
          <p:nvPr/>
        </p:nvSpPr>
        <p:spPr>
          <a:xfrm>
            <a:off x="8622244" y="2465357"/>
            <a:ext cx="531919" cy="531919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>
            <a:spLocks noChangeAspect="1"/>
          </p:cNvSpPr>
          <p:nvPr/>
        </p:nvSpPr>
        <p:spPr>
          <a:xfrm>
            <a:off x="8667021" y="2510629"/>
            <a:ext cx="441375" cy="44137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>
            <a:spLocks noChangeAspect="1"/>
          </p:cNvSpPr>
          <p:nvPr/>
        </p:nvSpPr>
        <p:spPr>
          <a:xfrm>
            <a:off x="8714311" y="2557919"/>
            <a:ext cx="346795" cy="34679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 noChangeAspect="1"/>
          </p:cNvSpPr>
          <p:nvPr/>
        </p:nvSpPr>
        <p:spPr>
          <a:xfrm>
            <a:off x="8759711" y="2598904"/>
            <a:ext cx="264825" cy="26482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>
            <a:off x="8797484" y="2636736"/>
            <a:ext cx="189161" cy="18916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>
            <a:off x="8829011" y="2668262"/>
            <a:ext cx="126107" cy="126107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>
            <a:spLocks noChangeAspect="1"/>
          </p:cNvSpPr>
          <p:nvPr/>
        </p:nvSpPr>
        <p:spPr>
          <a:xfrm>
            <a:off x="8862844" y="2699789"/>
            <a:ext cx="63054" cy="6305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/>
          <p:cNvSpPr txBox="1"/>
          <p:nvPr/>
        </p:nvSpPr>
        <p:spPr>
          <a:xfrm>
            <a:off x="8893125" y="2372328"/>
            <a:ext cx="10788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Веб- приложения</a:t>
            </a:r>
            <a:endParaRPr lang="ru-RU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 12"/>
          <p:cNvSpPr>
            <a:spLocks/>
          </p:cNvSpPr>
          <p:nvPr/>
        </p:nvSpPr>
        <p:spPr bwMode="auto">
          <a:xfrm>
            <a:off x="4419600" y="4645343"/>
            <a:ext cx="374650" cy="496888"/>
          </a:xfrm>
          <a:custGeom>
            <a:avLst/>
            <a:gdLst>
              <a:gd name="T0" fmla="*/ 68 w 72"/>
              <a:gd name="T1" fmla="*/ 0 h 119"/>
              <a:gd name="T2" fmla="*/ 49 w 72"/>
              <a:gd name="T3" fmla="*/ 11 h 119"/>
              <a:gd name="T4" fmla="*/ 14 w 72"/>
              <a:gd name="T5" fmla="*/ 71 h 119"/>
              <a:gd name="T6" fmla="*/ 14 w 72"/>
              <a:gd name="T7" fmla="*/ 87 h 119"/>
              <a:gd name="T8" fmla="*/ 0 w 72"/>
              <a:gd name="T9" fmla="*/ 79 h 119"/>
              <a:gd name="T10" fmla="*/ 16 w 72"/>
              <a:gd name="T11" fmla="*/ 119 h 119"/>
              <a:gd name="T12" fmla="*/ 32 w 72"/>
              <a:gd name="T13" fmla="*/ 79 h 119"/>
              <a:gd name="T14" fmla="*/ 18 w 72"/>
              <a:gd name="T15" fmla="*/ 87 h 119"/>
              <a:gd name="T16" fmla="*/ 18 w 72"/>
              <a:gd name="T17" fmla="*/ 71 h 119"/>
              <a:gd name="T18" fmla="*/ 51 w 72"/>
              <a:gd name="T19" fmla="*/ 14 h 119"/>
              <a:gd name="T20" fmla="*/ 72 w 72"/>
              <a:gd name="T21" fmla="*/ 2 h 119"/>
              <a:gd name="T22" fmla="*/ 68 w 72"/>
              <a:gd name="T2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19">
                <a:moveTo>
                  <a:pt x="68" y="0"/>
                </a:moveTo>
                <a:cubicBezTo>
                  <a:pt x="49" y="11"/>
                  <a:pt x="49" y="11"/>
                  <a:pt x="49" y="11"/>
                </a:cubicBezTo>
                <a:cubicBezTo>
                  <a:pt x="29" y="22"/>
                  <a:pt x="14" y="48"/>
                  <a:pt x="14" y="71"/>
                </a:cubicBezTo>
                <a:cubicBezTo>
                  <a:pt x="14" y="87"/>
                  <a:pt x="14" y="87"/>
                  <a:pt x="14" y="87"/>
                </a:cubicBezTo>
                <a:cubicBezTo>
                  <a:pt x="0" y="79"/>
                  <a:pt x="0" y="79"/>
                  <a:pt x="0" y="79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32" y="79"/>
                  <a:pt x="32" y="79"/>
                  <a:pt x="32" y="79"/>
                </a:cubicBezTo>
                <a:cubicBezTo>
                  <a:pt x="18" y="87"/>
                  <a:pt x="18" y="87"/>
                  <a:pt x="18" y="87"/>
                </a:cubicBezTo>
                <a:cubicBezTo>
                  <a:pt x="18" y="71"/>
                  <a:pt x="18" y="71"/>
                  <a:pt x="18" y="71"/>
                </a:cubicBezTo>
                <a:cubicBezTo>
                  <a:pt x="18" y="49"/>
                  <a:pt x="32" y="25"/>
                  <a:pt x="51" y="14"/>
                </a:cubicBezTo>
                <a:cubicBezTo>
                  <a:pt x="72" y="2"/>
                  <a:pt x="72" y="2"/>
                  <a:pt x="72" y="2"/>
                </a:cubicBezTo>
                <a:lnTo>
                  <a:pt x="68" y="0"/>
                </a:lnTo>
                <a:close/>
              </a:path>
            </a:pathLst>
          </a:custGeom>
          <a:solidFill>
            <a:srgbClr val="E219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" name="Freeform 13"/>
          <p:cNvSpPr>
            <a:spLocks/>
          </p:cNvSpPr>
          <p:nvPr/>
        </p:nvSpPr>
        <p:spPr bwMode="auto">
          <a:xfrm>
            <a:off x="2682876" y="4314825"/>
            <a:ext cx="1749426" cy="174625"/>
          </a:xfrm>
          <a:custGeom>
            <a:avLst/>
            <a:gdLst>
              <a:gd name="T0" fmla="*/ 376 w 376"/>
              <a:gd name="T1" fmla="*/ 2 h 42"/>
              <a:gd name="T2" fmla="*/ 372 w 376"/>
              <a:gd name="T3" fmla="*/ 0 h 42"/>
              <a:gd name="T4" fmla="*/ 345 w 376"/>
              <a:gd name="T5" fmla="*/ 16 h 42"/>
              <a:gd name="T6" fmla="*/ 311 w 376"/>
              <a:gd name="T7" fmla="*/ 24 h 42"/>
              <a:gd name="T8" fmla="*/ 32 w 376"/>
              <a:gd name="T9" fmla="*/ 24 h 42"/>
              <a:gd name="T10" fmla="*/ 40 w 376"/>
              <a:gd name="T11" fmla="*/ 10 h 42"/>
              <a:gd name="T12" fmla="*/ 0 w 376"/>
              <a:gd name="T13" fmla="*/ 26 h 42"/>
              <a:gd name="T14" fmla="*/ 40 w 376"/>
              <a:gd name="T15" fmla="*/ 42 h 42"/>
              <a:gd name="T16" fmla="*/ 32 w 376"/>
              <a:gd name="T17" fmla="*/ 28 h 42"/>
              <a:gd name="T18" fmla="*/ 311 w 376"/>
              <a:gd name="T19" fmla="*/ 28 h 42"/>
              <a:gd name="T20" fmla="*/ 312 w 376"/>
              <a:gd name="T21" fmla="*/ 28 h 42"/>
              <a:gd name="T22" fmla="*/ 347 w 376"/>
              <a:gd name="T23" fmla="*/ 19 h 42"/>
              <a:gd name="T24" fmla="*/ 376 w 376"/>
              <a:gd name="T25" fmla="*/ 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6" h="42">
                <a:moveTo>
                  <a:pt x="376" y="2"/>
                </a:moveTo>
                <a:cubicBezTo>
                  <a:pt x="372" y="0"/>
                  <a:pt x="372" y="0"/>
                  <a:pt x="372" y="0"/>
                </a:cubicBezTo>
                <a:cubicBezTo>
                  <a:pt x="345" y="16"/>
                  <a:pt x="345" y="16"/>
                  <a:pt x="345" y="16"/>
                </a:cubicBezTo>
                <a:cubicBezTo>
                  <a:pt x="335" y="21"/>
                  <a:pt x="323" y="24"/>
                  <a:pt x="311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40" y="10"/>
                  <a:pt x="40" y="10"/>
                  <a:pt x="40" y="10"/>
                </a:cubicBezTo>
                <a:cubicBezTo>
                  <a:pt x="0" y="26"/>
                  <a:pt x="0" y="26"/>
                  <a:pt x="0" y="26"/>
                </a:cubicBezTo>
                <a:cubicBezTo>
                  <a:pt x="40" y="42"/>
                  <a:pt x="40" y="42"/>
                  <a:pt x="40" y="42"/>
                </a:cubicBezTo>
                <a:cubicBezTo>
                  <a:pt x="32" y="28"/>
                  <a:pt x="32" y="28"/>
                  <a:pt x="32" y="28"/>
                </a:cubicBezTo>
                <a:cubicBezTo>
                  <a:pt x="311" y="28"/>
                  <a:pt x="311" y="28"/>
                  <a:pt x="311" y="28"/>
                </a:cubicBezTo>
                <a:cubicBezTo>
                  <a:pt x="311" y="28"/>
                  <a:pt x="311" y="28"/>
                  <a:pt x="312" y="28"/>
                </a:cubicBezTo>
                <a:cubicBezTo>
                  <a:pt x="325" y="28"/>
                  <a:pt x="337" y="25"/>
                  <a:pt x="347" y="19"/>
                </a:cubicBezTo>
                <a:lnTo>
                  <a:pt x="376" y="2"/>
                </a:lnTo>
                <a:close/>
              </a:path>
            </a:pathLst>
          </a:custGeom>
          <a:solidFill>
            <a:srgbClr val="E219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" name="Freeform 14"/>
          <p:cNvSpPr>
            <a:spLocks/>
          </p:cNvSpPr>
          <p:nvPr/>
        </p:nvSpPr>
        <p:spPr bwMode="auto">
          <a:xfrm>
            <a:off x="7400925" y="4645343"/>
            <a:ext cx="376238" cy="508000"/>
          </a:xfrm>
          <a:custGeom>
            <a:avLst/>
            <a:gdLst>
              <a:gd name="T0" fmla="*/ 58 w 72"/>
              <a:gd name="T1" fmla="*/ 71 h 122"/>
              <a:gd name="T2" fmla="*/ 23 w 72"/>
              <a:gd name="T3" fmla="*/ 11 h 122"/>
              <a:gd name="T4" fmla="*/ 4 w 72"/>
              <a:gd name="T5" fmla="*/ 0 h 122"/>
              <a:gd name="T6" fmla="*/ 0 w 72"/>
              <a:gd name="T7" fmla="*/ 2 h 122"/>
              <a:gd name="T8" fmla="*/ 21 w 72"/>
              <a:gd name="T9" fmla="*/ 14 h 122"/>
              <a:gd name="T10" fmla="*/ 54 w 72"/>
              <a:gd name="T11" fmla="*/ 71 h 122"/>
              <a:gd name="T12" fmla="*/ 54 w 72"/>
              <a:gd name="T13" fmla="*/ 91 h 122"/>
              <a:gd name="T14" fmla="*/ 40 w 72"/>
              <a:gd name="T15" fmla="*/ 82 h 122"/>
              <a:gd name="T16" fmla="*/ 56 w 72"/>
              <a:gd name="T17" fmla="*/ 122 h 122"/>
              <a:gd name="T18" fmla="*/ 72 w 72"/>
              <a:gd name="T19" fmla="*/ 82 h 122"/>
              <a:gd name="T20" fmla="*/ 58 w 72"/>
              <a:gd name="T21" fmla="*/ 91 h 122"/>
              <a:gd name="T22" fmla="*/ 58 w 72"/>
              <a:gd name="T23" fmla="*/ 7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22">
                <a:moveTo>
                  <a:pt x="58" y="71"/>
                </a:moveTo>
                <a:cubicBezTo>
                  <a:pt x="58" y="48"/>
                  <a:pt x="43" y="22"/>
                  <a:pt x="23" y="11"/>
                </a:cubicBezTo>
                <a:cubicBezTo>
                  <a:pt x="4" y="0"/>
                  <a:pt x="4" y="0"/>
                  <a:pt x="4" y="0"/>
                </a:cubicBezTo>
                <a:cubicBezTo>
                  <a:pt x="0" y="2"/>
                  <a:pt x="0" y="2"/>
                  <a:pt x="0" y="2"/>
                </a:cubicBezTo>
                <a:cubicBezTo>
                  <a:pt x="21" y="14"/>
                  <a:pt x="21" y="14"/>
                  <a:pt x="21" y="14"/>
                </a:cubicBezTo>
                <a:cubicBezTo>
                  <a:pt x="40" y="25"/>
                  <a:pt x="54" y="49"/>
                  <a:pt x="54" y="71"/>
                </a:cubicBezTo>
                <a:cubicBezTo>
                  <a:pt x="54" y="91"/>
                  <a:pt x="54" y="91"/>
                  <a:pt x="54" y="91"/>
                </a:cubicBezTo>
                <a:cubicBezTo>
                  <a:pt x="40" y="82"/>
                  <a:pt x="40" y="82"/>
                  <a:pt x="40" y="82"/>
                </a:cubicBezTo>
                <a:cubicBezTo>
                  <a:pt x="56" y="122"/>
                  <a:pt x="56" y="122"/>
                  <a:pt x="56" y="122"/>
                </a:cubicBezTo>
                <a:cubicBezTo>
                  <a:pt x="72" y="82"/>
                  <a:pt x="72" y="82"/>
                  <a:pt x="72" y="82"/>
                </a:cubicBezTo>
                <a:cubicBezTo>
                  <a:pt x="58" y="91"/>
                  <a:pt x="58" y="91"/>
                  <a:pt x="58" y="91"/>
                </a:cubicBezTo>
                <a:lnTo>
                  <a:pt x="58" y="71"/>
                </a:lnTo>
                <a:close/>
              </a:path>
            </a:pathLst>
          </a:custGeom>
          <a:solidFill>
            <a:srgbClr val="E219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" name="Freeform 15"/>
          <p:cNvSpPr>
            <a:spLocks/>
          </p:cNvSpPr>
          <p:nvPr/>
        </p:nvSpPr>
        <p:spPr bwMode="auto">
          <a:xfrm>
            <a:off x="7866063" y="4314825"/>
            <a:ext cx="1641475" cy="174625"/>
          </a:xfrm>
          <a:custGeom>
            <a:avLst/>
            <a:gdLst>
              <a:gd name="T0" fmla="*/ 375 w 375"/>
              <a:gd name="T1" fmla="*/ 26 h 42"/>
              <a:gd name="T2" fmla="*/ 335 w 375"/>
              <a:gd name="T3" fmla="*/ 10 h 42"/>
              <a:gd name="T4" fmla="*/ 344 w 375"/>
              <a:gd name="T5" fmla="*/ 24 h 42"/>
              <a:gd name="T6" fmla="*/ 65 w 375"/>
              <a:gd name="T7" fmla="*/ 24 h 42"/>
              <a:gd name="T8" fmla="*/ 31 w 375"/>
              <a:gd name="T9" fmla="*/ 16 h 42"/>
              <a:gd name="T10" fmla="*/ 4 w 375"/>
              <a:gd name="T11" fmla="*/ 0 h 42"/>
              <a:gd name="T12" fmla="*/ 0 w 375"/>
              <a:gd name="T13" fmla="*/ 2 h 42"/>
              <a:gd name="T14" fmla="*/ 29 w 375"/>
              <a:gd name="T15" fmla="*/ 19 h 42"/>
              <a:gd name="T16" fmla="*/ 64 w 375"/>
              <a:gd name="T17" fmla="*/ 28 h 42"/>
              <a:gd name="T18" fmla="*/ 65 w 375"/>
              <a:gd name="T19" fmla="*/ 28 h 42"/>
              <a:gd name="T20" fmla="*/ 344 w 375"/>
              <a:gd name="T21" fmla="*/ 28 h 42"/>
              <a:gd name="T22" fmla="*/ 335 w 375"/>
              <a:gd name="T23" fmla="*/ 42 h 42"/>
              <a:gd name="T24" fmla="*/ 375 w 375"/>
              <a:gd name="T25" fmla="*/ 2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5" h="42">
                <a:moveTo>
                  <a:pt x="375" y="26"/>
                </a:moveTo>
                <a:cubicBezTo>
                  <a:pt x="335" y="10"/>
                  <a:pt x="335" y="10"/>
                  <a:pt x="335" y="10"/>
                </a:cubicBezTo>
                <a:cubicBezTo>
                  <a:pt x="344" y="24"/>
                  <a:pt x="344" y="24"/>
                  <a:pt x="344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52" y="24"/>
                  <a:pt x="40" y="21"/>
                  <a:pt x="31" y="16"/>
                </a:cubicBezTo>
                <a:cubicBezTo>
                  <a:pt x="4" y="0"/>
                  <a:pt x="4" y="0"/>
                  <a:pt x="4" y="0"/>
                </a:cubicBezTo>
                <a:cubicBezTo>
                  <a:pt x="0" y="2"/>
                  <a:pt x="0" y="2"/>
                  <a:pt x="0" y="2"/>
                </a:cubicBezTo>
                <a:cubicBezTo>
                  <a:pt x="29" y="19"/>
                  <a:pt x="29" y="19"/>
                  <a:pt x="29" y="19"/>
                </a:cubicBezTo>
                <a:cubicBezTo>
                  <a:pt x="39" y="25"/>
                  <a:pt x="51" y="28"/>
                  <a:pt x="64" y="28"/>
                </a:cubicBezTo>
                <a:cubicBezTo>
                  <a:pt x="64" y="28"/>
                  <a:pt x="64" y="28"/>
                  <a:pt x="65" y="28"/>
                </a:cubicBezTo>
                <a:cubicBezTo>
                  <a:pt x="344" y="28"/>
                  <a:pt x="344" y="28"/>
                  <a:pt x="344" y="28"/>
                </a:cubicBezTo>
                <a:cubicBezTo>
                  <a:pt x="335" y="42"/>
                  <a:pt x="335" y="42"/>
                  <a:pt x="335" y="42"/>
                </a:cubicBezTo>
                <a:lnTo>
                  <a:pt x="375" y="26"/>
                </a:lnTo>
                <a:close/>
              </a:path>
            </a:pathLst>
          </a:custGeom>
          <a:solidFill>
            <a:srgbClr val="E219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776"/>
          <a:stretch/>
        </p:blipFill>
        <p:spPr>
          <a:xfrm>
            <a:off x="125719" y="921306"/>
            <a:ext cx="11469837" cy="5682242"/>
          </a:xfrm>
          <a:prstGeom prst="rect">
            <a:avLst/>
          </a:prstGeom>
          <a:effectLst/>
        </p:spPr>
      </p:pic>
      <p:sp>
        <p:nvSpPr>
          <p:cNvPr id="30" name="Oval 4"/>
          <p:cNvSpPr/>
          <p:nvPr/>
        </p:nvSpPr>
        <p:spPr>
          <a:xfrm>
            <a:off x="430852" y="5573040"/>
            <a:ext cx="914400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50+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58"/>
          <p:cNvSpPr/>
          <p:nvPr/>
        </p:nvSpPr>
        <p:spPr>
          <a:xfrm>
            <a:off x="6196328" y="4395060"/>
            <a:ext cx="914400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30+</a:t>
            </a:r>
          </a:p>
        </p:txBody>
      </p:sp>
      <p:sp>
        <p:nvSpPr>
          <p:cNvPr id="32" name="Oval 60"/>
          <p:cNvSpPr/>
          <p:nvPr/>
        </p:nvSpPr>
        <p:spPr>
          <a:xfrm>
            <a:off x="430852" y="4395060"/>
            <a:ext cx="914400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11"/>
          <p:cNvGrpSpPr/>
          <p:nvPr/>
        </p:nvGrpSpPr>
        <p:grpSpPr>
          <a:xfrm>
            <a:off x="1465807" y="1594875"/>
            <a:ext cx="2644315" cy="2697013"/>
            <a:chOff x="7540737" y="1571671"/>
            <a:chExt cx="2201618" cy="2256641"/>
          </a:xfrm>
        </p:grpSpPr>
        <p:sp>
          <p:nvSpPr>
            <p:cNvPr id="34" name="Shape 279"/>
            <p:cNvSpPr txBox="1">
              <a:spLocks/>
            </p:cNvSpPr>
            <p:nvPr/>
          </p:nvSpPr>
          <p:spPr>
            <a:xfrm>
              <a:off x="7564705" y="2615060"/>
              <a:ext cx="2065812" cy="121325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>
                <a:lnSpc>
                  <a:spcPts val="1800"/>
                </a:lnSpc>
                <a:spcBef>
                  <a:spcPts val="0"/>
                </a:spcBef>
                <a:buFont typeface="PT Sans" panose="020B0503020203020204" pitchFamily="34" charset="-52"/>
                <a:buNone/>
                <a:defRPr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</a:t>
              </a:r>
              <a:r>
                <a:rPr lang="ru-RU" sz="4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00+</a:t>
              </a:r>
            </a:p>
            <a:p>
              <a:pPr marL="0" lvl="3" indent="0">
                <a:lnSpc>
                  <a:spcPts val="1800"/>
                </a:lnSpc>
                <a:spcBef>
                  <a:spcPts val="0"/>
                </a:spcBef>
                <a:buFont typeface="PT Sans" panose="020B0503020203020204" pitchFamily="34" charset="-52"/>
                <a:buNone/>
                <a:defRPr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1800" dirty="0" smtClean="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обнаруженных уязвимостей нулевого дня </a:t>
              </a:r>
            </a:p>
          </p:txBody>
        </p:sp>
        <p:sp>
          <p:nvSpPr>
            <p:cNvPr id="35" name="Shape 279"/>
            <p:cNvSpPr txBox="1">
              <a:spLocks/>
            </p:cNvSpPr>
            <p:nvPr/>
          </p:nvSpPr>
          <p:spPr>
            <a:xfrm>
              <a:off x="7540737" y="1571671"/>
              <a:ext cx="2201618" cy="11237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3" indent="0">
                <a:lnSpc>
                  <a:spcPts val="1800"/>
                </a:lnSpc>
                <a:spcBef>
                  <a:spcPts val="0"/>
                </a:spcBef>
                <a:buFont typeface="PT Sans" panose="020B0503020203020204" pitchFamily="34" charset="-52"/>
                <a:buNone/>
                <a:defRPr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4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20</a:t>
              </a:r>
              <a:r>
                <a:rPr lang="en-US" sz="4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</a:t>
              </a:r>
              <a:r>
                <a:rPr lang="ru-RU" sz="4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+</a:t>
              </a:r>
            </a:p>
            <a:p>
              <a:pPr marL="0" lvl="3" indent="0">
                <a:lnSpc>
                  <a:spcPts val="1800"/>
                </a:lnSpc>
                <a:spcBef>
                  <a:spcPts val="0"/>
                </a:spcBef>
                <a:buNone/>
                <a:defRPr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dirty="0">
                  <a:solidFill>
                    <a:srgbClr val="595959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аудитов безопасности корпоративных систем</a:t>
              </a:r>
            </a:p>
          </p:txBody>
        </p:sp>
      </p:grpSp>
      <p:sp>
        <p:nvSpPr>
          <p:cNvPr id="36" name="Oval 59"/>
          <p:cNvSpPr/>
          <p:nvPr/>
        </p:nvSpPr>
        <p:spPr>
          <a:xfrm>
            <a:off x="6214603" y="5573040"/>
            <a:ext cx="914400" cy="9144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00+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5860638" y="4121741"/>
            <a:ext cx="1" cy="2413355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494594" y="4512333"/>
            <a:ext cx="4244020" cy="18620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lnSpc>
                <a:spcPct val="100000"/>
              </a:lnSpc>
              <a:spcBef>
                <a:spcPts val="2400"/>
              </a:spcBef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л</a:t>
            </a:r>
            <a:r>
              <a:rPr lang="ru-RU" sz="2000" b="1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ет исследований и экспертизы</a:t>
            </a:r>
            <a:endParaRPr lang="en-US" sz="2000" b="1" dirty="0" smtClean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lvl="3" indent="0">
              <a:lnSpc>
                <a:spcPct val="100000"/>
              </a:lnSpc>
              <a:spcBef>
                <a:spcPts val="4200"/>
              </a:spcBef>
              <a:buFont typeface="PT Sans" panose="020B0503020203020204" pitchFamily="34" charset="-52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уязвимостей                        нулевого дня в</a:t>
            </a:r>
            <a:r>
              <a:rPr lang="en-US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ru-RU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системах </a:t>
            </a:r>
            <a:r>
              <a:rPr lang="en-US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SCADA</a:t>
            </a:r>
            <a:endParaRPr lang="ru-RU" sz="20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196111" y="4512333"/>
            <a:ext cx="4702772" cy="18620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обнаруженных уязвимостей </a:t>
            </a:r>
            <a:r>
              <a:rPr lang="ru-RU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нулевого дня в </a:t>
            </a:r>
            <a:r>
              <a:rPr lang="en-US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Mobile Telco</a:t>
            </a:r>
            <a:endParaRPr lang="ru-RU" sz="20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spcBef>
                <a:spcPts val="4200"/>
              </a:spcBef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dirty="0" smtClean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исследований безопасности мобильных и веб-приложений </a:t>
            </a:r>
            <a:endParaRPr lang="ru-RU" sz="20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395926" y="4121741"/>
            <a:ext cx="11585542" cy="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28"/>
          <p:cNvSpPr txBox="1"/>
          <p:nvPr/>
        </p:nvSpPr>
        <p:spPr>
          <a:xfrm>
            <a:off x="-30321" y="1314998"/>
            <a:ext cx="132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год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1345252" y="1162611"/>
            <a:ext cx="0" cy="295913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35"/>
          <p:cNvSpPr txBox="1"/>
          <p:nvPr/>
        </p:nvSpPr>
        <p:spPr>
          <a:xfrm>
            <a:off x="4462639" y="1195716"/>
            <a:ext cx="282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продукты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106" y="1196214"/>
            <a:ext cx="2701706" cy="2811349"/>
          </a:xfrm>
          <a:prstGeom prst="rect">
            <a:avLst/>
          </a:prstGeom>
        </p:spPr>
      </p:pic>
      <p:sp>
        <p:nvSpPr>
          <p:cNvPr id="50" name="Rectangle 2"/>
          <p:cNvSpPr/>
          <p:nvPr/>
        </p:nvSpPr>
        <p:spPr>
          <a:xfrm>
            <a:off x="9914003" y="2650190"/>
            <a:ext cx="2070224" cy="1231106"/>
          </a:xfrm>
          <a:prstGeom prst="rect">
            <a:avLst/>
          </a:prstGeom>
          <a:solidFill>
            <a:schemeClr val="bg1">
              <a:alpha val="56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algn="ctr"/>
            <a:r>
              <a:rPr lang="ru-RU" b="1" dirty="0" smtClean="0">
                <a:solidFill>
                  <a:srgbClr val="B21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Визионер 201</a:t>
            </a:r>
            <a:r>
              <a:rPr lang="en-US" b="1" dirty="0" smtClean="0">
                <a:solidFill>
                  <a:srgbClr val="B21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b="1" dirty="0" smtClean="0">
                <a:solidFill>
                  <a:srgbClr val="B21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B211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 algn="ctr"/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 Magic Quadrant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/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/>
            <a:endPara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"/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095" y="3254584"/>
            <a:ext cx="1811788" cy="412182"/>
          </a:xfrm>
          <a:prstGeom prst="rect">
            <a:avLst/>
          </a:prstGeom>
        </p:spPr>
      </p:pic>
      <p:sp>
        <p:nvSpPr>
          <p:cNvPr id="52" name="Oval 60"/>
          <p:cNvSpPr/>
          <p:nvPr/>
        </p:nvSpPr>
        <p:spPr>
          <a:xfrm>
            <a:off x="9048081" y="3186813"/>
            <a:ext cx="294737" cy="294737"/>
          </a:xfrm>
          <a:prstGeom prst="ellipse">
            <a:avLst/>
          </a:prstGeom>
          <a:noFill/>
          <a:ln w="539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нас</a:t>
            </a:r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789356" y="1636980"/>
            <a:ext cx="2167389" cy="2161418"/>
            <a:chOff x="5177731" y="1780319"/>
            <a:chExt cx="2167389" cy="216141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731" y="1780319"/>
              <a:ext cx="1049571" cy="104957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549" y="1780319"/>
              <a:ext cx="1049571" cy="1049571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549" y="2892166"/>
              <a:ext cx="1049571" cy="1049571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731" y="2892166"/>
              <a:ext cx="1049571" cy="1049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3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en-US" dirty="0" smtClean="0"/>
              <a:t>PT Application Firewall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6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9389" y="1475914"/>
            <a:ext cx="557931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000"/>
              </a:lnSpc>
              <a:spcBef>
                <a:spcPts val="2000"/>
              </a:spcBef>
              <a:buClr>
                <a:srgbClr val="CC0000"/>
              </a:buClr>
              <a:buSzTx/>
              <a:tabLst/>
              <a:defRPr/>
            </a:pPr>
            <a:r>
              <a:rPr kumimoji="0" lang="ru-RU" sz="22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Веб-приложения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стали </a:t>
            </a:r>
            <a:r>
              <a:rPr kumimoji="0" lang="ru-RU" sz="22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целью злоумышленников №</a:t>
            </a:r>
            <a:r>
              <a:rPr kumimoji="0" lang="ru-RU" sz="22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kumimoji="0" lang="en-US" sz="22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200" b="1" noProof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600"/>
              </a:lnSpc>
              <a:spcBef>
                <a:spcPts val="2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 приходится на веб-приложения*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600"/>
              </a:lnSpc>
              <a:spcBef>
                <a:spcPts val="2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веб-приложений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уязвим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</a:p>
          <a:p>
            <a:pPr marL="342900" indent="-342900">
              <a:lnSpc>
                <a:spcPts val="2600"/>
              </a:lnSpc>
              <a:spcBef>
                <a:spcPts val="2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77%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случаев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периметр организации можно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проникнуть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веб-уязвимости**</a:t>
            </a:r>
            <a:b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ts val="2500"/>
              </a:lnSpc>
              <a:buClr>
                <a:srgbClr val="CC0000"/>
              </a:buClr>
              <a:buSzTx/>
              <a:tabLst/>
              <a:defRPr/>
            </a:pPr>
            <a: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необходимо </a:t>
            </a:r>
            <a:r>
              <a:rPr lang="ru-RU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выполнять требования регуляторов </a:t>
            </a:r>
            <a:r>
              <a:rPr lang="ru-RU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(ФСТЭКа, Банка России).</a:t>
            </a:r>
            <a:endParaRPr lang="ru-RU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4392" y="191941"/>
            <a:ext cx="6545773" cy="466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Проблемы безопасности веб-приложений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19268" y="3330433"/>
            <a:ext cx="175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количество атак в день на одну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66000" y="6382827"/>
            <a:ext cx="47313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Источники: *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Verizon Data Breach report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2017,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**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Positive Research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2017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19268" y="1321523"/>
            <a:ext cx="1873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Доля уязвимых сайтов 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зависимости от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максимальной степени риска уязвимостей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646" y="1321524"/>
            <a:ext cx="3335828" cy="1752996"/>
          </a:xfrm>
          <a:prstGeom prst="rect">
            <a:avLst/>
          </a:prstGeom>
          <a:ln w="3175">
            <a:solidFill>
              <a:srgbClr val="8E8E8E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646" y="3405057"/>
            <a:ext cx="3335828" cy="2205639"/>
          </a:xfrm>
          <a:prstGeom prst="rect">
            <a:avLst/>
          </a:prstGeom>
          <a:ln w="3175">
            <a:solidFill>
              <a:srgbClr val="8E8E8E"/>
            </a:solidFill>
          </a:ln>
        </p:spPr>
      </p:pic>
    </p:spTree>
    <p:extLst>
      <p:ext uri="{BB962C8B-B14F-4D97-AF65-F5344CB8AC3E}">
        <p14:creationId xmlns:p14="http://schemas.microsoft.com/office/powerpoint/2010/main" val="2478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 result for web application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26" y="2786392"/>
            <a:ext cx="5251895" cy="374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4392" y="191941"/>
            <a:ext cx="9123780" cy="466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</a:rPr>
              <a:t>Решение —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PT Application Firewall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404" y="1506777"/>
            <a:ext cx="4747224" cy="42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2000"/>
              </a:spcBef>
              <a:spcAft>
                <a:spcPts val="1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0404" y="2470728"/>
            <a:ext cx="5174409" cy="308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1000"/>
              </a:spcBef>
              <a:spcAft>
                <a:spcPts val="100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Решение непрерывно и проактивно защищает от </a:t>
            </a:r>
            <a:r>
              <a:rPr lang="ru-RU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известных и неизвестных атак, включая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lvl="0" indent="-44450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OWASP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10,</a:t>
            </a:r>
          </a:p>
          <a:p>
            <a:pPr marL="444500" marR="0" lvl="0" indent="-44450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DDoS-атаки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приложений,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lvl="0" indent="-444500" algn="l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автоматизированные атаки,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444500">
              <a:lnSpc>
                <a:spcPts val="2300"/>
              </a:lnSpc>
              <a:spcBef>
                <a:spcPts val="1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ru-RU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атаки на стороне клиента,</a:t>
            </a:r>
          </a:p>
          <a:p>
            <a:pPr marL="444500" indent="-444500">
              <a:lnSpc>
                <a:spcPts val="2300"/>
              </a:lnSpc>
              <a:spcBef>
                <a:spcPts val="1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атаки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нулевого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дня.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404" y="1436821"/>
            <a:ext cx="11412628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200"/>
              </a:lnSpc>
              <a:spcBef>
                <a:spcPts val="2000"/>
              </a:spcBef>
              <a:spcAft>
                <a:spcPts val="1000"/>
              </a:spcAft>
              <a:buClr>
                <a:srgbClr val="CC0000"/>
              </a:buClr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Application Firewall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решение для защиты основанных на интернет-технологиях систем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ERP,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приложений, сайтов, онлайн-сервисов и т.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п.)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веб-угроз.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73" y="4084299"/>
            <a:ext cx="710167" cy="7012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316" y="4687540"/>
            <a:ext cx="710167" cy="7012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094" y="4883138"/>
            <a:ext cx="559791" cy="5527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347" y="5267179"/>
            <a:ext cx="246294" cy="243198"/>
          </a:xfrm>
          <a:prstGeom prst="rect">
            <a:avLst/>
          </a:prstGeom>
        </p:spPr>
      </p:pic>
      <p:sp>
        <p:nvSpPr>
          <p:cNvPr id="2048" name="Flowchart: Process 2047"/>
          <p:cNvSpPr/>
          <p:nvPr/>
        </p:nvSpPr>
        <p:spPr>
          <a:xfrm>
            <a:off x="5908430" y="3406408"/>
            <a:ext cx="5120640" cy="2516090"/>
          </a:xfrm>
          <a:prstGeom prst="flowChartProcess">
            <a:avLst/>
          </a:prstGeom>
          <a:noFill/>
          <a:ln w="28575">
            <a:solidFill>
              <a:srgbClr val="CA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Flowchart: Process 2048"/>
          <p:cNvSpPr/>
          <p:nvPr/>
        </p:nvSpPr>
        <p:spPr>
          <a:xfrm>
            <a:off x="6276995" y="3179542"/>
            <a:ext cx="753016" cy="31636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836" y="2663224"/>
            <a:ext cx="781333" cy="10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1050" cy="85791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986702" y="3424636"/>
            <a:ext cx="3013215" cy="2650104"/>
            <a:chOff x="1872870" y="3377424"/>
            <a:chExt cx="2657517" cy="2362133"/>
          </a:xfrm>
        </p:grpSpPr>
        <p:sp>
          <p:nvSpPr>
            <p:cNvPr id="7" name="Фигура, имеющая форму буквы L 6"/>
            <p:cNvSpPr/>
            <p:nvPr/>
          </p:nvSpPr>
          <p:spPr>
            <a:xfrm rot="5400000">
              <a:off x="2402025" y="2848269"/>
              <a:ext cx="1593892" cy="2652201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2135965" y="3640706"/>
              <a:ext cx="2394422" cy="2098851"/>
            </a:xfrm>
            <a:custGeom>
              <a:avLst/>
              <a:gdLst>
                <a:gd name="connsiteX0" fmla="*/ 0 w 2394422"/>
                <a:gd name="connsiteY0" fmla="*/ 0 h 2098851"/>
                <a:gd name="connsiteX1" fmla="*/ 2394422 w 2394422"/>
                <a:gd name="connsiteY1" fmla="*/ 0 h 2098851"/>
                <a:gd name="connsiteX2" fmla="*/ 2394422 w 2394422"/>
                <a:gd name="connsiteY2" fmla="*/ 2098851 h 2098851"/>
                <a:gd name="connsiteX3" fmla="*/ 0 w 2394422"/>
                <a:gd name="connsiteY3" fmla="*/ 2098851 h 2098851"/>
                <a:gd name="connsiteX4" fmla="*/ 0 w 2394422"/>
                <a:gd name="connsiteY4" fmla="*/ 0 h 20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422" h="2098851">
                  <a:moveTo>
                    <a:pt x="0" y="0"/>
                  </a:moveTo>
                  <a:lnTo>
                    <a:pt x="2394422" y="0"/>
                  </a:lnTo>
                  <a:lnTo>
                    <a:pt x="2394422" y="2098851"/>
                  </a:lnTo>
                  <a:lnTo>
                    <a:pt x="0" y="20988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Традиционные системы сетевой безопасности 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285750" marR="0" lvl="0" indent="-28575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Только</a:t>
              </a:r>
              <a:r>
                <a:rPr kumimoji="0" lang="ru-RU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самые базовые механизмы защиты веб-приложений (</a:t>
              </a:r>
              <a:r>
                <a:rPr lang="ru-RU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сигнатуры</a:t>
              </a:r>
              <a:r>
                <a:rPr kumimoji="0" lang="ru-RU" sz="1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— ненадежны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473390" y="2780672"/>
            <a:ext cx="4047966" cy="2650103"/>
            <a:chOff x="4078609" y="2652086"/>
            <a:chExt cx="3570120" cy="2362132"/>
          </a:xfrm>
        </p:grpSpPr>
        <p:sp>
          <p:nvSpPr>
            <p:cNvPr id="9" name="Равнобедренный треугольник 8"/>
            <p:cNvSpPr/>
            <p:nvPr/>
          </p:nvSpPr>
          <p:spPr>
            <a:xfrm>
              <a:off x="4078609" y="2653011"/>
              <a:ext cx="451777" cy="451777"/>
            </a:xfrm>
            <a:prstGeom prst="triangle">
              <a:avLst>
                <a:gd name="adj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Фигура, имеющая форму буквы L 9"/>
            <p:cNvSpPr/>
            <p:nvPr/>
          </p:nvSpPr>
          <p:spPr>
            <a:xfrm rot="5400000">
              <a:off x="5333266" y="2122931"/>
              <a:ext cx="1593892" cy="2652201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067206" y="2915367"/>
              <a:ext cx="2581523" cy="2098851"/>
            </a:xfrm>
            <a:custGeom>
              <a:avLst/>
              <a:gdLst>
                <a:gd name="connsiteX0" fmla="*/ 0 w 2394422"/>
                <a:gd name="connsiteY0" fmla="*/ 0 h 2098851"/>
                <a:gd name="connsiteX1" fmla="*/ 2394422 w 2394422"/>
                <a:gd name="connsiteY1" fmla="*/ 0 h 2098851"/>
                <a:gd name="connsiteX2" fmla="*/ 2394422 w 2394422"/>
                <a:gd name="connsiteY2" fmla="*/ 2098851 h 2098851"/>
                <a:gd name="connsiteX3" fmla="*/ 0 w 2394422"/>
                <a:gd name="connsiteY3" fmla="*/ 2098851 h 2098851"/>
                <a:gd name="connsiteX4" fmla="*/ 0 w 2394422"/>
                <a:gd name="connsiteY4" fmla="*/ 0 h 20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422" h="2098851">
                  <a:moveTo>
                    <a:pt x="0" y="0"/>
                  </a:moveTo>
                  <a:lnTo>
                    <a:pt x="2394422" y="0"/>
                  </a:lnTo>
                  <a:lnTo>
                    <a:pt x="2394422" y="2098851"/>
                  </a:lnTo>
                  <a:lnTo>
                    <a:pt x="0" y="209885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Традиционные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WAF</a:t>
              </a:r>
              <a:endPara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1" indent="-2857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Неэффективны против атак нулевого дня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1" indent="-2857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Не защищают пользователей и взаимодействие систем</a:t>
              </a:r>
            </a:p>
            <a:p>
              <a:pPr marL="285750" marR="0" lvl="1" indent="-2857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Много ручного труда</a:t>
              </a: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1" indent="-2857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Много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ложных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срабатываний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819559" y="2127493"/>
            <a:ext cx="5258141" cy="3674112"/>
            <a:chOff x="7024398" y="1985391"/>
            <a:chExt cx="4637439" cy="3274868"/>
          </a:xfrm>
          <a:solidFill>
            <a:schemeClr val="bg1">
              <a:lumMod val="65000"/>
            </a:schemeClr>
          </a:solidFill>
        </p:grpSpPr>
        <p:sp>
          <p:nvSpPr>
            <p:cNvPr id="24" name="Равнобедренный треугольник 23"/>
            <p:cNvSpPr/>
            <p:nvPr/>
          </p:nvSpPr>
          <p:spPr>
            <a:xfrm>
              <a:off x="7024398" y="1986276"/>
              <a:ext cx="431852" cy="431852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Фигура, имеющая форму буквы L 24"/>
            <p:cNvSpPr/>
            <p:nvPr/>
          </p:nvSpPr>
          <p:spPr>
            <a:xfrm rot="5400000">
              <a:off x="8234803" y="1479574"/>
              <a:ext cx="1523594" cy="2535227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6" name="Группа 35"/>
            <p:cNvGrpSpPr/>
            <p:nvPr/>
          </p:nvGrpSpPr>
          <p:grpSpPr>
            <a:xfrm>
              <a:off x="7980477" y="2237061"/>
              <a:ext cx="3681360" cy="3023198"/>
              <a:chOff x="5859996" y="955454"/>
              <a:chExt cx="3681360" cy="3023198"/>
            </a:xfrm>
            <a:grpFill/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5859996" y="955454"/>
                <a:ext cx="2288817" cy="2006282"/>
              </a:xfrm>
              <a:prstGeom prst="rect">
                <a:avLst/>
              </a:prstGeom>
              <a:grp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Прямоугольник 37"/>
              <p:cNvSpPr/>
              <p:nvPr/>
            </p:nvSpPr>
            <p:spPr>
              <a:xfrm>
                <a:off x="5859996" y="955454"/>
                <a:ext cx="3681360" cy="30231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t" anchorCtr="0">
                <a:noAutofit/>
              </a:bodyPr>
              <a:lstStyle/>
              <a:p>
                <a:pPr marL="0" marR="0" lvl="0" indent="0" algn="l" defTabSz="9779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PT Application Firewall</a:t>
                </a:r>
              </a:p>
              <a:p>
                <a:pPr marL="285750" marR="0" lvl="1" indent="-285750" algn="l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Защита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от атак нулевого </a:t>
                </a: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дня</a:t>
                </a:r>
                <a:endPara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1" indent="-285750" algn="l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lang="ru-RU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Защита</a:t>
                </a: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приложений, пользователей, коммуникаций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1" indent="-285750" algn="l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Минимум ручного труда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1" indent="-285750" algn="l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Минимум ложных срабатываний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  <a:defRPr/>
                </a:pPr>
                <a:r>
                  <a:rPr lang="ru-RU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Анализ </a:t>
                </a:r>
                <a:r>
                  <a:rPr lang="ru-RU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не отдельных HTTP-запросов, а поведения </a:t>
                </a:r>
                <a:r>
                  <a:rPr lang="ru-RU" sz="14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пользователей</a:t>
                </a:r>
                <a:endPara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Title 1"/>
          <p:cNvSpPr txBox="1">
            <a:spLocks/>
          </p:cNvSpPr>
          <p:nvPr/>
        </p:nvSpPr>
        <p:spPr>
          <a:xfrm>
            <a:off x="194392" y="191941"/>
            <a:ext cx="9123780" cy="466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PT AF</a:t>
            </a:r>
            <a:r>
              <a:rPr lang="ru-RU" noProof="0" dirty="0" smtClean="0">
                <a:solidFill>
                  <a:prstClr val="white"/>
                </a:solidFill>
              </a:rPr>
              <a:t>: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отличия от других систем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4392" y="191941"/>
            <a:ext cx="9123780" cy="466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PT 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pplication 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irewall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ключевые преимущества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037" y="4429076"/>
            <a:ext cx="3771477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Защита от атак на стороне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клиента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WAF.js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Защита от автоматизированных атак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(user profiling)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Маскирование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данных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52338" y="2406049"/>
            <a:ext cx="3242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Мгновенная защита от атак 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 уязвимости в коде (модуль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P-Code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Интеграция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 PT Application Inspector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для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защиты на каждой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стадии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жизненного цикла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40797" y="1815004"/>
            <a:ext cx="31149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Мгновенная, целевая блокировка атак на уязвимости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9037" y="2056045"/>
            <a:ext cx="3630852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Автоматическая блокировка атак нулевого дня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Высокая точность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3475" y="1815004"/>
            <a:ext cx="24098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Машинное обучение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9071" y="4113255"/>
            <a:ext cx="38535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Специализированные механизмы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8980" y="6096432"/>
            <a:ext cx="3898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Всесторонняя защита в работе с другими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системами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IDS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IPS, AV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DLP, PT SIEM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анти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-DDoS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7728" y="5804044"/>
            <a:ext cx="24098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Интеграция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1493" y="2876789"/>
            <a:ext cx="3630852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лет практических исследований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Постоянные обновления на базе новых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знаний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7628" y="2562857"/>
            <a:ext cx="30863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Мощная исследовательская база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1493" y="3657790"/>
            <a:ext cx="3266297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Точное определение основных угроз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Минимум ложных срабатываний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7728" y="3365402"/>
            <a:ext cx="24098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Корреляция данных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82258" y="1133422"/>
            <a:ext cx="200476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Максимальная безопасность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69007" y="1133422"/>
            <a:ext cx="217157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Экономия времени и ресурсов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342843" y="1133422"/>
            <a:ext cx="21970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Непрерывность бизнес-процессов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63578" y="3511148"/>
            <a:ext cx="3407127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Удобный мастер настройки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Автоматическое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определение защищаемых ресурсов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Гибкое, интуитивное управление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Предустановленные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шаблоны политик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безопасности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Возможность управления конфигурацией AF по REST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Автоматическое подтверждение уязвимостей в коде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Web Engine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88446" y="3207103"/>
            <a:ext cx="33471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Высокий уровень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автоматизации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85453" y="1829454"/>
            <a:ext cx="24098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Быстрый старт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11266" y="2147481"/>
            <a:ext cx="3630852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способов внедрения: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сетевой мост L2, прозрачный прокси-сервер, обратный прокси-сервер, режим мониторинга,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расследований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Доступен как виртуальные и физические машины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Доступен в публичном облаке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 Azure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40797" y="3444588"/>
            <a:ext cx="31149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Продвинутая защита от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DDoS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-атак уровня приложений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552338" y="4025328"/>
            <a:ext cx="31472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Автоматическое профилирование пользовательского поведения для обнаружения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DDoS-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атак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79071" y="5139906"/>
            <a:ext cx="38535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Threat intelligence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1493" y="5407201"/>
            <a:ext cx="3914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CA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Блокировка подозрительных IP-адресов из постоянно обновляемых фидов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37" y="1047861"/>
            <a:ext cx="507203" cy="670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53" y="1047861"/>
            <a:ext cx="632053" cy="670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866" y="1017890"/>
            <a:ext cx="709224" cy="7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en-US" dirty="0" smtClean="0"/>
              <a:t>PT Application Inspector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6" y="865372"/>
            <a:ext cx="9175541" cy="65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en-US" dirty="0" smtClean="0"/>
              <a:t>PT </a:t>
            </a:r>
            <a:r>
              <a:rPr lang="en-US" dirty="0" err="1" smtClean="0"/>
              <a:t>MultiScanner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lum bright="20000" contrast="20000"/>
          </a:blip>
          <a:srcRect t="12517"/>
          <a:stretch/>
        </p:blipFill>
        <p:spPr>
          <a:xfrm>
            <a:off x="0" y="862984"/>
            <a:ext cx="12206216" cy="5999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862984"/>
            <a:ext cx="12192000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PT MultiScanner </a:t>
            </a:r>
            <a:r>
              <a:rPr lang="ru-RU" dirty="0"/>
              <a:t>–</a:t>
            </a:r>
            <a:r>
              <a:rPr lang="ru-RU" dirty="0" smtClean="0"/>
              <a:t> универсальная защита от вирусных атак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323540" y="1245041"/>
            <a:ext cx="9729787" cy="145505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Локализация угроз</a:t>
            </a:r>
          </a:p>
          <a:p>
            <a:r>
              <a:rPr lang="ru-RU" sz="2200" dirty="0">
                <a:solidFill>
                  <a:schemeClr val="bg1"/>
                </a:solidFill>
              </a:rPr>
              <a:t>Помогает локализовать и предотвратить распространение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заражения </a:t>
            </a:r>
            <a:r>
              <a:rPr lang="ru-RU" sz="2200" dirty="0">
                <a:solidFill>
                  <a:schemeClr val="bg1"/>
                </a:solidFill>
              </a:rPr>
              <a:t>по всем актуальным каналам в инфраструктуре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2"/>
          </p:nvPr>
        </p:nvSpPr>
        <p:spPr>
          <a:xfrm>
            <a:off x="2323540" y="2981812"/>
            <a:ext cx="9729787" cy="2122751"/>
          </a:xfrm>
        </p:spPr>
        <p:txBody>
          <a:bodyPr anchor="t">
            <a:normAutofit/>
          </a:bodyPr>
          <a:lstStyle/>
          <a:p>
            <a:pPr>
              <a:spcAft>
                <a:spcPts val="18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Мультивендорный подход</a:t>
            </a:r>
          </a:p>
          <a:p>
            <a:pPr>
              <a:spcAft>
                <a:spcPts val="1200"/>
              </a:spcAft>
            </a:pPr>
            <a:r>
              <a:rPr lang="ru-RU" sz="2200" dirty="0" smtClean="0">
                <a:solidFill>
                  <a:schemeClr val="bg1"/>
                </a:solidFill>
              </a:rPr>
              <a:t>Использует для </a:t>
            </a:r>
            <a:r>
              <a:rPr lang="ru-RU" sz="2200" dirty="0">
                <a:solidFill>
                  <a:schemeClr val="bg1"/>
                </a:solidFill>
              </a:rPr>
              <a:t>выявления </a:t>
            </a:r>
            <a:r>
              <a:rPr lang="ru-RU" sz="2200" dirty="0" smtClean="0">
                <a:solidFill>
                  <a:schemeClr val="bg1"/>
                </a:solidFill>
              </a:rPr>
              <a:t>вредоносного ПО несколько 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антивирусных движков</a:t>
            </a:r>
            <a:r>
              <a:rPr lang="ru-RU" sz="2200" dirty="0">
                <a:solidFill>
                  <a:schemeClr val="bg1"/>
                </a:solidFill>
              </a:rPr>
              <a:t>, статический анализ и черные списки, </a:t>
            </a:r>
            <a:r>
              <a:rPr lang="ru-RU" sz="2200" dirty="0" smtClean="0">
                <a:solidFill>
                  <a:schemeClr val="bg1"/>
                </a:solidFill>
              </a:rPr>
              <a:t>поставляемые </a:t>
            </a:r>
            <a:r>
              <a:rPr lang="ru-RU" sz="2200" dirty="0">
                <a:solidFill>
                  <a:schemeClr val="bg1"/>
                </a:solidFill>
              </a:rPr>
              <a:t>Positive Technologies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323540" y="4913240"/>
            <a:ext cx="9729787" cy="1477512"/>
          </a:xfrm>
        </p:spPr>
        <p:txBody>
          <a:bodyPr anchor="t"/>
          <a:lstStyle/>
          <a:p>
            <a:pPr>
              <a:spcAft>
                <a:spcPts val="18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Единая точка мониторинга и хранения объектов</a:t>
            </a:r>
          </a:p>
          <a:p>
            <a:pPr>
              <a:spcAft>
                <a:spcPts val="1200"/>
              </a:spcAft>
            </a:pPr>
            <a:r>
              <a:rPr lang="ru-RU" sz="2200" dirty="0">
                <a:solidFill>
                  <a:schemeClr val="bg1"/>
                </a:solidFill>
              </a:rPr>
              <a:t>Централизованно анализирует и хранит передаваемые </a:t>
            </a:r>
            <a:r>
              <a:rPr lang="ru-RU" sz="2200" dirty="0" smtClean="0">
                <a:solidFill>
                  <a:schemeClr val="bg1"/>
                </a:solidFill>
              </a:rPr>
              <a:t>объекты 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для </a:t>
            </a:r>
            <a:r>
              <a:rPr lang="ru-RU" sz="2200" dirty="0">
                <a:solidFill>
                  <a:schemeClr val="bg1"/>
                </a:solidFill>
              </a:rPr>
              <a:t>удобства расследования </a:t>
            </a:r>
            <a:r>
              <a:rPr lang="ru-RU" sz="2200" dirty="0" smtClean="0">
                <a:solidFill>
                  <a:schemeClr val="bg1"/>
                </a:solidFill>
              </a:rPr>
              <a:t>инцидентов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84596" y="4771944"/>
            <a:ext cx="1461232" cy="1461232"/>
            <a:chOff x="404993" y="4718586"/>
            <a:chExt cx="1455058" cy="1455058"/>
          </a:xfrm>
        </p:grpSpPr>
        <p:sp>
          <p:nvSpPr>
            <p:cNvPr id="11" name="Oval 10"/>
            <p:cNvSpPr/>
            <p:nvPr/>
          </p:nvSpPr>
          <p:spPr>
            <a:xfrm>
              <a:off x="404993" y="4718586"/>
              <a:ext cx="1455058" cy="1455058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146" y="4978409"/>
              <a:ext cx="936433" cy="935411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684597" y="1245042"/>
            <a:ext cx="1461232" cy="1461232"/>
            <a:chOff x="404993" y="1245041"/>
            <a:chExt cx="1455058" cy="1455058"/>
          </a:xfrm>
        </p:grpSpPr>
        <p:sp>
          <p:nvSpPr>
            <p:cNvPr id="12" name="Oval 11"/>
            <p:cNvSpPr/>
            <p:nvPr/>
          </p:nvSpPr>
          <p:spPr>
            <a:xfrm>
              <a:off x="404993" y="1245041"/>
              <a:ext cx="1455058" cy="1455058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860" y="1584444"/>
              <a:ext cx="701329" cy="74380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84594" y="3008493"/>
            <a:ext cx="1461232" cy="1461232"/>
            <a:chOff x="404993" y="2981813"/>
            <a:chExt cx="1455058" cy="1455058"/>
          </a:xfrm>
        </p:grpSpPr>
        <p:sp>
          <p:nvSpPr>
            <p:cNvPr id="10" name="Oval 9"/>
            <p:cNvSpPr/>
            <p:nvPr/>
          </p:nvSpPr>
          <p:spPr>
            <a:xfrm>
              <a:off x="404993" y="2981813"/>
              <a:ext cx="1455058" cy="1455058"/>
            </a:xfrm>
            <a:prstGeom prst="ellipse">
              <a:avLst/>
            </a:prstGeom>
            <a:solidFill>
              <a:srgbClr val="CC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1855" y="3299408"/>
              <a:ext cx="696694" cy="819867"/>
            </a:xfrm>
            <a:prstGeom prst="rect">
              <a:avLst/>
            </a:prstGeom>
          </p:spPr>
        </p:pic>
      </p:grpSp>
      <p:cxnSp>
        <p:nvCxnSpPr>
          <p:cNvPr id="20" name="Прямая соединительная линия 19"/>
          <p:cNvCxnSpPr/>
          <p:nvPr/>
        </p:nvCxnSpPr>
        <p:spPr>
          <a:xfrm>
            <a:off x="2396170" y="1778179"/>
            <a:ext cx="2994980" cy="0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396170" y="3429000"/>
            <a:ext cx="4090355" cy="0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415220" y="5359579"/>
            <a:ext cx="7443155" cy="0"/>
          </a:xfrm>
          <a:prstGeom prst="line">
            <a:avLst/>
          </a:prstGeom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2517"/>
          <a:stretch/>
        </p:blipFill>
        <p:spPr>
          <a:xfrm>
            <a:off x="0" y="862984"/>
            <a:ext cx="12206216" cy="599501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769" y="862984"/>
            <a:ext cx="12183232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Ключевые преимущества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679824" y="1384030"/>
            <a:ext cx="8569115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и блокирование массовых заражений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агрегации результатов анализа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Гарантированный рост вероятности детекта за счет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нескольких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AV-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движков, репутационных списков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статического анализа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скорость сканирования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час)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«Умные» вердикты на основе собственной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классификации вредоносного ПО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Ретроспективный анализ объектов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выявления скрытых угроз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" y="862984"/>
            <a:ext cx="3084843" cy="1980699"/>
          </a:xfrm>
          <a:prstGeom prst="homePlate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00000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1" y="2875166"/>
            <a:ext cx="3084843" cy="1980699"/>
          </a:xfrm>
          <a:prstGeom prst="homePlate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ятиугольник 40"/>
          <p:cNvSpPr/>
          <p:nvPr/>
        </p:nvSpPr>
        <p:spPr>
          <a:xfrm>
            <a:off x="-1279" y="4877301"/>
            <a:ext cx="3084843" cy="1980699"/>
          </a:xfrm>
          <a:prstGeom prst="homePlate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33725" y="1653278"/>
            <a:ext cx="255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ЭФФЕКТИВНО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444504" y="3048001"/>
            <a:ext cx="1637096" cy="1644822"/>
            <a:chOff x="5128927" y="1125719"/>
            <a:chExt cx="718968" cy="722361"/>
          </a:xfrm>
          <a:noFill/>
        </p:grpSpPr>
        <p:sp>
          <p:nvSpPr>
            <p:cNvPr id="95" name="Овал 94"/>
            <p:cNvSpPr/>
            <p:nvPr/>
          </p:nvSpPr>
          <p:spPr>
            <a:xfrm>
              <a:off x="5128927" y="1125719"/>
              <a:ext cx="718968" cy="722361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Группа 95"/>
            <p:cNvGrpSpPr/>
            <p:nvPr/>
          </p:nvGrpSpPr>
          <p:grpSpPr>
            <a:xfrm>
              <a:off x="5285742" y="1252891"/>
              <a:ext cx="389347" cy="435009"/>
              <a:chOff x="4496687" y="1221510"/>
              <a:chExt cx="500992" cy="670704"/>
            </a:xfrm>
            <a:grpFill/>
          </p:grpSpPr>
          <p:sp>
            <p:nvSpPr>
              <p:cNvPr id="97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4496687" y="1221510"/>
                <a:ext cx="433496" cy="553673"/>
              </a:xfrm>
              <a:prstGeom prst="rect">
                <a:avLst/>
              </a:pr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4"/>
              <p:cNvSpPr>
                <a:spLocks noEditPoints="1"/>
              </p:cNvSpPr>
              <p:nvPr/>
            </p:nvSpPr>
            <p:spPr bwMode="auto">
              <a:xfrm>
                <a:off x="4518360" y="1420898"/>
                <a:ext cx="479319" cy="471316"/>
              </a:xfrm>
              <a:custGeom>
                <a:avLst/>
                <a:gdLst>
                  <a:gd name="T0" fmla="*/ 209 w 2649"/>
                  <a:gd name="T1" fmla="*/ 119 h 2317"/>
                  <a:gd name="T2" fmla="*/ 161 w 2649"/>
                  <a:gd name="T3" fmla="*/ 143 h 2317"/>
                  <a:gd name="T4" fmla="*/ 127 w 2649"/>
                  <a:gd name="T5" fmla="*/ 185 h 2317"/>
                  <a:gd name="T6" fmla="*/ 115 w 2649"/>
                  <a:gd name="T7" fmla="*/ 240 h 2317"/>
                  <a:gd name="T8" fmla="*/ 118 w 2649"/>
                  <a:gd name="T9" fmla="*/ 2105 h 2317"/>
                  <a:gd name="T10" fmla="*/ 142 w 2649"/>
                  <a:gd name="T11" fmla="*/ 2154 h 2317"/>
                  <a:gd name="T12" fmla="*/ 184 w 2649"/>
                  <a:gd name="T13" fmla="*/ 2188 h 2317"/>
                  <a:gd name="T14" fmla="*/ 237 w 2649"/>
                  <a:gd name="T15" fmla="*/ 2201 h 2317"/>
                  <a:gd name="T16" fmla="*/ 2440 w 2649"/>
                  <a:gd name="T17" fmla="*/ 2197 h 2317"/>
                  <a:gd name="T18" fmla="*/ 2488 w 2649"/>
                  <a:gd name="T19" fmla="*/ 2173 h 2317"/>
                  <a:gd name="T20" fmla="*/ 2521 w 2649"/>
                  <a:gd name="T21" fmla="*/ 2131 h 2317"/>
                  <a:gd name="T22" fmla="*/ 2534 w 2649"/>
                  <a:gd name="T23" fmla="*/ 2076 h 2317"/>
                  <a:gd name="T24" fmla="*/ 2531 w 2649"/>
                  <a:gd name="T25" fmla="*/ 212 h 2317"/>
                  <a:gd name="T26" fmla="*/ 2507 w 2649"/>
                  <a:gd name="T27" fmla="*/ 162 h 2317"/>
                  <a:gd name="T28" fmla="*/ 2466 w 2649"/>
                  <a:gd name="T29" fmla="*/ 129 h 2317"/>
                  <a:gd name="T30" fmla="*/ 2412 w 2649"/>
                  <a:gd name="T31" fmla="*/ 117 h 2317"/>
                  <a:gd name="T32" fmla="*/ 237 w 2649"/>
                  <a:gd name="T33" fmla="*/ 116 h 2317"/>
                  <a:gd name="T34" fmla="*/ 2412 w 2649"/>
                  <a:gd name="T35" fmla="*/ 0 h 2317"/>
                  <a:gd name="T36" fmla="*/ 2487 w 2649"/>
                  <a:gd name="T37" fmla="*/ 12 h 2317"/>
                  <a:gd name="T38" fmla="*/ 2551 w 2649"/>
                  <a:gd name="T39" fmla="*/ 47 h 2317"/>
                  <a:gd name="T40" fmla="*/ 2603 w 2649"/>
                  <a:gd name="T41" fmla="*/ 99 h 2317"/>
                  <a:gd name="T42" fmla="*/ 2636 w 2649"/>
                  <a:gd name="T43" fmla="*/ 164 h 2317"/>
                  <a:gd name="T44" fmla="*/ 2649 w 2649"/>
                  <a:gd name="T45" fmla="*/ 240 h 2317"/>
                  <a:gd name="T46" fmla="*/ 2645 w 2649"/>
                  <a:gd name="T47" fmla="*/ 2115 h 2317"/>
                  <a:gd name="T48" fmla="*/ 2623 w 2649"/>
                  <a:gd name="T49" fmla="*/ 2187 h 2317"/>
                  <a:gd name="T50" fmla="*/ 2579 w 2649"/>
                  <a:gd name="T51" fmla="*/ 2246 h 2317"/>
                  <a:gd name="T52" fmla="*/ 2520 w 2649"/>
                  <a:gd name="T53" fmla="*/ 2290 h 2317"/>
                  <a:gd name="T54" fmla="*/ 2450 w 2649"/>
                  <a:gd name="T55" fmla="*/ 2314 h 2317"/>
                  <a:gd name="T56" fmla="*/ 237 w 2649"/>
                  <a:gd name="T57" fmla="*/ 2317 h 2317"/>
                  <a:gd name="T58" fmla="*/ 162 w 2649"/>
                  <a:gd name="T59" fmla="*/ 2305 h 2317"/>
                  <a:gd name="T60" fmla="*/ 97 w 2649"/>
                  <a:gd name="T61" fmla="*/ 2271 h 2317"/>
                  <a:gd name="T62" fmla="*/ 46 w 2649"/>
                  <a:gd name="T63" fmla="*/ 2218 h 2317"/>
                  <a:gd name="T64" fmla="*/ 11 w 2649"/>
                  <a:gd name="T65" fmla="*/ 2152 h 2317"/>
                  <a:gd name="T66" fmla="*/ 0 w 2649"/>
                  <a:gd name="T67" fmla="*/ 2076 h 2317"/>
                  <a:gd name="T68" fmla="*/ 3 w 2649"/>
                  <a:gd name="T69" fmla="*/ 201 h 2317"/>
                  <a:gd name="T70" fmla="*/ 26 w 2649"/>
                  <a:gd name="T71" fmla="*/ 129 h 2317"/>
                  <a:gd name="T72" fmla="*/ 69 w 2649"/>
                  <a:gd name="T73" fmla="*/ 70 h 2317"/>
                  <a:gd name="T74" fmla="*/ 128 w 2649"/>
                  <a:gd name="T75" fmla="*/ 27 h 2317"/>
                  <a:gd name="T76" fmla="*/ 198 w 2649"/>
                  <a:gd name="T77" fmla="*/ 3 h 2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9" h="2317">
                    <a:moveTo>
                      <a:pt x="237" y="116"/>
                    </a:moveTo>
                    <a:lnTo>
                      <a:pt x="209" y="119"/>
                    </a:lnTo>
                    <a:lnTo>
                      <a:pt x="184" y="128"/>
                    </a:lnTo>
                    <a:lnTo>
                      <a:pt x="161" y="143"/>
                    </a:lnTo>
                    <a:lnTo>
                      <a:pt x="142" y="162"/>
                    </a:lnTo>
                    <a:lnTo>
                      <a:pt x="127" y="185"/>
                    </a:lnTo>
                    <a:lnTo>
                      <a:pt x="118" y="212"/>
                    </a:lnTo>
                    <a:lnTo>
                      <a:pt x="115" y="240"/>
                    </a:lnTo>
                    <a:lnTo>
                      <a:pt x="115" y="2076"/>
                    </a:lnTo>
                    <a:lnTo>
                      <a:pt x="118" y="2105"/>
                    </a:lnTo>
                    <a:lnTo>
                      <a:pt x="127" y="2131"/>
                    </a:lnTo>
                    <a:lnTo>
                      <a:pt x="142" y="2154"/>
                    </a:lnTo>
                    <a:lnTo>
                      <a:pt x="161" y="2173"/>
                    </a:lnTo>
                    <a:lnTo>
                      <a:pt x="184" y="2188"/>
                    </a:lnTo>
                    <a:lnTo>
                      <a:pt x="209" y="2197"/>
                    </a:lnTo>
                    <a:lnTo>
                      <a:pt x="237" y="2201"/>
                    </a:lnTo>
                    <a:lnTo>
                      <a:pt x="2412" y="2201"/>
                    </a:lnTo>
                    <a:lnTo>
                      <a:pt x="2440" y="2197"/>
                    </a:lnTo>
                    <a:lnTo>
                      <a:pt x="2466" y="2188"/>
                    </a:lnTo>
                    <a:lnTo>
                      <a:pt x="2488" y="2173"/>
                    </a:lnTo>
                    <a:lnTo>
                      <a:pt x="2507" y="2154"/>
                    </a:lnTo>
                    <a:lnTo>
                      <a:pt x="2521" y="2131"/>
                    </a:lnTo>
                    <a:lnTo>
                      <a:pt x="2531" y="2105"/>
                    </a:lnTo>
                    <a:lnTo>
                      <a:pt x="2534" y="2076"/>
                    </a:lnTo>
                    <a:lnTo>
                      <a:pt x="2534" y="240"/>
                    </a:lnTo>
                    <a:lnTo>
                      <a:pt x="2531" y="212"/>
                    </a:lnTo>
                    <a:lnTo>
                      <a:pt x="2521" y="185"/>
                    </a:lnTo>
                    <a:lnTo>
                      <a:pt x="2507" y="162"/>
                    </a:lnTo>
                    <a:lnTo>
                      <a:pt x="2488" y="143"/>
                    </a:lnTo>
                    <a:lnTo>
                      <a:pt x="2466" y="129"/>
                    </a:lnTo>
                    <a:lnTo>
                      <a:pt x="2440" y="120"/>
                    </a:lnTo>
                    <a:lnTo>
                      <a:pt x="2412" y="117"/>
                    </a:lnTo>
                    <a:lnTo>
                      <a:pt x="237" y="117"/>
                    </a:lnTo>
                    <a:lnTo>
                      <a:pt x="237" y="116"/>
                    </a:lnTo>
                    <a:close/>
                    <a:moveTo>
                      <a:pt x="237" y="0"/>
                    </a:moveTo>
                    <a:lnTo>
                      <a:pt x="2412" y="0"/>
                    </a:lnTo>
                    <a:lnTo>
                      <a:pt x="2450" y="3"/>
                    </a:lnTo>
                    <a:lnTo>
                      <a:pt x="2487" y="12"/>
                    </a:lnTo>
                    <a:lnTo>
                      <a:pt x="2520" y="27"/>
                    </a:lnTo>
                    <a:lnTo>
                      <a:pt x="2551" y="47"/>
                    </a:lnTo>
                    <a:lnTo>
                      <a:pt x="2580" y="70"/>
                    </a:lnTo>
                    <a:lnTo>
                      <a:pt x="2603" y="99"/>
                    </a:lnTo>
                    <a:lnTo>
                      <a:pt x="2623" y="130"/>
                    </a:lnTo>
                    <a:lnTo>
                      <a:pt x="2636" y="164"/>
                    </a:lnTo>
                    <a:lnTo>
                      <a:pt x="2645" y="201"/>
                    </a:lnTo>
                    <a:lnTo>
                      <a:pt x="2649" y="240"/>
                    </a:lnTo>
                    <a:lnTo>
                      <a:pt x="2649" y="2076"/>
                    </a:lnTo>
                    <a:lnTo>
                      <a:pt x="2645" y="2115"/>
                    </a:lnTo>
                    <a:lnTo>
                      <a:pt x="2636" y="2152"/>
                    </a:lnTo>
                    <a:lnTo>
                      <a:pt x="2623" y="2187"/>
                    </a:lnTo>
                    <a:lnTo>
                      <a:pt x="2603" y="2218"/>
                    </a:lnTo>
                    <a:lnTo>
                      <a:pt x="2579" y="2246"/>
                    </a:lnTo>
                    <a:lnTo>
                      <a:pt x="2551" y="2271"/>
                    </a:lnTo>
                    <a:lnTo>
                      <a:pt x="2520" y="2290"/>
                    </a:lnTo>
                    <a:lnTo>
                      <a:pt x="2487" y="2305"/>
                    </a:lnTo>
                    <a:lnTo>
                      <a:pt x="2450" y="2314"/>
                    </a:lnTo>
                    <a:lnTo>
                      <a:pt x="2412" y="2317"/>
                    </a:lnTo>
                    <a:lnTo>
                      <a:pt x="237" y="2317"/>
                    </a:lnTo>
                    <a:lnTo>
                      <a:pt x="198" y="2314"/>
                    </a:lnTo>
                    <a:lnTo>
                      <a:pt x="162" y="2305"/>
                    </a:lnTo>
                    <a:lnTo>
                      <a:pt x="128" y="2290"/>
                    </a:lnTo>
                    <a:lnTo>
                      <a:pt x="97" y="2271"/>
                    </a:lnTo>
                    <a:lnTo>
                      <a:pt x="69" y="2246"/>
                    </a:lnTo>
                    <a:lnTo>
                      <a:pt x="46" y="2218"/>
                    </a:lnTo>
                    <a:lnTo>
                      <a:pt x="26" y="2187"/>
                    </a:lnTo>
                    <a:lnTo>
                      <a:pt x="11" y="2152"/>
                    </a:lnTo>
                    <a:lnTo>
                      <a:pt x="3" y="2115"/>
                    </a:lnTo>
                    <a:lnTo>
                      <a:pt x="0" y="2076"/>
                    </a:lnTo>
                    <a:lnTo>
                      <a:pt x="0" y="240"/>
                    </a:lnTo>
                    <a:lnTo>
                      <a:pt x="3" y="201"/>
                    </a:lnTo>
                    <a:lnTo>
                      <a:pt x="11" y="164"/>
                    </a:lnTo>
                    <a:lnTo>
                      <a:pt x="26" y="129"/>
                    </a:lnTo>
                    <a:lnTo>
                      <a:pt x="46" y="99"/>
                    </a:lnTo>
                    <a:lnTo>
                      <a:pt x="69" y="70"/>
                    </a:lnTo>
                    <a:lnTo>
                      <a:pt x="97" y="46"/>
                    </a:lnTo>
                    <a:lnTo>
                      <a:pt x="128" y="27"/>
                    </a:lnTo>
                    <a:lnTo>
                      <a:pt x="162" y="12"/>
                    </a:lnTo>
                    <a:lnTo>
                      <a:pt x="198" y="3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5"/>
              <p:cNvSpPr>
                <a:spLocks/>
              </p:cNvSpPr>
              <p:nvPr/>
            </p:nvSpPr>
            <p:spPr bwMode="auto">
              <a:xfrm>
                <a:off x="4622908" y="1224628"/>
                <a:ext cx="249849" cy="219635"/>
              </a:xfrm>
              <a:custGeom>
                <a:avLst/>
                <a:gdLst>
                  <a:gd name="T0" fmla="*/ 977 w 1799"/>
                  <a:gd name="T1" fmla="*/ 4 h 1128"/>
                  <a:gd name="T2" fmla="*/ 1126 w 1799"/>
                  <a:gd name="T3" fmla="*/ 29 h 1128"/>
                  <a:gd name="T4" fmla="*/ 1266 w 1799"/>
                  <a:gd name="T5" fmla="*/ 79 h 1128"/>
                  <a:gd name="T6" fmla="*/ 1394 w 1799"/>
                  <a:gd name="T7" fmla="*/ 151 h 1128"/>
                  <a:gd name="T8" fmla="*/ 1509 w 1799"/>
                  <a:gd name="T9" fmla="*/ 242 h 1128"/>
                  <a:gd name="T10" fmla="*/ 1607 w 1799"/>
                  <a:gd name="T11" fmla="*/ 350 h 1128"/>
                  <a:gd name="T12" fmla="*/ 1688 w 1799"/>
                  <a:gd name="T13" fmla="*/ 473 h 1128"/>
                  <a:gd name="T14" fmla="*/ 1748 w 1799"/>
                  <a:gd name="T15" fmla="*/ 609 h 1128"/>
                  <a:gd name="T16" fmla="*/ 1786 w 1799"/>
                  <a:gd name="T17" fmla="*/ 755 h 1128"/>
                  <a:gd name="T18" fmla="*/ 1799 w 1799"/>
                  <a:gd name="T19" fmla="*/ 911 h 1128"/>
                  <a:gd name="T20" fmla="*/ 1796 w 1799"/>
                  <a:gd name="T21" fmla="*/ 1088 h 1128"/>
                  <a:gd name="T22" fmla="*/ 1776 w 1799"/>
                  <a:gd name="T23" fmla="*/ 1117 h 1128"/>
                  <a:gd name="T24" fmla="*/ 1741 w 1799"/>
                  <a:gd name="T25" fmla="*/ 1128 h 1128"/>
                  <a:gd name="T26" fmla="*/ 1708 w 1799"/>
                  <a:gd name="T27" fmla="*/ 1117 h 1128"/>
                  <a:gd name="T28" fmla="*/ 1687 w 1799"/>
                  <a:gd name="T29" fmla="*/ 1088 h 1128"/>
                  <a:gd name="T30" fmla="*/ 1684 w 1799"/>
                  <a:gd name="T31" fmla="*/ 911 h 1128"/>
                  <a:gd name="T32" fmla="*/ 1671 w 1799"/>
                  <a:gd name="T33" fmla="*/ 768 h 1128"/>
                  <a:gd name="T34" fmla="*/ 1635 w 1799"/>
                  <a:gd name="T35" fmla="*/ 634 h 1128"/>
                  <a:gd name="T36" fmla="*/ 1577 w 1799"/>
                  <a:gd name="T37" fmla="*/ 510 h 1128"/>
                  <a:gd name="T38" fmla="*/ 1499 w 1799"/>
                  <a:gd name="T39" fmla="*/ 399 h 1128"/>
                  <a:gd name="T40" fmla="*/ 1405 w 1799"/>
                  <a:gd name="T41" fmla="*/ 303 h 1128"/>
                  <a:gd name="T42" fmla="*/ 1295 w 1799"/>
                  <a:gd name="T43" fmla="*/ 225 h 1128"/>
                  <a:gd name="T44" fmla="*/ 1173 w 1799"/>
                  <a:gd name="T45" fmla="*/ 167 h 1128"/>
                  <a:gd name="T46" fmla="*/ 1040 w 1799"/>
                  <a:gd name="T47" fmla="*/ 130 h 1128"/>
                  <a:gd name="T48" fmla="*/ 899 w 1799"/>
                  <a:gd name="T49" fmla="*/ 117 h 1128"/>
                  <a:gd name="T50" fmla="*/ 758 w 1799"/>
                  <a:gd name="T51" fmla="*/ 130 h 1128"/>
                  <a:gd name="T52" fmla="*/ 626 w 1799"/>
                  <a:gd name="T53" fmla="*/ 167 h 1128"/>
                  <a:gd name="T54" fmla="*/ 503 w 1799"/>
                  <a:gd name="T55" fmla="*/ 225 h 1128"/>
                  <a:gd name="T56" fmla="*/ 394 w 1799"/>
                  <a:gd name="T57" fmla="*/ 303 h 1128"/>
                  <a:gd name="T58" fmla="*/ 299 w 1799"/>
                  <a:gd name="T59" fmla="*/ 399 h 1128"/>
                  <a:gd name="T60" fmla="*/ 221 w 1799"/>
                  <a:gd name="T61" fmla="*/ 510 h 1128"/>
                  <a:gd name="T62" fmla="*/ 164 w 1799"/>
                  <a:gd name="T63" fmla="*/ 634 h 1128"/>
                  <a:gd name="T64" fmla="*/ 127 w 1799"/>
                  <a:gd name="T65" fmla="*/ 768 h 1128"/>
                  <a:gd name="T66" fmla="*/ 114 w 1799"/>
                  <a:gd name="T67" fmla="*/ 911 h 1128"/>
                  <a:gd name="T68" fmla="*/ 112 w 1799"/>
                  <a:gd name="T69" fmla="*/ 1088 h 1128"/>
                  <a:gd name="T70" fmla="*/ 91 w 1799"/>
                  <a:gd name="T71" fmla="*/ 1117 h 1128"/>
                  <a:gd name="T72" fmla="*/ 58 w 1799"/>
                  <a:gd name="T73" fmla="*/ 1128 h 1128"/>
                  <a:gd name="T74" fmla="*/ 23 w 1799"/>
                  <a:gd name="T75" fmla="*/ 1117 h 1128"/>
                  <a:gd name="T76" fmla="*/ 3 w 1799"/>
                  <a:gd name="T77" fmla="*/ 1088 h 1128"/>
                  <a:gd name="T78" fmla="*/ 0 w 1799"/>
                  <a:gd name="T79" fmla="*/ 911 h 1128"/>
                  <a:gd name="T80" fmla="*/ 13 w 1799"/>
                  <a:gd name="T81" fmla="*/ 755 h 1128"/>
                  <a:gd name="T82" fmla="*/ 50 w 1799"/>
                  <a:gd name="T83" fmla="*/ 609 h 1128"/>
                  <a:gd name="T84" fmla="*/ 111 w 1799"/>
                  <a:gd name="T85" fmla="*/ 473 h 1128"/>
                  <a:gd name="T86" fmla="*/ 191 w 1799"/>
                  <a:gd name="T87" fmla="*/ 350 h 1128"/>
                  <a:gd name="T88" fmla="*/ 289 w 1799"/>
                  <a:gd name="T89" fmla="*/ 242 h 1128"/>
                  <a:gd name="T90" fmla="*/ 404 w 1799"/>
                  <a:gd name="T91" fmla="*/ 151 h 1128"/>
                  <a:gd name="T92" fmla="*/ 533 w 1799"/>
                  <a:gd name="T93" fmla="*/ 79 h 1128"/>
                  <a:gd name="T94" fmla="*/ 673 w 1799"/>
                  <a:gd name="T95" fmla="*/ 29 h 1128"/>
                  <a:gd name="T96" fmla="*/ 822 w 1799"/>
                  <a:gd name="T97" fmla="*/ 4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99" h="1128">
                    <a:moveTo>
                      <a:pt x="899" y="0"/>
                    </a:moveTo>
                    <a:lnTo>
                      <a:pt x="977" y="4"/>
                    </a:lnTo>
                    <a:lnTo>
                      <a:pt x="1053" y="13"/>
                    </a:lnTo>
                    <a:lnTo>
                      <a:pt x="1126" y="29"/>
                    </a:lnTo>
                    <a:lnTo>
                      <a:pt x="1197" y="52"/>
                    </a:lnTo>
                    <a:lnTo>
                      <a:pt x="1266" y="79"/>
                    </a:lnTo>
                    <a:lnTo>
                      <a:pt x="1332" y="113"/>
                    </a:lnTo>
                    <a:lnTo>
                      <a:pt x="1394" y="151"/>
                    </a:lnTo>
                    <a:lnTo>
                      <a:pt x="1453" y="194"/>
                    </a:lnTo>
                    <a:lnTo>
                      <a:pt x="1509" y="242"/>
                    </a:lnTo>
                    <a:lnTo>
                      <a:pt x="1560" y="294"/>
                    </a:lnTo>
                    <a:lnTo>
                      <a:pt x="1607" y="350"/>
                    </a:lnTo>
                    <a:lnTo>
                      <a:pt x="1650" y="410"/>
                    </a:lnTo>
                    <a:lnTo>
                      <a:pt x="1688" y="473"/>
                    </a:lnTo>
                    <a:lnTo>
                      <a:pt x="1720" y="540"/>
                    </a:lnTo>
                    <a:lnTo>
                      <a:pt x="1748" y="609"/>
                    </a:lnTo>
                    <a:lnTo>
                      <a:pt x="1770" y="681"/>
                    </a:lnTo>
                    <a:lnTo>
                      <a:pt x="1786" y="755"/>
                    </a:lnTo>
                    <a:lnTo>
                      <a:pt x="1795" y="833"/>
                    </a:lnTo>
                    <a:lnTo>
                      <a:pt x="1799" y="911"/>
                    </a:lnTo>
                    <a:lnTo>
                      <a:pt x="1799" y="1069"/>
                    </a:lnTo>
                    <a:lnTo>
                      <a:pt x="1796" y="1088"/>
                    </a:lnTo>
                    <a:lnTo>
                      <a:pt x="1788" y="1104"/>
                    </a:lnTo>
                    <a:lnTo>
                      <a:pt x="1776" y="1117"/>
                    </a:lnTo>
                    <a:lnTo>
                      <a:pt x="1760" y="1124"/>
                    </a:lnTo>
                    <a:lnTo>
                      <a:pt x="1741" y="1128"/>
                    </a:lnTo>
                    <a:lnTo>
                      <a:pt x="1723" y="1124"/>
                    </a:lnTo>
                    <a:lnTo>
                      <a:pt x="1708" y="1117"/>
                    </a:lnTo>
                    <a:lnTo>
                      <a:pt x="1695" y="1104"/>
                    </a:lnTo>
                    <a:lnTo>
                      <a:pt x="1687" y="1088"/>
                    </a:lnTo>
                    <a:lnTo>
                      <a:pt x="1684" y="1069"/>
                    </a:lnTo>
                    <a:lnTo>
                      <a:pt x="1684" y="911"/>
                    </a:lnTo>
                    <a:lnTo>
                      <a:pt x="1681" y="839"/>
                    </a:lnTo>
                    <a:lnTo>
                      <a:pt x="1671" y="768"/>
                    </a:lnTo>
                    <a:lnTo>
                      <a:pt x="1655" y="699"/>
                    </a:lnTo>
                    <a:lnTo>
                      <a:pt x="1635" y="634"/>
                    </a:lnTo>
                    <a:lnTo>
                      <a:pt x="1608" y="571"/>
                    </a:lnTo>
                    <a:lnTo>
                      <a:pt x="1577" y="510"/>
                    </a:lnTo>
                    <a:lnTo>
                      <a:pt x="1541" y="453"/>
                    </a:lnTo>
                    <a:lnTo>
                      <a:pt x="1499" y="399"/>
                    </a:lnTo>
                    <a:lnTo>
                      <a:pt x="1454" y="350"/>
                    </a:lnTo>
                    <a:lnTo>
                      <a:pt x="1405" y="303"/>
                    </a:lnTo>
                    <a:lnTo>
                      <a:pt x="1352" y="262"/>
                    </a:lnTo>
                    <a:lnTo>
                      <a:pt x="1295" y="225"/>
                    </a:lnTo>
                    <a:lnTo>
                      <a:pt x="1236" y="193"/>
                    </a:lnTo>
                    <a:lnTo>
                      <a:pt x="1173" y="167"/>
                    </a:lnTo>
                    <a:lnTo>
                      <a:pt x="1108" y="145"/>
                    </a:lnTo>
                    <a:lnTo>
                      <a:pt x="1040" y="130"/>
                    </a:lnTo>
                    <a:lnTo>
                      <a:pt x="970" y="120"/>
                    </a:lnTo>
                    <a:lnTo>
                      <a:pt x="899" y="117"/>
                    </a:lnTo>
                    <a:lnTo>
                      <a:pt x="828" y="120"/>
                    </a:lnTo>
                    <a:lnTo>
                      <a:pt x="758" y="130"/>
                    </a:lnTo>
                    <a:lnTo>
                      <a:pt x="690" y="145"/>
                    </a:lnTo>
                    <a:lnTo>
                      <a:pt x="626" y="167"/>
                    </a:lnTo>
                    <a:lnTo>
                      <a:pt x="563" y="193"/>
                    </a:lnTo>
                    <a:lnTo>
                      <a:pt x="503" y="225"/>
                    </a:lnTo>
                    <a:lnTo>
                      <a:pt x="447" y="262"/>
                    </a:lnTo>
                    <a:lnTo>
                      <a:pt x="394" y="303"/>
                    </a:lnTo>
                    <a:lnTo>
                      <a:pt x="345" y="350"/>
                    </a:lnTo>
                    <a:lnTo>
                      <a:pt x="299" y="399"/>
                    </a:lnTo>
                    <a:lnTo>
                      <a:pt x="258" y="453"/>
                    </a:lnTo>
                    <a:lnTo>
                      <a:pt x="221" y="510"/>
                    </a:lnTo>
                    <a:lnTo>
                      <a:pt x="190" y="571"/>
                    </a:lnTo>
                    <a:lnTo>
                      <a:pt x="164" y="634"/>
                    </a:lnTo>
                    <a:lnTo>
                      <a:pt x="142" y="699"/>
                    </a:lnTo>
                    <a:lnTo>
                      <a:pt x="127" y="768"/>
                    </a:lnTo>
                    <a:lnTo>
                      <a:pt x="118" y="839"/>
                    </a:lnTo>
                    <a:lnTo>
                      <a:pt x="114" y="911"/>
                    </a:lnTo>
                    <a:lnTo>
                      <a:pt x="114" y="1069"/>
                    </a:lnTo>
                    <a:lnTo>
                      <a:pt x="112" y="1088"/>
                    </a:lnTo>
                    <a:lnTo>
                      <a:pt x="103" y="1104"/>
                    </a:lnTo>
                    <a:lnTo>
                      <a:pt x="91" y="1117"/>
                    </a:lnTo>
                    <a:lnTo>
                      <a:pt x="75" y="1124"/>
                    </a:lnTo>
                    <a:lnTo>
                      <a:pt x="58" y="1128"/>
                    </a:lnTo>
                    <a:lnTo>
                      <a:pt x="39" y="1124"/>
                    </a:lnTo>
                    <a:lnTo>
                      <a:pt x="23" y="1117"/>
                    </a:lnTo>
                    <a:lnTo>
                      <a:pt x="11" y="1104"/>
                    </a:lnTo>
                    <a:lnTo>
                      <a:pt x="3" y="1088"/>
                    </a:lnTo>
                    <a:lnTo>
                      <a:pt x="0" y="1069"/>
                    </a:lnTo>
                    <a:lnTo>
                      <a:pt x="0" y="911"/>
                    </a:lnTo>
                    <a:lnTo>
                      <a:pt x="3" y="833"/>
                    </a:lnTo>
                    <a:lnTo>
                      <a:pt x="13" y="755"/>
                    </a:lnTo>
                    <a:lnTo>
                      <a:pt x="29" y="681"/>
                    </a:lnTo>
                    <a:lnTo>
                      <a:pt x="50" y="609"/>
                    </a:lnTo>
                    <a:lnTo>
                      <a:pt x="78" y="540"/>
                    </a:lnTo>
                    <a:lnTo>
                      <a:pt x="111" y="473"/>
                    </a:lnTo>
                    <a:lnTo>
                      <a:pt x="148" y="410"/>
                    </a:lnTo>
                    <a:lnTo>
                      <a:pt x="191" y="350"/>
                    </a:lnTo>
                    <a:lnTo>
                      <a:pt x="238" y="294"/>
                    </a:lnTo>
                    <a:lnTo>
                      <a:pt x="289" y="242"/>
                    </a:lnTo>
                    <a:lnTo>
                      <a:pt x="345" y="194"/>
                    </a:lnTo>
                    <a:lnTo>
                      <a:pt x="404" y="151"/>
                    </a:lnTo>
                    <a:lnTo>
                      <a:pt x="467" y="113"/>
                    </a:lnTo>
                    <a:lnTo>
                      <a:pt x="533" y="79"/>
                    </a:lnTo>
                    <a:lnTo>
                      <a:pt x="602" y="52"/>
                    </a:lnTo>
                    <a:lnTo>
                      <a:pt x="673" y="29"/>
                    </a:lnTo>
                    <a:lnTo>
                      <a:pt x="746" y="13"/>
                    </a:lnTo>
                    <a:lnTo>
                      <a:pt x="822" y="4"/>
                    </a:lnTo>
                    <a:lnTo>
                      <a:pt x="899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6"/>
              <p:cNvSpPr>
                <a:spLocks noEditPoints="1"/>
              </p:cNvSpPr>
              <p:nvPr/>
            </p:nvSpPr>
            <p:spPr bwMode="auto">
              <a:xfrm>
                <a:off x="4687922" y="1531494"/>
                <a:ext cx="145020" cy="230539"/>
              </a:xfrm>
              <a:custGeom>
                <a:avLst/>
                <a:gdLst>
                  <a:gd name="T0" fmla="*/ 334 w 743"/>
                  <a:gd name="T1" fmla="*/ 118 h 1185"/>
                  <a:gd name="T2" fmla="*/ 263 w 743"/>
                  <a:gd name="T3" fmla="*/ 140 h 1185"/>
                  <a:gd name="T4" fmla="*/ 202 w 743"/>
                  <a:gd name="T5" fmla="*/ 179 h 1185"/>
                  <a:gd name="T6" fmla="*/ 156 w 743"/>
                  <a:gd name="T7" fmla="*/ 234 h 1185"/>
                  <a:gd name="T8" fmla="*/ 125 w 743"/>
                  <a:gd name="T9" fmla="*/ 301 h 1185"/>
                  <a:gd name="T10" fmla="*/ 114 w 743"/>
                  <a:gd name="T11" fmla="*/ 376 h 1185"/>
                  <a:gd name="T12" fmla="*/ 126 w 743"/>
                  <a:gd name="T13" fmla="*/ 452 h 1185"/>
                  <a:gd name="T14" fmla="*/ 157 w 743"/>
                  <a:gd name="T15" fmla="*/ 521 h 1185"/>
                  <a:gd name="T16" fmla="*/ 207 w 743"/>
                  <a:gd name="T17" fmla="*/ 577 h 1185"/>
                  <a:gd name="T18" fmla="*/ 273 w 743"/>
                  <a:gd name="T19" fmla="*/ 616 h 1185"/>
                  <a:gd name="T20" fmla="*/ 299 w 743"/>
                  <a:gd name="T21" fmla="*/ 638 h 1185"/>
                  <a:gd name="T22" fmla="*/ 309 w 743"/>
                  <a:gd name="T23" fmla="*/ 670 h 1185"/>
                  <a:gd name="T24" fmla="*/ 312 w 743"/>
                  <a:gd name="T25" fmla="*/ 1026 h 1185"/>
                  <a:gd name="T26" fmla="*/ 335 w 743"/>
                  <a:gd name="T27" fmla="*/ 1057 h 1185"/>
                  <a:gd name="T28" fmla="*/ 371 w 743"/>
                  <a:gd name="T29" fmla="*/ 1068 h 1185"/>
                  <a:gd name="T30" fmla="*/ 408 w 743"/>
                  <a:gd name="T31" fmla="*/ 1057 h 1185"/>
                  <a:gd name="T32" fmla="*/ 431 w 743"/>
                  <a:gd name="T33" fmla="*/ 1026 h 1185"/>
                  <a:gd name="T34" fmla="*/ 434 w 743"/>
                  <a:gd name="T35" fmla="*/ 670 h 1185"/>
                  <a:gd name="T36" fmla="*/ 443 w 743"/>
                  <a:gd name="T37" fmla="*/ 638 h 1185"/>
                  <a:gd name="T38" fmla="*/ 469 w 743"/>
                  <a:gd name="T39" fmla="*/ 616 h 1185"/>
                  <a:gd name="T40" fmla="*/ 535 w 743"/>
                  <a:gd name="T41" fmla="*/ 577 h 1185"/>
                  <a:gd name="T42" fmla="*/ 585 w 743"/>
                  <a:gd name="T43" fmla="*/ 521 h 1185"/>
                  <a:gd name="T44" fmla="*/ 618 w 743"/>
                  <a:gd name="T45" fmla="*/ 452 h 1185"/>
                  <a:gd name="T46" fmla="*/ 629 w 743"/>
                  <a:gd name="T47" fmla="*/ 376 h 1185"/>
                  <a:gd name="T48" fmla="*/ 618 w 743"/>
                  <a:gd name="T49" fmla="*/ 301 h 1185"/>
                  <a:gd name="T50" fmla="*/ 588 w 743"/>
                  <a:gd name="T51" fmla="*/ 234 h 1185"/>
                  <a:gd name="T52" fmla="*/ 541 w 743"/>
                  <a:gd name="T53" fmla="*/ 179 h 1185"/>
                  <a:gd name="T54" fmla="*/ 480 w 743"/>
                  <a:gd name="T55" fmla="*/ 140 h 1185"/>
                  <a:gd name="T56" fmla="*/ 409 w 743"/>
                  <a:gd name="T57" fmla="*/ 118 h 1185"/>
                  <a:gd name="T58" fmla="*/ 371 w 743"/>
                  <a:gd name="T59" fmla="*/ 0 h 1185"/>
                  <a:gd name="T60" fmla="*/ 463 w 743"/>
                  <a:gd name="T61" fmla="*/ 11 h 1185"/>
                  <a:gd name="T62" fmla="*/ 546 w 743"/>
                  <a:gd name="T63" fmla="*/ 43 h 1185"/>
                  <a:gd name="T64" fmla="*/ 619 w 743"/>
                  <a:gd name="T65" fmla="*/ 95 h 1185"/>
                  <a:gd name="T66" fmla="*/ 676 w 743"/>
                  <a:gd name="T67" fmla="*/ 162 h 1185"/>
                  <a:gd name="T68" fmla="*/ 718 w 743"/>
                  <a:gd name="T69" fmla="*/ 240 h 1185"/>
                  <a:gd name="T70" fmla="*/ 741 w 743"/>
                  <a:gd name="T71" fmla="*/ 329 h 1185"/>
                  <a:gd name="T72" fmla="*/ 741 w 743"/>
                  <a:gd name="T73" fmla="*/ 422 h 1185"/>
                  <a:gd name="T74" fmla="*/ 720 w 743"/>
                  <a:gd name="T75" fmla="*/ 509 h 1185"/>
                  <a:gd name="T76" fmla="*/ 679 w 743"/>
                  <a:gd name="T77" fmla="*/ 587 h 1185"/>
                  <a:gd name="T78" fmla="*/ 622 w 743"/>
                  <a:gd name="T79" fmla="*/ 655 h 1185"/>
                  <a:gd name="T80" fmla="*/ 549 w 743"/>
                  <a:gd name="T81" fmla="*/ 707 h 1185"/>
                  <a:gd name="T82" fmla="*/ 546 w 743"/>
                  <a:gd name="T83" fmla="*/ 1038 h 1185"/>
                  <a:gd name="T84" fmla="*/ 525 w 743"/>
                  <a:gd name="T85" fmla="*/ 1096 h 1185"/>
                  <a:gd name="T86" fmla="*/ 485 w 743"/>
                  <a:gd name="T87" fmla="*/ 1142 h 1185"/>
                  <a:gd name="T88" fmla="*/ 433 w 743"/>
                  <a:gd name="T89" fmla="*/ 1173 h 1185"/>
                  <a:gd name="T90" fmla="*/ 371 w 743"/>
                  <a:gd name="T91" fmla="*/ 1185 h 1185"/>
                  <a:gd name="T92" fmla="*/ 310 w 743"/>
                  <a:gd name="T93" fmla="*/ 1173 h 1185"/>
                  <a:gd name="T94" fmla="*/ 257 w 743"/>
                  <a:gd name="T95" fmla="*/ 1142 h 1185"/>
                  <a:gd name="T96" fmla="*/ 218 w 743"/>
                  <a:gd name="T97" fmla="*/ 1096 h 1185"/>
                  <a:gd name="T98" fmla="*/ 197 w 743"/>
                  <a:gd name="T99" fmla="*/ 1038 h 1185"/>
                  <a:gd name="T100" fmla="*/ 194 w 743"/>
                  <a:gd name="T101" fmla="*/ 707 h 1185"/>
                  <a:gd name="T102" fmla="*/ 121 w 743"/>
                  <a:gd name="T103" fmla="*/ 655 h 1185"/>
                  <a:gd name="T104" fmla="*/ 63 w 743"/>
                  <a:gd name="T105" fmla="*/ 587 h 1185"/>
                  <a:gd name="T106" fmla="*/ 24 w 743"/>
                  <a:gd name="T107" fmla="*/ 509 h 1185"/>
                  <a:gd name="T108" fmla="*/ 2 w 743"/>
                  <a:gd name="T109" fmla="*/ 422 h 1185"/>
                  <a:gd name="T110" fmla="*/ 3 w 743"/>
                  <a:gd name="T111" fmla="*/ 329 h 1185"/>
                  <a:gd name="T112" fmla="*/ 25 w 743"/>
                  <a:gd name="T113" fmla="*/ 240 h 1185"/>
                  <a:gd name="T114" fmla="*/ 66 w 743"/>
                  <a:gd name="T115" fmla="*/ 160 h 1185"/>
                  <a:gd name="T116" fmla="*/ 125 w 743"/>
                  <a:gd name="T117" fmla="*/ 95 h 1185"/>
                  <a:gd name="T118" fmla="*/ 197 w 743"/>
                  <a:gd name="T119" fmla="*/ 43 h 1185"/>
                  <a:gd name="T120" fmla="*/ 279 w 743"/>
                  <a:gd name="T121" fmla="*/ 11 h 1185"/>
                  <a:gd name="T122" fmla="*/ 371 w 743"/>
                  <a:gd name="T123" fmla="*/ 0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43" h="1185">
                    <a:moveTo>
                      <a:pt x="371" y="116"/>
                    </a:moveTo>
                    <a:lnTo>
                      <a:pt x="334" y="118"/>
                    </a:lnTo>
                    <a:lnTo>
                      <a:pt x="297" y="127"/>
                    </a:lnTo>
                    <a:lnTo>
                      <a:pt x="263" y="140"/>
                    </a:lnTo>
                    <a:lnTo>
                      <a:pt x="231" y="157"/>
                    </a:lnTo>
                    <a:lnTo>
                      <a:pt x="202" y="179"/>
                    </a:lnTo>
                    <a:lnTo>
                      <a:pt x="177" y="205"/>
                    </a:lnTo>
                    <a:lnTo>
                      <a:pt x="156" y="234"/>
                    </a:lnTo>
                    <a:lnTo>
                      <a:pt x="138" y="266"/>
                    </a:lnTo>
                    <a:lnTo>
                      <a:pt x="125" y="301"/>
                    </a:lnTo>
                    <a:lnTo>
                      <a:pt x="118" y="337"/>
                    </a:lnTo>
                    <a:lnTo>
                      <a:pt x="114" y="376"/>
                    </a:lnTo>
                    <a:lnTo>
                      <a:pt x="118" y="415"/>
                    </a:lnTo>
                    <a:lnTo>
                      <a:pt x="126" y="452"/>
                    </a:lnTo>
                    <a:lnTo>
                      <a:pt x="139" y="488"/>
                    </a:lnTo>
                    <a:lnTo>
                      <a:pt x="157" y="521"/>
                    </a:lnTo>
                    <a:lnTo>
                      <a:pt x="180" y="550"/>
                    </a:lnTo>
                    <a:lnTo>
                      <a:pt x="207" y="577"/>
                    </a:lnTo>
                    <a:lnTo>
                      <a:pt x="239" y="599"/>
                    </a:lnTo>
                    <a:lnTo>
                      <a:pt x="273" y="616"/>
                    </a:lnTo>
                    <a:lnTo>
                      <a:pt x="288" y="626"/>
                    </a:lnTo>
                    <a:lnTo>
                      <a:pt x="299" y="638"/>
                    </a:lnTo>
                    <a:lnTo>
                      <a:pt x="307" y="653"/>
                    </a:lnTo>
                    <a:lnTo>
                      <a:pt x="309" y="670"/>
                    </a:lnTo>
                    <a:lnTo>
                      <a:pt x="309" y="1006"/>
                    </a:lnTo>
                    <a:lnTo>
                      <a:pt x="312" y="1026"/>
                    </a:lnTo>
                    <a:lnTo>
                      <a:pt x="321" y="1043"/>
                    </a:lnTo>
                    <a:lnTo>
                      <a:pt x="335" y="1057"/>
                    </a:lnTo>
                    <a:lnTo>
                      <a:pt x="351" y="1065"/>
                    </a:lnTo>
                    <a:lnTo>
                      <a:pt x="371" y="1068"/>
                    </a:lnTo>
                    <a:lnTo>
                      <a:pt x="391" y="1065"/>
                    </a:lnTo>
                    <a:lnTo>
                      <a:pt x="408" y="1057"/>
                    </a:lnTo>
                    <a:lnTo>
                      <a:pt x="421" y="1043"/>
                    </a:lnTo>
                    <a:lnTo>
                      <a:pt x="431" y="1026"/>
                    </a:lnTo>
                    <a:lnTo>
                      <a:pt x="434" y="1006"/>
                    </a:lnTo>
                    <a:lnTo>
                      <a:pt x="434" y="670"/>
                    </a:lnTo>
                    <a:lnTo>
                      <a:pt x="436" y="653"/>
                    </a:lnTo>
                    <a:lnTo>
                      <a:pt x="443" y="638"/>
                    </a:lnTo>
                    <a:lnTo>
                      <a:pt x="455" y="626"/>
                    </a:lnTo>
                    <a:lnTo>
                      <a:pt x="469" y="616"/>
                    </a:lnTo>
                    <a:lnTo>
                      <a:pt x="504" y="599"/>
                    </a:lnTo>
                    <a:lnTo>
                      <a:pt x="535" y="577"/>
                    </a:lnTo>
                    <a:lnTo>
                      <a:pt x="562" y="550"/>
                    </a:lnTo>
                    <a:lnTo>
                      <a:pt x="585" y="521"/>
                    </a:lnTo>
                    <a:lnTo>
                      <a:pt x="604" y="488"/>
                    </a:lnTo>
                    <a:lnTo>
                      <a:pt x="618" y="452"/>
                    </a:lnTo>
                    <a:lnTo>
                      <a:pt x="626" y="415"/>
                    </a:lnTo>
                    <a:lnTo>
                      <a:pt x="629" y="376"/>
                    </a:lnTo>
                    <a:lnTo>
                      <a:pt x="626" y="337"/>
                    </a:lnTo>
                    <a:lnTo>
                      <a:pt x="618" y="301"/>
                    </a:lnTo>
                    <a:lnTo>
                      <a:pt x="605" y="266"/>
                    </a:lnTo>
                    <a:lnTo>
                      <a:pt x="588" y="234"/>
                    </a:lnTo>
                    <a:lnTo>
                      <a:pt x="566" y="205"/>
                    </a:lnTo>
                    <a:lnTo>
                      <a:pt x="541" y="179"/>
                    </a:lnTo>
                    <a:lnTo>
                      <a:pt x="511" y="157"/>
                    </a:lnTo>
                    <a:lnTo>
                      <a:pt x="480" y="140"/>
                    </a:lnTo>
                    <a:lnTo>
                      <a:pt x="445" y="127"/>
                    </a:lnTo>
                    <a:lnTo>
                      <a:pt x="409" y="118"/>
                    </a:lnTo>
                    <a:lnTo>
                      <a:pt x="371" y="116"/>
                    </a:lnTo>
                    <a:close/>
                    <a:moveTo>
                      <a:pt x="371" y="0"/>
                    </a:moveTo>
                    <a:lnTo>
                      <a:pt x="418" y="2"/>
                    </a:lnTo>
                    <a:lnTo>
                      <a:pt x="463" y="11"/>
                    </a:lnTo>
                    <a:lnTo>
                      <a:pt x="506" y="25"/>
                    </a:lnTo>
                    <a:lnTo>
                      <a:pt x="546" y="43"/>
                    </a:lnTo>
                    <a:lnTo>
                      <a:pt x="583" y="67"/>
                    </a:lnTo>
                    <a:lnTo>
                      <a:pt x="619" y="95"/>
                    </a:lnTo>
                    <a:lnTo>
                      <a:pt x="649" y="126"/>
                    </a:lnTo>
                    <a:lnTo>
                      <a:pt x="676" y="162"/>
                    </a:lnTo>
                    <a:lnTo>
                      <a:pt x="700" y="200"/>
                    </a:lnTo>
                    <a:lnTo>
                      <a:pt x="718" y="240"/>
                    </a:lnTo>
                    <a:lnTo>
                      <a:pt x="733" y="283"/>
                    </a:lnTo>
                    <a:lnTo>
                      <a:pt x="741" y="329"/>
                    </a:lnTo>
                    <a:lnTo>
                      <a:pt x="743" y="376"/>
                    </a:lnTo>
                    <a:lnTo>
                      <a:pt x="741" y="422"/>
                    </a:lnTo>
                    <a:lnTo>
                      <a:pt x="733" y="466"/>
                    </a:lnTo>
                    <a:lnTo>
                      <a:pt x="720" y="509"/>
                    </a:lnTo>
                    <a:lnTo>
                      <a:pt x="701" y="549"/>
                    </a:lnTo>
                    <a:lnTo>
                      <a:pt x="679" y="587"/>
                    </a:lnTo>
                    <a:lnTo>
                      <a:pt x="652" y="623"/>
                    </a:lnTo>
                    <a:lnTo>
                      <a:pt x="622" y="655"/>
                    </a:lnTo>
                    <a:lnTo>
                      <a:pt x="588" y="683"/>
                    </a:lnTo>
                    <a:lnTo>
                      <a:pt x="549" y="707"/>
                    </a:lnTo>
                    <a:lnTo>
                      <a:pt x="549" y="1006"/>
                    </a:lnTo>
                    <a:lnTo>
                      <a:pt x="546" y="1038"/>
                    </a:lnTo>
                    <a:lnTo>
                      <a:pt x="537" y="1068"/>
                    </a:lnTo>
                    <a:lnTo>
                      <a:pt x="525" y="1096"/>
                    </a:lnTo>
                    <a:lnTo>
                      <a:pt x="507" y="1121"/>
                    </a:lnTo>
                    <a:lnTo>
                      <a:pt x="485" y="1142"/>
                    </a:lnTo>
                    <a:lnTo>
                      <a:pt x="460" y="1160"/>
                    </a:lnTo>
                    <a:lnTo>
                      <a:pt x="433" y="1173"/>
                    </a:lnTo>
                    <a:lnTo>
                      <a:pt x="403" y="1181"/>
                    </a:lnTo>
                    <a:lnTo>
                      <a:pt x="371" y="1185"/>
                    </a:lnTo>
                    <a:lnTo>
                      <a:pt x="339" y="1181"/>
                    </a:lnTo>
                    <a:lnTo>
                      <a:pt x="310" y="1173"/>
                    </a:lnTo>
                    <a:lnTo>
                      <a:pt x="281" y="1160"/>
                    </a:lnTo>
                    <a:lnTo>
                      <a:pt x="257" y="1142"/>
                    </a:lnTo>
                    <a:lnTo>
                      <a:pt x="236" y="1121"/>
                    </a:lnTo>
                    <a:lnTo>
                      <a:pt x="218" y="1096"/>
                    </a:lnTo>
                    <a:lnTo>
                      <a:pt x="205" y="1068"/>
                    </a:lnTo>
                    <a:lnTo>
                      <a:pt x="197" y="1038"/>
                    </a:lnTo>
                    <a:lnTo>
                      <a:pt x="194" y="1006"/>
                    </a:lnTo>
                    <a:lnTo>
                      <a:pt x="194" y="707"/>
                    </a:lnTo>
                    <a:lnTo>
                      <a:pt x="156" y="684"/>
                    </a:lnTo>
                    <a:lnTo>
                      <a:pt x="121" y="655"/>
                    </a:lnTo>
                    <a:lnTo>
                      <a:pt x="90" y="623"/>
                    </a:lnTo>
                    <a:lnTo>
                      <a:pt x="63" y="587"/>
                    </a:lnTo>
                    <a:lnTo>
                      <a:pt x="41" y="549"/>
                    </a:lnTo>
                    <a:lnTo>
                      <a:pt x="24" y="509"/>
                    </a:lnTo>
                    <a:lnTo>
                      <a:pt x="10" y="466"/>
                    </a:lnTo>
                    <a:lnTo>
                      <a:pt x="2" y="422"/>
                    </a:lnTo>
                    <a:lnTo>
                      <a:pt x="0" y="376"/>
                    </a:lnTo>
                    <a:lnTo>
                      <a:pt x="3" y="329"/>
                    </a:lnTo>
                    <a:lnTo>
                      <a:pt x="11" y="283"/>
                    </a:lnTo>
                    <a:lnTo>
                      <a:pt x="25" y="240"/>
                    </a:lnTo>
                    <a:lnTo>
                      <a:pt x="43" y="199"/>
                    </a:lnTo>
                    <a:lnTo>
                      <a:pt x="66" y="160"/>
                    </a:lnTo>
                    <a:lnTo>
                      <a:pt x="93" y="126"/>
                    </a:lnTo>
                    <a:lnTo>
                      <a:pt x="125" y="95"/>
                    </a:lnTo>
                    <a:lnTo>
                      <a:pt x="159" y="66"/>
                    </a:lnTo>
                    <a:lnTo>
                      <a:pt x="197" y="43"/>
                    </a:lnTo>
                    <a:lnTo>
                      <a:pt x="237" y="25"/>
                    </a:lnTo>
                    <a:lnTo>
                      <a:pt x="279" y="11"/>
                    </a:lnTo>
                    <a:lnTo>
                      <a:pt x="324" y="2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1" name="Группа 100"/>
          <p:cNvGrpSpPr/>
          <p:nvPr/>
        </p:nvGrpSpPr>
        <p:grpSpPr>
          <a:xfrm>
            <a:off x="442913" y="5043167"/>
            <a:ext cx="1641221" cy="1648966"/>
            <a:chOff x="8628135" y="1125719"/>
            <a:chExt cx="718968" cy="722361"/>
          </a:xfrm>
        </p:grpSpPr>
        <p:sp>
          <p:nvSpPr>
            <p:cNvPr id="102" name="Овал 101"/>
            <p:cNvSpPr/>
            <p:nvPr/>
          </p:nvSpPr>
          <p:spPr>
            <a:xfrm>
              <a:off x="8628135" y="1125719"/>
              <a:ext cx="718968" cy="722361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3" name="Group 30"/>
            <p:cNvGrpSpPr>
              <a:grpSpLocks noChangeAspect="1"/>
            </p:cNvGrpSpPr>
            <p:nvPr/>
          </p:nvGrpSpPr>
          <p:grpSpPr bwMode="auto">
            <a:xfrm>
              <a:off x="8766651" y="1264371"/>
              <a:ext cx="434075" cy="406572"/>
              <a:chOff x="5049" y="3293"/>
              <a:chExt cx="363" cy="340"/>
            </a:xfrm>
          </p:grpSpPr>
          <p:sp>
            <p:nvSpPr>
              <p:cNvPr id="104" name="AutoShape 29"/>
              <p:cNvSpPr>
                <a:spLocks noChangeAspect="1" noChangeArrowheads="1" noTextEdit="1"/>
              </p:cNvSpPr>
              <p:nvPr/>
            </p:nvSpPr>
            <p:spPr bwMode="auto">
              <a:xfrm>
                <a:off x="5049" y="3293"/>
                <a:ext cx="363" cy="340"/>
              </a:xfrm>
              <a:prstGeom prst="rect">
                <a:avLst/>
              </a:pr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2"/>
              <p:cNvSpPr>
                <a:spLocks noEditPoints="1"/>
              </p:cNvSpPr>
              <p:nvPr/>
            </p:nvSpPr>
            <p:spPr bwMode="auto">
              <a:xfrm>
                <a:off x="5149" y="3294"/>
                <a:ext cx="162" cy="159"/>
              </a:xfrm>
              <a:custGeom>
                <a:avLst/>
                <a:gdLst>
                  <a:gd name="T0" fmla="*/ 202 w 1621"/>
                  <a:gd name="T1" fmla="*/ 183 h 1595"/>
                  <a:gd name="T2" fmla="*/ 184 w 1621"/>
                  <a:gd name="T3" fmla="*/ 201 h 1595"/>
                  <a:gd name="T4" fmla="*/ 181 w 1621"/>
                  <a:gd name="T5" fmla="*/ 1071 h 1595"/>
                  <a:gd name="T6" fmla="*/ 191 w 1621"/>
                  <a:gd name="T7" fmla="*/ 1094 h 1595"/>
                  <a:gd name="T8" fmla="*/ 214 w 1621"/>
                  <a:gd name="T9" fmla="*/ 1104 h 1595"/>
                  <a:gd name="T10" fmla="*/ 1419 w 1621"/>
                  <a:gd name="T11" fmla="*/ 1102 h 1595"/>
                  <a:gd name="T12" fmla="*/ 1437 w 1621"/>
                  <a:gd name="T13" fmla="*/ 1084 h 1595"/>
                  <a:gd name="T14" fmla="*/ 1440 w 1621"/>
                  <a:gd name="T15" fmla="*/ 214 h 1595"/>
                  <a:gd name="T16" fmla="*/ 1430 w 1621"/>
                  <a:gd name="T17" fmla="*/ 190 h 1595"/>
                  <a:gd name="T18" fmla="*/ 1407 w 1621"/>
                  <a:gd name="T19" fmla="*/ 181 h 1595"/>
                  <a:gd name="T20" fmla="*/ 214 w 1621"/>
                  <a:gd name="T21" fmla="*/ 0 h 1595"/>
                  <a:gd name="T22" fmla="*/ 1446 w 1621"/>
                  <a:gd name="T23" fmla="*/ 3 h 1595"/>
                  <a:gd name="T24" fmla="*/ 1515 w 1621"/>
                  <a:gd name="T25" fmla="*/ 29 h 1595"/>
                  <a:gd name="T26" fmla="*/ 1571 w 1621"/>
                  <a:gd name="T27" fmla="*/ 75 h 1595"/>
                  <a:gd name="T28" fmla="*/ 1607 w 1621"/>
                  <a:gd name="T29" fmla="*/ 139 h 1595"/>
                  <a:gd name="T30" fmla="*/ 1621 w 1621"/>
                  <a:gd name="T31" fmla="*/ 214 h 1595"/>
                  <a:gd name="T32" fmla="*/ 1617 w 1621"/>
                  <a:gd name="T33" fmla="*/ 1109 h 1595"/>
                  <a:gd name="T34" fmla="*/ 1592 w 1621"/>
                  <a:gd name="T35" fmla="*/ 1179 h 1595"/>
                  <a:gd name="T36" fmla="*/ 1545 w 1621"/>
                  <a:gd name="T37" fmla="*/ 1234 h 1595"/>
                  <a:gd name="T38" fmla="*/ 1482 w 1621"/>
                  <a:gd name="T39" fmla="*/ 1271 h 1595"/>
                  <a:gd name="T40" fmla="*/ 1407 w 1621"/>
                  <a:gd name="T41" fmla="*/ 1285 h 1595"/>
                  <a:gd name="T42" fmla="*/ 901 w 1621"/>
                  <a:gd name="T43" fmla="*/ 1412 h 1595"/>
                  <a:gd name="T44" fmla="*/ 1075 w 1621"/>
                  <a:gd name="T45" fmla="*/ 1416 h 1595"/>
                  <a:gd name="T46" fmla="*/ 1115 w 1621"/>
                  <a:gd name="T47" fmla="*/ 1440 h 1595"/>
                  <a:gd name="T48" fmla="*/ 1138 w 1621"/>
                  <a:gd name="T49" fmla="*/ 1479 h 1595"/>
                  <a:gd name="T50" fmla="*/ 1138 w 1621"/>
                  <a:gd name="T51" fmla="*/ 1528 h 1595"/>
                  <a:gd name="T52" fmla="*/ 1115 w 1621"/>
                  <a:gd name="T53" fmla="*/ 1567 h 1595"/>
                  <a:gd name="T54" fmla="*/ 1075 w 1621"/>
                  <a:gd name="T55" fmla="*/ 1592 h 1595"/>
                  <a:gd name="T56" fmla="*/ 570 w 1621"/>
                  <a:gd name="T57" fmla="*/ 1595 h 1595"/>
                  <a:gd name="T58" fmla="*/ 524 w 1621"/>
                  <a:gd name="T59" fmla="*/ 1582 h 1595"/>
                  <a:gd name="T60" fmla="*/ 492 w 1621"/>
                  <a:gd name="T61" fmla="*/ 1550 h 1595"/>
                  <a:gd name="T62" fmla="*/ 480 w 1621"/>
                  <a:gd name="T63" fmla="*/ 1504 h 1595"/>
                  <a:gd name="T64" fmla="*/ 492 w 1621"/>
                  <a:gd name="T65" fmla="*/ 1457 h 1595"/>
                  <a:gd name="T66" fmla="*/ 524 w 1621"/>
                  <a:gd name="T67" fmla="*/ 1426 h 1595"/>
                  <a:gd name="T68" fmla="*/ 570 w 1621"/>
                  <a:gd name="T69" fmla="*/ 1412 h 1595"/>
                  <a:gd name="T70" fmla="*/ 720 w 1621"/>
                  <a:gd name="T71" fmla="*/ 1413 h 1595"/>
                  <a:gd name="T72" fmla="*/ 214 w 1621"/>
                  <a:gd name="T73" fmla="*/ 1286 h 1595"/>
                  <a:gd name="T74" fmla="*/ 139 w 1621"/>
                  <a:gd name="T75" fmla="*/ 1273 h 1595"/>
                  <a:gd name="T76" fmla="*/ 76 w 1621"/>
                  <a:gd name="T77" fmla="*/ 1235 h 1595"/>
                  <a:gd name="T78" fmla="*/ 29 w 1621"/>
                  <a:gd name="T79" fmla="*/ 1179 h 1595"/>
                  <a:gd name="T80" fmla="*/ 4 w 1621"/>
                  <a:gd name="T81" fmla="*/ 1110 h 1595"/>
                  <a:gd name="T82" fmla="*/ 0 w 1621"/>
                  <a:gd name="T83" fmla="*/ 214 h 1595"/>
                  <a:gd name="T84" fmla="*/ 13 w 1621"/>
                  <a:gd name="T85" fmla="*/ 139 h 1595"/>
                  <a:gd name="T86" fmla="*/ 50 w 1621"/>
                  <a:gd name="T87" fmla="*/ 75 h 1595"/>
                  <a:gd name="T88" fmla="*/ 106 w 1621"/>
                  <a:gd name="T89" fmla="*/ 29 h 1595"/>
                  <a:gd name="T90" fmla="*/ 175 w 1621"/>
                  <a:gd name="T91" fmla="*/ 3 h 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1" h="1595">
                    <a:moveTo>
                      <a:pt x="214" y="181"/>
                    </a:moveTo>
                    <a:lnTo>
                      <a:pt x="202" y="183"/>
                    </a:lnTo>
                    <a:lnTo>
                      <a:pt x="191" y="190"/>
                    </a:lnTo>
                    <a:lnTo>
                      <a:pt x="184" y="201"/>
                    </a:lnTo>
                    <a:lnTo>
                      <a:pt x="181" y="214"/>
                    </a:lnTo>
                    <a:lnTo>
                      <a:pt x="181" y="1071"/>
                    </a:lnTo>
                    <a:lnTo>
                      <a:pt x="184" y="1083"/>
                    </a:lnTo>
                    <a:lnTo>
                      <a:pt x="191" y="1094"/>
                    </a:lnTo>
                    <a:lnTo>
                      <a:pt x="202" y="1102"/>
                    </a:lnTo>
                    <a:lnTo>
                      <a:pt x="214" y="1104"/>
                    </a:lnTo>
                    <a:lnTo>
                      <a:pt x="1407" y="1104"/>
                    </a:lnTo>
                    <a:lnTo>
                      <a:pt x="1419" y="1102"/>
                    </a:lnTo>
                    <a:lnTo>
                      <a:pt x="1430" y="1094"/>
                    </a:lnTo>
                    <a:lnTo>
                      <a:pt x="1437" y="1084"/>
                    </a:lnTo>
                    <a:lnTo>
                      <a:pt x="1440" y="1071"/>
                    </a:lnTo>
                    <a:lnTo>
                      <a:pt x="1440" y="214"/>
                    </a:lnTo>
                    <a:lnTo>
                      <a:pt x="1437" y="201"/>
                    </a:lnTo>
                    <a:lnTo>
                      <a:pt x="1430" y="190"/>
                    </a:lnTo>
                    <a:lnTo>
                      <a:pt x="1419" y="183"/>
                    </a:lnTo>
                    <a:lnTo>
                      <a:pt x="1407" y="181"/>
                    </a:lnTo>
                    <a:lnTo>
                      <a:pt x="214" y="181"/>
                    </a:lnTo>
                    <a:close/>
                    <a:moveTo>
                      <a:pt x="214" y="0"/>
                    </a:moveTo>
                    <a:lnTo>
                      <a:pt x="1407" y="0"/>
                    </a:lnTo>
                    <a:lnTo>
                      <a:pt x="1446" y="3"/>
                    </a:lnTo>
                    <a:lnTo>
                      <a:pt x="1482" y="13"/>
                    </a:lnTo>
                    <a:lnTo>
                      <a:pt x="1515" y="29"/>
                    </a:lnTo>
                    <a:lnTo>
                      <a:pt x="1545" y="50"/>
                    </a:lnTo>
                    <a:lnTo>
                      <a:pt x="1571" y="75"/>
                    </a:lnTo>
                    <a:lnTo>
                      <a:pt x="1592" y="106"/>
                    </a:lnTo>
                    <a:lnTo>
                      <a:pt x="1607" y="139"/>
                    </a:lnTo>
                    <a:lnTo>
                      <a:pt x="1617" y="176"/>
                    </a:lnTo>
                    <a:lnTo>
                      <a:pt x="1621" y="214"/>
                    </a:lnTo>
                    <a:lnTo>
                      <a:pt x="1621" y="1070"/>
                    </a:lnTo>
                    <a:lnTo>
                      <a:pt x="1617" y="1109"/>
                    </a:lnTo>
                    <a:lnTo>
                      <a:pt x="1607" y="1145"/>
                    </a:lnTo>
                    <a:lnTo>
                      <a:pt x="1592" y="1179"/>
                    </a:lnTo>
                    <a:lnTo>
                      <a:pt x="1571" y="1209"/>
                    </a:lnTo>
                    <a:lnTo>
                      <a:pt x="1545" y="1234"/>
                    </a:lnTo>
                    <a:lnTo>
                      <a:pt x="1515" y="1256"/>
                    </a:lnTo>
                    <a:lnTo>
                      <a:pt x="1482" y="1271"/>
                    </a:lnTo>
                    <a:lnTo>
                      <a:pt x="1446" y="1281"/>
                    </a:lnTo>
                    <a:lnTo>
                      <a:pt x="1407" y="1285"/>
                    </a:lnTo>
                    <a:lnTo>
                      <a:pt x="901" y="1285"/>
                    </a:lnTo>
                    <a:lnTo>
                      <a:pt x="901" y="1412"/>
                    </a:lnTo>
                    <a:lnTo>
                      <a:pt x="1051" y="1412"/>
                    </a:lnTo>
                    <a:lnTo>
                      <a:pt x="1075" y="1416"/>
                    </a:lnTo>
                    <a:lnTo>
                      <a:pt x="1097" y="1426"/>
                    </a:lnTo>
                    <a:lnTo>
                      <a:pt x="1115" y="1440"/>
                    </a:lnTo>
                    <a:lnTo>
                      <a:pt x="1129" y="1457"/>
                    </a:lnTo>
                    <a:lnTo>
                      <a:pt x="1138" y="1479"/>
                    </a:lnTo>
                    <a:lnTo>
                      <a:pt x="1141" y="1504"/>
                    </a:lnTo>
                    <a:lnTo>
                      <a:pt x="1138" y="1528"/>
                    </a:lnTo>
                    <a:lnTo>
                      <a:pt x="1129" y="1550"/>
                    </a:lnTo>
                    <a:lnTo>
                      <a:pt x="1115" y="1567"/>
                    </a:lnTo>
                    <a:lnTo>
                      <a:pt x="1097" y="1582"/>
                    </a:lnTo>
                    <a:lnTo>
                      <a:pt x="1075" y="1592"/>
                    </a:lnTo>
                    <a:lnTo>
                      <a:pt x="1051" y="1595"/>
                    </a:lnTo>
                    <a:lnTo>
                      <a:pt x="570" y="1595"/>
                    </a:lnTo>
                    <a:lnTo>
                      <a:pt x="546" y="1592"/>
                    </a:lnTo>
                    <a:lnTo>
                      <a:pt x="524" y="1582"/>
                    </a:lnTo>
                    <a:lnTo>
                      <a:pt x="506" y="1567"/>
                    </a:lnTo>
                    <a:lnTo>
                      <a:pt x="492" y="1550"/>
                    </a:lnTo>
                    <a:lnTo>
                      <a:pt x="482" y="1528"/>
                    </a:lnTo>
                    <a:lnTo>
                      <a:pt x="480" y="1504"/>
                    </a:lnTo>
                    <a:lnTo>
                      <a:pt x="482" y="1479"/>
                    </a:lnTo>
                    <a:lnTo>
                      <a:pt x="492" y="1457"/>
                    </a:lnTo>
                    <a:lnTo>
                      <a:pt x="506" y="1440"/>
                    </a:lnTo>
                    <a:lnTo>
                      <a:pt x="524" y="1426"/>
                    </a:lnTo>
                    <a:lnTo>
                      <a:pt x="546" y="1416"/>
                    </a:lnTo>
                    <a:lnTo>
                      <a:pt x="570" y="1412"/>
                    </a:lnTo>
                    <a:lnTo>
                      <a:pt x="570" y="1413"/>
                    </a:lnTo>
                    <a:lnTo>
                      <a:pt x="720" y="1413"/>
                    </a:lnTo>
                    <a:lnTo>
                      <a:pt x="720" y="1286"/>
                    </a:lnTo>
                    <a:lnTo>
                      <a:pt x="214" y="1286"/>
                    </a:lnTo>
                    <a:lnTo>
                      <a:pt x="175" y="1282"/>
                    </a:lnTo>
                    <a:lnTo>
                      <a:pt x="139" y="1273"/>
                    </a:lnTo>
                    <a:lnTo>
                      <a:pt x="106" y="1256"/>
                    </a:lnTo>
                    <a:lnTo>
                      <a:pt x="76" y="1235"/>
                    </a:lnTo>
                    <a:lnTo>
                      <a:pt x="50" y="1210"/>
                    </a:lnTo>
                    <a:lnTo>
                      <a:pt x="29" y="1179"/>
                    </a:lnTo>
                    <a:lnTo>
                      <a:pt x="13" y="1146"/>
                    </a:lnTo>
                    <a:lnTo>
                      <a:pt x="4" y="1110"/>
                    </a:lnTo>
                    <a:lnTo>
                      <a:pt x="0" y="1071"/>
                    </a:lnTo>
                    <a:lnTo>
                      <a:pt x="0" y="214"/>
                    </a:lnTo>
                    <a:lnTo>
                      <a:pt x="4" y="176"/>
                    </a:lnTo>
                    <a:lnTo>
                      <a:pt x="13" y="139"/>
                    </a:lnTo>
                    <a:lnTo>
                      <a:pt x="29" y="106"/>
                    </a:lnTo>
                    <a:lnTo>
                      <a:pt x="50" y="75"/>
                    </a:lnTo>
                    <a:lnTo>
                      <a:pt x="76" y="50"/>
                    </a:lnTo>
                    <a:lnTo>
                      <a:pt x="106" y="29"/>
                    </a:lnTo>
                    <a:lnTo>
                      <a:pt x="139" y="13"/>
                    </a:lnTo>
                    <a:lnTo>
                      <a:pt x="175" y="3"/>
                    </a:lnTo>
                    <a:lnTo>
                      <a:pt x="214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3"/>
              <p:cNvSpPr>
                <a:spLocks noEditPoints="1"/>
              </p:cNvSpPr>
              <p:nvPr/>
            </p:nvSpPr>
            <p:spPr bwMode="auto">
              <a:xfrm>
                <a:off x="5049" y="3473"/>
                <a:ext cx="162" cy="159"/>
              </a:xfrm>
              <a:custGeom>
                <a:avLst/>
                <a:gdLst>
                  <a:gd name="T0" fmla="*/ 201 w 1621"/>
                  <a:gd name="T1" fmla="*/ 183 h 1595"/>
                  <a:gd name="T2" fmla="*/ 184 w 1621"/>
                  <a:gd name="T3" fmla="*/ 201 h 1595"/>
                  <a:gd name="T4" fmla="*/ 182 w 1621"/>
                  <a:gd name="T5" fmla="*/ 1071 h 1595"/>
                  <a:gd name="T6" fmla="*/ 190 w 1621"/>
                  <a:gd name="T7" fmla="*/ 1095 h 1595"/>
                  <a:gd name="T8" fmla="*/ 215 w 1621"/>
                  <a:gd name="T9" fmla="*/ 1104 h 1595"/>
                  <a:gd name="T10" fmla="*/ 1420 w 1621"/>
                  <a:gd name="T11" fmla="*/ 1101 h 1595"/>
                  <a:gd name="T12" fmla="*/ 1438 w 1621"/>
                  <a:gd name="T13" fmla="*/ 1084 h 1595"/>
                  <a:gd name="T14" fmla="*/ 1440 w 1621"/>
                  <a:gd name="T15" fmla="*/ 214 h 1595"/>
                  <a:gd name="T16" fmla="*/ 1430 w 1621"/>
                  <a:gd name="T17" fmla="*/ 190 h 1595"/>
                  <a:gd name="T18" fmla="*/ 1407 w 1621"/>
                  <a:gd name="T19" fmla="*/ 181 h 1595"/>
                  <a:gd name="T20" fmla="*/ 215 w 1621"/>
                  <a:gd name="T21" fmla="*/ 0 h 1595"/>
                  <a:gd name="T22" fmla="*/ 1445 w 1621"/>
                  <a:gd name="T23" fmla="*/ 3 h 1595"/>
                  <a:gd name="T24" fmla="*/ 1515 w 1621"/>
                  <a:gd name="T25" fmla="*/ 29 h 1595"/>
                  <a:gd name="T26" fmla="*/ 1571 w 1621"/>
                  <a:gd name="T27" fmla="*/ 76 h 1595"/>
                  <a:gd name="T28" fmla="*/ 1608 w 1621"/>
                  <a:gd name="T29" fmla="*/ 139 h 1595"/>
                  <a:gd name="T30" fmla="*/ 1621 w 1621"/>
                  <a:gd name="T31" fmla="*/ 214 h 1595"/>
                  <a:gd name="T32" fmla="*/ 1618 w 1621"/>
                  <a:gd name="T33" fmla="*/ 1109 h 1595"/>
                  <a:gd name="T34" fmla="*/ 1592 w 1621"/>
                  <a:gd name="T35" fmla="*/ 1179 h 1595"/>
                  <a:gd name="T36" fmla="*/ 1544 w 1621"/>
                  <a:gd name="T37" fmla="*/ 1234 h 1595"/>
                  <a:gd name="T38" fmla="*/ 1482 w 1621"/>
                  <a:gd name="T39" fmla="*/ 1272 h 1595"/>
                  <a:gd name="T40" fmla="*/ 1407 w 1621"/>
                  <a:gd name="T41" fmla="*/ 1285 h 1595"/>
                  <a:gd name="T42" fmla="*/ 901 w 1621"/>
                  <a:gd name="T43" fmla="*/ 1413 h 1595"/>
                  <a:gd name="T44" fmla="*/ 1075 w 1621"/>
                  <a:gd name="T45" fmla="*/ 1416 h 1595"/>
                  <a:gd name="T46" fmla="*/ 1114 w 1621"/>
                  <a:gd name="T47" fmla="*/ 1440 h 1595"/>
                  <a:gd name="T48" fmla="*/ 1137 w 1621"/>
                  <a:gd name="T49" fmla="*/ 1480 h 1595"/>
                  <a:gd name="T50" fmla="*/ 1137 w 1621"/>
                  <a:gd name="T51" fmla="*/ 1528 h 1595"/>
                  <a:gd name="T52" fmla="*/ 1114 w 1621"/>
                  <a:gd name="T53" fmla="*/ 1568 h 1595"/>
                  <a:gd name="T54" fmla="*/ 1075 w 1621"/>
                  <a:gd name="T55" fmla="*/ 1591 h 1595"/>
                  <a:gd name="T56" fmla="*/ 571 w 1621"/>
                  <a:gd name="T57" fmla="*/ 1595 h 1595"/>
                  <a:gd name="T58" fmla="*/ 525 w 1621"/>
                  <a:gd name="T59" fmla="*/ 1582 h 1595"/>
                  <a:gd name="T60" fmla="*/ 492 w 1621"/>
                  <a:gd name="T61" fmla="*/ 1550 h 1595"/>
                  <a:gd name="T62" fmla="*/ 480 w 1621"/>
                  <a:gd name="T63" fmla="*/ 1504 h 1595"/>
                  <a:gd name="T64" fmla="*/ 492 w 1621"/>
                  <a:gd name="T65" fmla="*/ 1458 h 1595"/>
                  <a:gd name="T66" fmla="*/ 525 w 1621"/>
                  <a:gd name="T67" fmla="*/ 1426 h 1595"/>
                  <a:gd name="T68" fmla="*/ 571 w 1621"/>
                  <a:gd name="T69" fmla="*/ 1413 h 1595"/>
                  <a:gd name="T70" fmla="*/ 719 w 1621"/>
                  <a:gd name="T71" fmla="*/ 1285 h 1595"/>
                  <a:gd name="T72" fmla="*/ 176 w 1621"/>
                  <a:gd name="T73" fmla="*/ 1282 h 1595"/>
                  <a:gd name="T74" fmla="*/ 107 w 1621"/>
                  <a:gd name="T75" fmla="*/ 1256 h 1595"/>
                  <a:gd name="T76" fmla="*/ 51 w 1621"/>
                  <a:gd name="T77" fmla="*/ 1209 h 1595"/>
                  <a:gd name="T78" fmla="*/ 13 w 1621"/>
                  <a:gd name="T79" fmla="*/ 1145 h 1595"/>
                  <a:gd name="T80" fmla="*/ 0 w 1621"/>
                  <a:gd name="T81" fmla="*/ 1070 h 1595"/>
                  <a:gd name="T82" fmla="*/ 3 w 1621"/>
                  <a:gd name="T83" fmla="*/ 176 h 1595"/>
                  <a:gd name="T84" fmla="*/ 30 w 1621"/>
                  <a:gd name="T85" fmla="*/ 106 h 1595"/>
                  <a:gd name="T86" fmla="*/ 76 w 1621"/>
                  <a:gd name="T87" fmla="*/ 50 h 1595"/>
                  <a:gd name="T88" fmla="*/ 140 w 1621"/>
                  <a:gd name="T89" fmla="*/ 13 h 1595"/>
                  <a:gd name="T90" fmla="*/ 215 w 1621"/>
                  <a:gd name="T91" fmla="*/ 0 h 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1" h="1595">
                    <a:moveTo>
                      <a:pt x="215" y="181"/>
                    </a:moveTo>
                    <a:lnTo>
                      <a:pt x="201" y="183"/>
                    </a:lnTo>
                    <a:lnTo>
                      <a:pt x="190" y="190"/>
                    </a:lnTo>
                    <a:lnTo>
                      <a:pt x="184" y="201"/>
                    </a:lnTo>
                    <a:lnTo>
                      <a:pt x="182" y="214"/>
                    </a:lnTo>
                    <a:lnTo>
                      <a:pt x="182" y="1071"/>
                    </a:lnTo>
                    <a:lnTo>
                      <a:pt x="184" y="1084"/>
                    </a:lnTo>
                    <a:lnTo>
                      <a:pt x="190" y="1095"/>
                    </a:lnTo>
                    <a:lnTo>
                      <a:pt x="201" y="1101"/>
                    </a:lnTo>
                    <a:lnTo>
                      <a:pt x="215" y="1104"/>
                    </a:lnTo>
                    <a:lnTo>
                      <a:pt x="1407" y="1104"/>
                    </a:lnTo>
                    <a:lnTo>
                      <a:pt x="1420" y="1101"/>
                    </a:lnTo>
                    <a:lnTo>
                      <a:pt x="1430" y="1095"/>
                    </a:lnTo>
                    <a:lnTo>
                      <a:pt x="1438" y="1084"/>
                    </a:lnTo>
                    <a:lnTo>
                      <a:pt x="1440" y="1070"/>
                    </a:lnTo>
                    <a:lnTo>
                      <a:pt x="1440" y="214"/>
                    </a:lnTo>
                    <a:lnTo>
                      <a:pt x="1438" y="201"/>
                    </a:lnTo>
                    <a:lnTo>
                      <a:pt x="1430" y="190"/>
                    </a:lnTo>
                    <a:lnTo>
                      <a:pt x="1420" y="183"/>
                    </a:lnTo>
                    <a:lnTo>
                      <a:pt x="1407" y="181"/>
                    </a:lnTo>
                    <a:lnTo>
                      <a:pt x="215" y="181"/>
                    </a:lnTo>
                    <a:close/>
                    <a:moveTo>
                      <a:pt x="215" y="0"/>
                    </a:moveTo>
                    <a:lnTo>
                      <a:pt x="1407" y="0"/>
                    </a:lnTo>
                    <a:lnTo>
                      <a:pt x="1445" y="3"/>
                    </a:lnTo>
                    <a:lnTo>
                      <a:pt x="1482" y="13"/>
                    </a:lnTo>
                    <a:lnTo>
                      <a:pt x="1515" y="29"/>
                    </a:lnTo>
                    <a:lnTo>
                      <a:pt x="1544" y="50"/>
                    </a:lnTo>
                    <a:lnTo>
                      <a:pt x="1571" y="76"/>
                    </a:lnTo>
                    <a:lnTo>
                      <a:pt x="1592" y="106"/>
                    </a:lnTo>
                    <a:lnTo>
                      <a:pt x="1608" y="139"/>
                    </a:lnTo>
                    <a:lnTo>
                      <a:pt x="1618" y="176"/>
                    </a:lnTo>
                    <a:lnTo>
                      <a:pt x="1621" y="214"/>
                    </a:lnTo>
                    <a:lnTo>
                      <a:pt x="1621" y="1070"/>
                    </a:lnTo>
                    <a:lnTo>
                      <a:pt x="1618" y="1109"/>
                    </a:lnTo>
                    <a:lnTo>
                      <a:pt x="1608" y="1145"/>
                    </a:lnTo>
                    <a:lnTo>
                      <a:pt x="1592" y="1179"/>
                    </a:lnTo>
                    <a:lnTo>
                      <a:pt x="1571" y="1209"/>
                    </a:lnTo>
                    <a:lnTo>
                      <a:pt x="1544" y="1234"/>
                    </a:lnTo>
                    <a:lnTo>
                      <a:pt x="1515" y="1256"/>
                    </a:lnTo>
                    <a:lnTo>
                      <a:pt x="1482" y="1272"/>
                    </a:lnTo>
                    <a:lnTo>
                      <a:pt x="1445" y="1282"/>
                    </a:lnTo>
                    <a:lnTo>
                      <a:pt x="1407" y="1285"/>
                    </a:lnTo>
                    <a:lnTo>
                      <a:pt x="901" y="1285"/>
                    </a:lnTo>
                    <a:lnTo>
                      <a:pt x="901" y="1413"/>
                    </a:lnTo>
                    <a:lnTo>
                      <a:pt x="1051" y="1413"/>
                    </a:lnTo>
                    <a:lnTo>
                      <a:pt x="1075" y="1416"/>
                    </a:lnTo>
                    <a:lnTo>
                      <a:pt x="1096" y="1426"/>
                    </a:lnTo>
                    <a:lnTo>
                      <a:pt x="1114" y="1440"/>
                    </a:lnTo>
                    <a:lnTo>
                      <a:pt x="1129" y="1458"/>
                    </a:lnTo>
                    <a:lnTo>
                      <a:pt x="1137" y="1480"/>
                    </a:lnTo>
                    <a:lnTo>
                      <a:pt x="1141" y="1504"/>
                    </a:lnTo>
                    <a:lnTo>
                      <a:pt x="1137" y="1528"/>
                    </a:lnTo>
                    <a:lnTo>
                      <a:pt x="1129" y="1550"/>
                    </a:lnTo>
                    <a:lnTo>
                      <a:pt x="1114" y="1568"/>
                    </a:lnTo>
                    <a:lnTo>
                      <a:pt x="1096" y="1582"/>
                    </a:lnTo>
                    <a:lnTo>
                      <a:pt x="1075" y="1591"/>
                    </a:lnTo>
                    <a:lnTo>
                      <a:pt x="1051" y="1595"/>
                    </a:lnTo>
                    <a:lnTo>
                      <a:pt x="571" y="1595"/>
                    </a:lnTo>
                    <a:lnTo>
                      <a:pt x="547" y="1592"/>
                    </a:lnTo>
                    <a:lnTo>
                      <a:pt x="525" y="1582"/>
                    </a:lnTo>
                    <a:lnTo>
                      <a:pt x="506" y="1568"/>
                    </a:lnTo>
                    <a:lnTo>
                      <a:pt x="492" y="1550"/>
                    </a:lnTo>
                    <a:lnTo>
                      <a:pt x="483" y="1528"/>
                    </a:lnTo>
                    <a:lnTo>
                      <a:pt x="480" y="1504"/>
                    </a:lnTo>
                    <a:lnTo>
                      <a:pt x="483" y="1480"/>
                    </a:lnTo>
                    <a:lnTo>
                      <a:pt x="492" y="1458"/>
                    </a:lnTo>
                    <a:lnTo>
                      <a:pt x="506" y="1440"/>
                    </a:lnTo>
                    <a:lnTo>
                      <a:pt x="525" y="1426"/>
                    </a:lnTo>
                    <a:lnTo>
                      <a:pt x="547" y="1416"/>
                    </a:lnTo>
                    <a:lnTo>
                      <a:pt x="571" y="1413"/>
                    </a:lnTo>
                    <a:lnTo>
                      <a:pt x="719" y="1413"/>
                    </a:lnTo>
                    <a:lnTo>
                      <a:pt x="719" y="1285"/>
                    </a:lnTo>
                    <a:lnTo>
                      <a:pt x="215" y="1285"/>
                    </a:lnTo>
                    <a:lnTo>
                      <a:pt x="176" y="1282"/>
                    </a:lnTo>
                    <a:lnTo>
                      <a:pt x="140" y="1272"/>
                    </a:lnTo>
                    <a:lnTo>
                      <a:pt x="107" y="1256"/>
                    </a:lnTo>
                    <a:lnTo>
                      <a:pt x="76" y="1234"/>
                    </a:lnTo>
                    <a:lnTo>
                      <a:pt x="51" y="1209"/>
                    </a:lnTo>
                    <a:lnTo>
                      <a:pt x="30" y="1179"/>
                    </a:lnTo>
                    <a:lnTo>
                      <a:pt x="13" y="1145"/>
                    </a:lnTo>
                    <a:lnTo>
                      <a:pt x="3" y="1109"/>
                    </a:lnTo>
                    <a:lnTo>
                      <a:pt x="0" y="1070"/>
                    </a:lnTo>
                    <a:lnTo>
                      <a:pt x="0" y="214"/>
                    </a:lnTo>
                    <a:lnTo>
                      <a:pt x="3" y="176"/>
                    </a:lnTo>
                    <a:lnTo>
                      <a:pt x="13" y="139"/>
                    </a:lnTo>
                    <a:lnTo>
                      <a:pt x="30" y="106"/>
                    </a:lnTo>
                    <a:lnTo>
                      <a:pt x="51" y="76"/>
                    </a:lnTo>
                    <a:lnTo>
                      <a:pt x="76" y="50"/>
                    </a:lnTo>
                    <a:lnTo>
                      <a:pt x="107" y="29"/>
                    </a:lnTo>
                    <a:lnTo>
                      <a:pt x="140" y="13"/>
                    </a:lnTo>
                    <a:lnTo>
                      <a:pt x="176" y="3"/>
                    </a:lnTo>
                    <a:lnTo>
                      <a:pt x="215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4"/>
              <p:cNvSpPr>
                <a:spLocks noEditPoints="1"/>
              </p:cNvSpPr>
              <p:nvPr/>
            </p:nvSpPr>
            <p:spPr bwMode="auto">
              <a:xfrm>
                <a:off x="5250" y="3473"/>
                <a:ext cx="162" cy="159"/>
              </a:xfrm>
              <a:custGeom>
                <a:avLst/>
                <a:gdLst>
                  <a:gd name="T0" fmla="*/ 202 w 1622"/>
                  <a:gd name="T1" fmla="*/ 183 h 1595"/>
                  <a:gd name="T2" fmla="*/ 184 w 1622"/>
                  <a:gd name="T3" fmla="*/ 201 h 1595"/>
                  <a:gd name="T4" fmla="*/ 182 w 1622"/>
                  <a:gd name="T5" fmla="*/ 1071 h 1595"/>
                  <a:gd name="T6" fmla="*/ 192 w 1622"/>
                  <a:gd name="T7" fmla="*/ 1095 h 1595"/>
                  <a:gd name="T8" fmla="*/ 215 w 1622"/>
                  <a:gd name="T9" fmla="*/ 1104 h 1595"/>
                  <a:gd name="T10" fmla="*/ 1420 w 1622"/>
                  <a:gd name="T11" fmla="*/ 1101 h 1595"/>
                  <a:gd name="T12" fmla="*/ 1438 w 1622"/>
                  <a:gd name="T13" fmla="*/ 1084 h 1595"/>
                  <a:gd name="T14" fmla="*/ 1440 w 1622"/>
                  <a:gd name="T15" fmla="*/ 214 h 1595"/>
                  <a:gd name="T16" fmla="*/ 1431 w 1622"/>
                  <a:gd name="T17" fmla="*/ 190 h 1595"/>
                  <a:gd name="T18" fmla="*/ 1407 w 1622"/>
                  <a:gd name="T19" fmla="*/ 181 h 1595"/>
                  <a:gd name="T20" fmla="*/ 215 w 1622"/>
                  <a:gd name="T21" fmla="*/ 0 h 1595"/>
                  <a:gd name="T22" fmla="*/ 1446 w 1622"/>
                  <a:gd name="T23" fmla="*/ 3 h 1595"/>
                  <a:gd name="T24" fmla="*/ 1515 w 1622"/>
                  <a:gd name="T25" fmla="*/ 29 h 1595"/>
                  <a:gd name="T26" fmla="*/ 1571 w 1622"/>
                  <a:gd name="T27" fmla="*/ 76 h 1595"/>
                  <a:gd name="T28" fmla="*/ 1609 w 1622"/>
                  <a:gd name="T29" fmla="*/ 139 h 1595"/>
                  <a:gd name="T30" fmla="*/ 1622 w 1622"/>
                  <a:gd name="T31" fmla="*/ 214 h 1595"/>
                  <a:gd name="T32" fmla="*/ 1618 w 1622"/>
                  <a:gd name="T33" fmla="*/ 1109 h 1595"/>
                  <a:gd name="T34" fmla="*/ 1592 w 1622"/>
                  <a:gd name="T35" fmla="*/ 1179 h 1595"/>
                  <a:gd name="T36" fmla="*/ 1546 w 1622"/>
                  <a:gd name="T37" fmla="*/ 1234 h 1595"/>
                  <a:gd name="T38" fmla="*/ 1482 w 1622"/>
                  <a:gd name="T39" fmla="*/ 1272 h 1595"/>
                  <a:gd name="T40" fmla="*/ 1407 w 1622"/>
                  <a:gd name="T41" fmla="*/ 1285 h 1595"/>
                  <a:gd name="T42" fmla="*/ 902 w 1622"/>
                  <a:gd name="T43" fmla="*/ 1413 h 1595"/>
                  <a:gd name="T44" fmla="*/ 1075 w 1622"/>
                  <a:gd name="T45" fmla="*/ 1416 h 1595"/>
                  <a:gd name="T46" fmla="*/ 1116 w 1622"/>
                  <a:gd name="T47" fmla="*/ 1440 h 1595"/>
                  <a:gd name="T48" fmla="*/ 1139 w 1622"/>
                  <a:gd name="T49" fmla="*/ 1480 h 1595"/>
                  <a:gd name="T50" fmla="*/ 1139 w 1622"/>
                  <a:gd name="T51" fmla="*/ 1528 h 1595"/>
                  <a:gd name="T52" fmla="*/ 1116 w 1622"/>
                  <a:gd name="T53" fmla="*/ 1568 h 1595"/>
                  <a:gd name="T54" fmla="*/ 1075 w 1622"/>
                  <a:gd name="T55" fmla="*/ 1592 h 1595"/>
                  <a:gd name="T56" fmla="*/ 571 w 1622"/>
                  <a:gd name="T57" fmla="*/ 1595 h 1595"/>
                  <a:gd name="T58" fmla="*/ 525 w 1622"/>
                  <a:gd name="T59" fmla="*/ 1582 h 1595"/>
                  <a:gd name="T60" fmla="*/ 492 w 1622"/>
                  <a:gd name="T61" fmla="*/ 1550 h 1595"/>
                  <a:gd name="T62" fmla="*/ 480 w 1622"/>
                  <a:gd name="T63" fmla="*/ 1504 h 1595"/>
                  <a:gd name="T64" fmla="*/ 492 w 1622"/>
                  <a:gd name="T65" fmla="*/ 1458 h 1595"/>
                  <a:gd name="T66" fmla="*/ 525 w 1622"/>
                  <a:gd name="T67" fmla="*/ 1426 h 1595"/>
                  <a:gd name="T68" fmla="*/ 571 w 1622"/>
                  <a:gd name="T69" fmla="*/ 1413 h 1595"/>
                  <a:gd name="T70" fmla="*/ 720 w 1622"/>
                  <a:gd name="T71" fmla="*/ 1285 h 1595"/>
                  <a:gd name="T72" fmla="*/ 176 w 1622"/>
                  <a:gd name="T73" fmla="*/ 1282 h 1595"/>
                  <a:gd name="T74" fmla="*/ 107 w 1622"/>
                  <a:gd name="T75" fmla="*/ 1256 h 1595"/>
                  <a:gd name="T76" fmla="*/ 51 w 1622"/>
                  <a:gd name="T77" fmla="*/ 1209 h 1595"/>
                  <a:gd name="T78" fmla="*/ 14 w 1622"/>
                  <a:gd name="T79" fmla="*/ 1145 h 1595"/>
                  <a:gd name="T80" fmla="*/ 0 w 1622"/>
                  <a:gd name="T81" fmla="*/ 1070 h 1595"/>
                  <a:gd name="T82" fmla="*/ 4 w 1622"/>
                  <a:gd name="T83" fmla="*/ 176 h 1595"/>
                  <a:gd name="T84" fmla="*/ 30 w 1622"/>
                  <a:gd name="T85" fmla="*/ 106 h 1595"/>
                  <a:gd name="T86" fmla="*/ 76 w 1622"/>
                  <a:gd name="T87" fmla="*/ 50 h 1595"/>
                  <a:gd name="T88" fmla="*/ 140 w 1622"/>
                  <a:gd name="T89" fmla="*/ 13 h 1595"/>
                  <a:gd name="T90" fmla="*/ 215 w 1622"/>
                  <a:gd name="T91" fmla="*/ 0 h 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2" h="1595">
                    <a:moveTo>
                      <a:pt x="215" y="181"/>
                    </a:moveTo>
                    <a:lnTo>
                      <a:pt x="202" y="183"/>
                    </a:lnTo>
                    <a:lnTo>
                      <a:pt x="192" y="190"/>
                    </a:lnTo>
                    <a:lnTo>
                      <a:pt x="184" y="201"/>
                    </a:lnTo>
                    <a:lnTo>
                      <a:pt x="182" y="214"/>
                    </a:lnTo>
                    <a:lnTo>
                      <a:pt x="182" y="1071"/>
                    </a:lnTo>
                    <a:lnTo>
                      <a:pt x="184" y="1084"/>
                    </a:lnTo>
                    <a:lnTo>
                      <a:pt x="192" y="1095"/>
                    </a:lnTo>
                    <a:lnTo>
                      <a:pt x="202" y="1101"/>
                    </a:lnTo>
                    <a:lnTo>
                      <a:pt x="215" y="1104"/>
                    </a:lnTo>
                    <a:lnTo>
                      <a:pt x="1407" y="1104"/>
                    </a:lnTo>
                    <a:lnTo>
                      <a:pt x="1420" y="1101"/>
                    </a:lnTo>
                    <a:lnTo>
                      <a:pt x="1431" y="1095"/>
                    </a:lnTo>
                    <a:lnTo>
                      <a:pt x="1438" y="1084"/>
                    </a:lnTo>
                    <a:lnTo>
                      <a:pt x="1440" y="1070"/>
                    </a:lnTo>
                    <a:lnTo>
                      <a:pt x="1440" y="214"/>
                    </a:lnTo>
                    <a:lnTo>
                      <a:pt x="1438" y="201"/>
                    </a:lnTo>
                    <a:lnTo>
                      <a:pt x="1431" y="190"/>
                    </a:lnTo>
                    <a:lnTo>
                      <a:pt x="1420" y="183"/>
                    </a:lnTo>
                    <a:lnTo>
                      <a:pt x="1407" y="181"/>
                    </a:lnTo>
                    <a:lnTo>
                      <a:pt x="215" y="181"/>
                    </a:lnTo>
                    <a:close/>
                    <a:moveTo>
                      <a:pt x="215" y="0"/>
                    </a:moveTo>
                    <a:lnTo>
                      <a:pt x="1407" y="0"/>
                    </a:lnTo>
                    <a:lnTo>
                      <a:pt x="1446" y="3"/>
                    </a:lnTo>
                    <a:lnTo>
                      <a:pt x="1482" y="13"/>
                    </a:lnTo>
                    <a:lnTo>
                      <a:pt x="1515" y="29"/>
                    </a:lnTo>
                    <a:lnTo>
                      <a:pt x="1546" y="50"/>
                    </a:lnTo>
                    <a:lnTo>
                      <a:pt x="1571" y="76"/>
                    </a:lnTo>
                    <a:lnTo>
                      <a:pt x="1592" y="106"/>
                    </a:lnTo>
                    <a:lnTo>
                      <a:pt x="1609" y="139"/>
                    </a:lnTo>
                    <a:lnTo>
                      <a:pt x="1618" y="176"/>
                    </a:lnTo>
                    <a:lnTo>
                      <a:pt x="1622" y="214"/>
                    </a:lnTo>
                    <a:lnTo>
                      <a:pt x="1622" y="1070"/>
                    </a:lnTo>
                    <a:lnTo>
                      <a:pt x="1618" y="1109"/>
                    </a:lnTo>
                    <a:lnTo>
                      <a:pt x="1609" y="1145"/>
                    </a:lnTo>
                    <a:lnTo>
                      <a:pt x="1592" y="1179"/>
                    </a:lnTo>
                    <a:lnTo>
                      <a:pt x="1571" y="1209"/>
                    </a:lnTo>
                    <a:lnTo>
                      <a:pt x="1546" y="1234"/>
                    </a:lnTo>
                    <a:lnTo>
                      <a:pt x="1515" y="1256"/>
                    </a:lnTo>
                    <a:lnTo>
                      <a:pt x="1482" y="1272"/>
                    </a:lnTo>
                    <a:lnTo>
                      <a:pt x="1446" y="1282"/>
                    </a:lnTo>
                    <a:lnTo>
                      <a:pt x="1407" y="1285"/>
                    </a:lnTo>
                    <a:lnTo>
                      <a:pt x="902" y="1285"/>
                    </a:lnTo>
                    <a:lnTo>
                      <a:pt x="902" y="1413"/>
                    </a:lnTo>
                    <a:lnTo>
                      <a:pt x="1051" y="1413"/>
                    </a:lnTo>
                    <a:lnTo>
                      <a:pt x="1075" y="1416"/>
                    </a:lnTo>
                    <a:lnTo>
                      <a:pt x="1097" y="1426"/>
                    </a:lnTo>
                    <a:lnTo>
                      <a:pt x="1116" y="1440"/>
                    </a:lnTo>
                    <a:lnTo>
                      <a:pt x="1130" y="1458"/>
                    </a:lnTo>
                    <a:lnTo>
                      <a:pt x="1139" y="1480"/>
                    </a:lnTo>
                    <a:lnTo>
                      <a:pt x="1142" y="1504"/>
                    </a:lnTo>
                    <a:lnTo>
                      <a:pt x="1139" y="1528"/>
                    </a:lnTo>
                    <a:lnTo>
                      <a:pt x="1130" y="1550"/>
                    </a:lnTo>
                    <a:lnTo>
                      <a:pt x="1116" y="1568"/>
                    </a:lnTo>
                    <a:lnTo>
                      <a:pt x="1097" y="1582"/>
                    </a:lnTo>
                    <a:lnTo>
                      <a:pt x="1075" y="1592"/>
                    </a:lnTo>
                    <a:lnTo>
                      <a:pt x="1051" y="1595"/>
                    </a:lnTo>
                    <a:lnTo>
                      <a:pt x="571" y="1595"/>
                    </a:lnTo>
                    <a:lnTo>
                      <a:pt x="547" y="1592"/>
                    </a:lnTo>
                    <a:lnTo>
                      <a:pt x="525" y="1582"/>
                    </a:lnTo>
                    <a:lnTo>
                      <a:pt x="506" y="1568"/>
                    </a:lnTo>
                    <a:lnTo>
                      <a:pt x="492" y="1550"/>
                    </a:lnTo>
                    <a:lnTo>
                      <a:pt x="483" y="1528"/>
                    </a:lnTo>
                    <a:lnTo>
                      <a:pt x="480" y="1504"/>
                    </a:lnTo>
                    <a:lnTo>
                      <a:pt x="483" y="1480"/>
                    </a:lnTo>
                    <a:lnTo>
                      <a:pt x="492" y="1458"/>
                    </a:lnTo>
                    <a:lnTo>
                      <a:pt x="506" y="1440"/>
                    </a:lnTo>
                    <a:lnTo>
                      <a:pt x="525" y="1426"/>
                    </a:lnTo>
                    <a:lnTo>
                      <a:pt x="547" y="1416"/>
                    </a:lnTo>
                    <a:lnTo>
                      <a:pt x="571" y="1413"/>
                    </a:lnTo>
                    <a:lnTo>
                      <a:pt x="720" y="1413"/>
                    </a:lnTo>
                    <a:lnTo>
                      <a:pt x="720" y="1285"/>
                    </a:lnTo>
                    <a:lnTo>
                      <a:pt x="215" y="1285"/>
                    </a:lnTo>
                    <a:lnTo>
                      <a:pt x="176" y="1282"/>
                    </a:lnTo>
                    <a:lnTo>
                      <a:pt x="140" y="1272"/>
                    </a:lnTo>
                    <a:lnTo>
                      <a:pt x="107" y="1256"/>
                    </a:lnTo>
                    <a:lnTo>
                      <a:pt x="76" y="1234"/>
                    </a:lnTo>
                    <a:lnTo>
                      <a:pt x="51" y="1209"/>
                    </a:lnTo>
                    <a:lnTo>
                      <a:pt x="30" y="1179"/>
                    </a:lnTo>
                    <a:lnTo>
                      <a:pt x="14" y="1145"/>
                    </a:lnTo>
                    <a:lnTo>
                      <a:pt x="4" y="1109"/>
                    </a:lnTo>
                    <a:lnTo>
                      <a:pt x="0" y="1070"/>
                    </a:lnTo>
                    <a:lnTo>
                      <a:pt x="0" y="214"/>
                    </a:lnTo>
                    <a:lnTo>
                      <a:pt x="4" y="176"/>
                    </a:lnTo>
                    <a:lnTo>
                      <a:pt x="14" y="139"/>
                    </a:lnTo>
                    <a:lnTo>
                      <a:pt x="30" y="106"/>
                    </a:lnTo>
                    <a:lnTo>
                      <a:pt x="51" y="76"/>
                    </a:lnTo>
                    <a:lnTo>
                      <a:pt x="76" y="50"/>
                    </a:lnTo>
                    <a:lnTo>
                      <a:pt x="107" y="29"/>
                    </a:lnTo>
                    <a:lnTo>
                      <a:pt x="140" y="13"/>
                    </a:lnTo>
                    <a:lnTo>
                      <a:pt x="176" y="3"/>
                    </a:lnTo>
                    <a:lnTo>
                      <a:pt x="215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5"/>
              <p:cNvSpPr>
                <a:spLocks/>
              </p:cNvSpPr>
              <p:nvPr/>
            </p:nvSpPr>
            <p:spPr bwMode="auto">
              <a:xfrm>
                <a:off x="5069" y="3337"/>
                <a:ext cx="65" cy="116"/>
              </a:xfrm>
              <a:custGeom>
                <a:avLst/>
                <a:gdLst>
                  <a:gd name="T0" fmla="*/ 92 w 646"/>
                  <a:gd name="T1" fmla="*/ 0 h 1159"/>
                  <a:gd name="T2" fmla="*/ 555 w 646"/>
                  <a:gd name="T3" fmla="*/ 0 h 1159"/>
                  <a:gd name="T4" fmla="*/ 579 w 646"/>
                  <a:gd name="T5" fmla="*/ 4 h 1159"/>
                  <a:gd name="T6" fmla="*/ 601 w 646"/>
                  <a:gd name="T7" fmla="*/ 12 h 1159"/>
                  <a:gd name="T8" fmla="*/ 619 w 646"/>
                  <a:gd name="T9" fmla="*/ 27 h 1159"/>
                  <a:gd name="T10" fmla="*/ 633 w 646"/>
                  <a:gd name="T11" fmla="*/ 45 h 1159"/>
                  <a:gd name="T12" fmla="*/ 643 w 646"/>
                  <a:gd name="T13" fmla="*/ 67 h 1159"/>
                  <a:gd name="T14" fmla="*/ 646 w 646"/>
                  <a:gd name="T15" fmla="*/ 92 h 1159"/>
                  <a:gd name="T16" fmla="*/ 643 w 646"/>
                  <a:gd name="T17" fmla="*/ 116 h 1159"/>
                  <a:gd name="T18" fmla="*/ 633 w 646"/>
                  <a:gd name="T19" fmla="*/ 137 h 1159"/>
                  <a:gd name="T20" fmla="*/ 619 w 646"/>
                  <a:gd name="T21" fmla="*/ 155 h 1159"/>
                  <a:gd name="T22" fmla="*/ 601 w 646"/>
                  <a:gd name="T23" fmla="*/ 170 h 1159"/>
                  <a:gd name="T24" fmla="*/ 579 w 646"/>
                  <a:gd name="T25" fmla="*/ 179 h 1159"/>
                  <a:gd name="T26" fmla="*/ 555 w 646"/>
                  <a:gd name="T27" fmla="*/ 182 h 1159"/>
                  <a:gd name="T28" fmla="*/ 182 w 646"/>
                  <a:gd name="T29" fmla="*/ 182 h 1159"/>
                  <a:gd name="T30" fmla="*/ 182 w 646"/>
                  <a:gd name="T31" fmla="*/ 1068 h 1159"/>
                  <a:gd name="T32" fmla="*/ 179 w 646"/>
                  <a:gd name="T33" fmla="*/ 1092 h 1159"/>
                  <a:gd name="T34" fmla="*/ 170 w 646"/>
                  <a:gd name="T35" fmla="*/ 1114 h 1159"/>
                  <a:gd name="T36" fmla="*/ 156 w 646"/>
                  <a:gd name="T37" fmla="*/ 1131 h 1159"/>
                  <a:gd name="T38" fmla="*/ 137 w 646"/>
                  <a:gd name="T39" fmla="*/ 1146 h 1159"/>
                  <a:gd name="T40" fmla="*/ 116 w 646"/>
                  <a:gd name="T41" fmla="*/ 1156 h 1159"/>
                  <a:gd name="T42" fmla="*/ 92 w 646"/>
                  <a:gd name="T43" fmla="*/ 1159 h 1159"/>
                  <a:gd name="T44" fmla="*/ 68 w 646"/>
                  <a:gd name="T45" fmla="*/ 1156 h 1159"/>
                  <a:gd name="T46" fmla="*/ 46 w 646"/>
                  <a:gd name="T47" fmla="*/ 1146 h 1159"/>
                  <a:gd name="T48" fmla="*/ 27 w 646"/>
                  <a:gd name="T49" fmla="*/ 1131 h 1159"/>
                  <a:gd name="T50" fmla="*/ 13 w 646"/>
                  <a:gd name="T51" fmla="*/ 1114 h 1159"/>
                  <a:gd name="T52" fmla="*/ 4 w 646"/>
                  <a:gd name="T53" fmla="*/ 1092 h 1159"/>
                  <a:gd name="T54" fmla="*/ 0 w 646"/>
                  <a:gd name="T55" fmla="*/ 1068 h 1159"/>
                  <a:gd name="T56" fmla="*/ 0 w 646"/>
                  <a:gd name="T57" fmla="*/ 92 h 1159"/>
                  <a:gd name="T58" fmla="*/ 4 w 646"/>
                  <a:gd name="T59" fmla="*/ 67 h 1159"/>
                  <a:gd name="T60" fmla="*/ 13 w 646"/>
                  <a:gd name="T61" fmla="*/ 47 h 1159"/>
                  <a:gd name="T62" fmla="*/ 27 w 646"/>
                  <a:gd name="T63" fmla="*/ 28 h 1159"/>
                  <a:gd name="T64" fmla="*/ 46 w 646"/>
                  <a:gd name="T65" fmla="*/ 14 h 1159"/>
                  <a:gd name="T66" fmla="*/ 68 w 646"/>
                  <a:gd name="T67" fmla="*/ 5 h 1159"/>
                  <a:gd name="T68" fmla="*/ 92 w 646"/>
                  <a:gd name="T69" fmla="*/ 1 h 1159"/>
                  <a:gd name="T70" fmla="*/ 92 w 646"/>
                  <a:gd name="T71" fmla="*/ 0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46" h="1159">
                    <a:moveTo>
                      <a:pt x="92" y="0"/>
                    </a:moveTo>
                    <a:lnTo>
                      <a:pt x="555" y="0"/>
                    </a:lnTo>
                    <a:lnTo>
                      <a:pt x="579" y="4"/>
                    </a:lnTo>
                    <a:lnTo>
                      <a:pt x="601" y="12"/>
                    </a:lnTo>
                    <a:lnTo>
                      <a:pt x="619" y="27"/>
                    </a:lnTo>
                    <a:lnTo>
                      <a:pt x="633" y="45"/>
                    </a:lnTo>
                    <a:lnTo>
                      <a:pt x="643" y="67"/>
                    </a:lnTo>
                    <a:lnTo>
                      <a:pt x="646" y="92"/>
                    </a:lnTo>
                    <a:lnTo>
                      <a:pt x="643" y="116"/>
                    </a:lnTo>
                    <a:lnTo>
                      <a:pt x="633" y="137"/>
                    </a:lnTo>
                    <a:lnTo>
                      <a:pt x="619" y="155"/>
                    </a:lnTo>
                    <a:lnTo>
                      <a:pt x="601" y="170"/>
                    </a:lnTo>
                    <a:lnTo>
                      <a:pt x="579" y="179"/>
                    </a:lnTo>
                    <a:lnTo>
                      <a:pt x="555" y="182"/>
                    </a:lnTo>
                    <a:lnTo>
                      <a:pt x="182" y="182"/>
                    </a:lnTo>
                    <a:lnTo>
                      <a:pt x="182" y="1068"/>
                    </a:lnTo>
                    <a:lnTo>
                      <a:pt x="179" y="1092"/>
                    </a:lnTo>
                    <a:lnTo>
                      <a:pt x="170" y="1114"/>
                    </a:lnTo>
                    <a:lnTo>
                      <a:pt x="156" y="1131"/>
                    </a:lnTo>
                    <a:lnTo>
                      <a:pt x="137" y="1146"/>
                    </a:lnTo>
                    <a:lnTo>
                      <a:pt x="116" y="1156"/>
                    </a:lnTo>
                    <a:lnTo>
                      <a:pt x="92" y="1159"/>
                    </a:lnTo>
                    <a:lnTo>
                      <a:pt x="68" y="1156"/>
                    </a:lnTo>
                    <a:lnTo>
                      <a:pt x="46" y="1146"/>
                    </a:lnTo>
                    <a:lnTo>
                      <a:pt x="27" y="1131"/>
                    </a:lnTo>
                    <a:lnTo>
                      <a:pt x="13" y="1114"/>
                    </a:lnTo>
                    <a:lnTo>
                      <a:pt x="4" y="1092"/>
                    </a:lnTo>
                    <a:lnTo>
                      <a:pt x="0" y="1068"/>
                    </a:lnTo>
                    <a:lnTo>
                      <a:pt x="0" y="92"/>
                    </a:lnTo>
                    <a:lnTo>
                      <a:pt x="4" y="67"/>
                    </a:lnTo>
                    <a:lnTo>
                      <a:pt x="13" y="47"/>
                    </a:lnTo>
                    <a:lnTo>
                      <a:pt x="27" y="28"/>
                    </a:lnTo>
                    <a:lnTo>
                      <a:pt x="46" y="14"/>
                    </a:lnTo>
                    <a:lnTo>
                      <a:pt x="68" y="5"/>
                    </a:lnTo>
                    <a:lnTo>
                      <a:pt x="92" y="1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"/>
              <p:cNvSpPr>
                <a:spLocks/>
              </p:cNvSpPr>
              <p:nvPr/>
            </p:nvSpPr>
            <p:spPr bwMode="auto">
              <a:xfrm>
                <a:off x="5327" y="3337"/>
                <a:ext cx="65" cy="116"/>
              </a:xfrm>
              <a:custGeom>
                <a:avLst/>
                <a:gdLst>
                  <a:gd name="T0" fmla="*/ 91 w 646"/>
                  <a:gd name="T1" fmla="*/ 0 h 1158"/>
                  <a:gd name="T2" fmla="*/ 555 w 646"/>
                  <a:gd name="T3" fmla="*/ 0 h 1158"/>
                  <a:gd name="T4" fmla="*/ 579 w 646"/>
                  <a:gd name="T5" fmla="*/ 4 h 1158"/>
                  <a:gd name="T6" fmla="*/ 601 w 646"/>
                  <a:gd name="T7" fmla="*/ 14 h 1158"/>
                  <a:gd name="T8" fmla="*/ 619 w 646"/>
                  <a:gd name="T9" fmla="*/ 28 h 1158"/>
                  <a:gd name="T10" fmla="*/ 633 w 646"/>
                  <a:gd name="T11" fmla="*/ 46 h 1158"/>
                  <a:gd name="T12" fmla="*/ 643 w 646"/>
                  <a:gd name="T13" fmla="*/ 68 h 1158"/>
                  <a:gd name="T14" fmla="*/ 646 w 646"/>
                  <a:gd name="T15" fmla="*/ 92 h 1158"/>
                  <a:gd name="T16" fmla="*/ 646 w 646"/>
                  <a:gd name="T17" fmla="*/ 1068 h 1158"/>
                  <a:gd name="T18" fmla="*/ 643 w 646"/>
                  <a:gd name="T19" fmla="*/ 1092 h 1158"/>
                  <a:gd name="T20" fmla="*/ 633 w 646"/>
                  <a:gd name="T21" fmla="*/ 1113 h 1158"/>
                  <a:gd name="T22" fmla="*/ 619 w 646"/>
                  <a:gd name="T23" fmla="*/ 1132 h 1158"/>
                  <a:gd name="T24" fmla="*/ 601 w 646"/>
                  <a:gd name="T25" fmla="*/ 1146 h 1158"/>
                  <a:gd name="T26" fmla="*/ 579 w 646"/>
                  <a:gd name="T27" fmla="*/ 1155 h 1158"/>
                  <a:gd name="T28" fmla="*/ 555 w 646"/>
                  <a:gd name="T29" fmla="*/ 1158 h 1158"/>
                  <a:gd name="T30" fmla="*/ 531 w 646"/>
                  <a:gd name="T31" fmla="*/ 1155 h 1158"/>
                  <a:gd name="T32" fmla="*/ 509 w 646"/>
                  <a:gd name="T33" fmla="*/ 1146 h 1158"/>
                  <a:gd name="T34" fmla="*/ 491 w 646"/>
                  <a:gd name="T35" fmla="*/ 1132 h 1158"/>
                  <a:gd name="T36" fmla="*/ 477 w 646"/>
                  <a:gd name="T37" fmla="*/ 1113 h 1158"/>
                  <a:gd name="T38" fmla="*/ 467 w 646"/>
                  <a:gd name="T39" fmla="*/ 1092 h 1158"/>
                  <a:gd name="T40" fmla="*/ 464 w 646"/>
                  <a:gd name="T41" fmla="*/ 1068 h 1158"/>
                  <a:gd name="T42" fmla="*/ 464 w 646"/>
                  <a:gd name="T43" fmla="*/ 182 h 1158"/>
                  <a:gd name="T44" fmla="*/ 91 w 646"/>
                  <a:gd name="T45" fmla="*/ 182 h 1158"/>
                  <a:gd name="T46" fmla="*/ 67 w 646"/>
                  <a:gd name="T47" fmla="*/ 179 h 1158"/>
                  <a:gd name="T48" fmla="*/ 45 w 646"/>
                  <a:gd name="T49" fmla="*/ 170 h 1158"/>
                  <a:gd name="T50" fmla="*/ 27 w 646"/>
                  <a:gd name="T51" fmla="*/ 156 h 1158"/>
                  <a:gd name="T52" fmla="*/ 13 w 646"/>
                  <a:gd name="T53" fmla="*/ 137 h 1158"/>
                  <a:gd name="T54" fmla="*/ 3 w 646"/>
                  <a:gd name="T55" fmla="*/ 115 h 1158"/>
                  <a:gd name="T56" fmla="*/ 0 w 646"/>
                  <a:gd name="T57" fmla="*/ 91 h 1158"/>
                  <a:gd name="T58" fmla="*/ 3 w 646"/>
                  <a:gd name="T59" fmla="*/ 66 h 1158"/>
                  <a:gd name="T60" fmla="*/ 13 w 646"/>
                  <a:gd name="T61" fmla="*/ 46 h 1158"/>
                  <a:gd name="T62" fmla="*/ 27 w 646"/>
                  <a:gd name="T63" fmla="*/ 27 h 1158"/>
                  <a:gd name="T64" fmla="*/ 45 w 646"/>
                  <a:gd name="T65" fmla="*/ 13 h 1158"/>
                  <a:gd name="T66" fmla="*/ 67 w 646"/>
                  <a:gd name="T67" fmla="*/ 4 h 1158"/>
                  <a:gd name="T68" fmla="*/ 91 w 646"/>
                  <a:gd name="T69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46" h="1158">
                    <a:moveTo>
                      <a:pt x="91" y="0"/>
                    </a:moveTo>
                    <a:lnTo>
                      <a:pt x="555" y="0"/>
                    </a:lnTo>
                    <a:lnTo>
                      <a:pt x="579" y="4"/>
                    </a:lnTo>
                    <a:lnTo>
                      <a:pt x="601" y="14"/>
                    </a:lnTo>
                    <a:lnTo>
                      <a:pt x="619" y="28"/>
                    </a:lnTo>
                    <a:lnTo>
                      <a:pt x="633" y="46"/>
                    </a:lnTo>
                    <a:lnTo>
                      <a:pt x="643" y="68"/>
                    </a:lnTo>
                    <a:lnTo>
                      <a:pt x="646" y="92"/>
                    </a:lnTo>
                    <a:lnTo>
                      <a:pt x="646" y="1068"/>
                    </a:lnTo>
                    <a:lnTo>
                      <a:pt x="643" y="1092"/>
                    </a:lnTo>
                    <a:lnTo>
                      <a:pt x="633" y="1113"/>
                    </a:lnTo>
                    <a:lnTo>
                      <a:pt x="619" y="1132"/>
                    </a:lnTo>
                    <a:lnTo>
                      <a:pt x="601" y="1146"/>
                    </a:lnTo>
                    <a:lnTo>
                      <a:pt x="579" y="1155"/>
                    </a:lnTo>
                    <a:lnTo>
                      <a:pt x="555" y="1158"/>
                    </a:lnTo>
                    <a:lnTo>
                      <a:pt x="531" y="1155"/>
                    </a:lnTo>
                    <a:lnTo>
                      <a:pt x="509" y="1146"/>
                    </a:lnTo>
                    <a:lnTo>
                      <a:pt x="491" y="1132"/>
                    </a:lnTo>
                    <a:lnTo>
                      <a:pt x="477" y="1113"/>
                    </a:lnTo>
                    <a:lnTo>
                      <a:pt x="467" y="1092"/>
                    </a:lnTo>
                    <a:lnTo>
                      <a:pt x="464" y="1068"/>
                    </a:lnTo>
                    <a:lnTo>
                      <a:pt x="464" y="182"/>
                    </a:lnTo>
                    <a:lnTo>
                      <a:pt x="91" y="182"/>
                    </a:lnTo>
                    <a:lnTo>
                      <a:pt x="67" y="179"/>
                    </a:lnTo>
                    <a:lnTo>
                      <a:pt x="45" y="170"/>
                    </a:lnTo>
                    <a:lnTo>
                      <a:pt x="27" y="156"/>
                    </a:lnTo>
                    <a:lnTo>
                      <a:pt x="13" y="137"/>
                    </a:lnTo>
                    <a:lnTo>
                      <a:pt x="3" y="115"/>
                    </a:lnTo>
                    <a:lnTo>
                      <a:pt x="0" y="91"/>
                    </a:lnTo>
                    <a:lnTo>
                      <a:pt x="3" y="66"/>
                    </a:lnTo>
                    <a:lnTo>
                      <a:pt x="13" y="46"/>
                    </a:lnTo>
                    <a:lnTo>
                      <a:pt x="27" y="27"/>
                    </a:lnTo>
                    <a:lnTo>
                      <a:pt x="45" y="13"/>
                    </a:lnTo>
                    <a:lnTo>
                      <a:pt x="67" y="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38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история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r="7192"/>
          <a:stretch/>
        </p:blipFill>
        <p:spPr>
          <a:xfrm>
            <a:off x="283464" y="1364002"/>
            <a:ext cx="11622024" cy="47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2517"/>
          <a:stretch/>
        </p:blipFill>
        <p:spPr>
          <a:xfrm>
            <a:off x="0" y="862984"/>
            <a:ext cx="12206216" cy="599501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769" y="862984"/>
            <a:ext cx="12183232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Ключевые преимущества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1" y="862984"/>
            <a:ext cx="3071812" cy="1980699"/>
          </a:xfrm>
          <a:prstGeom prst="homePlate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ятиугольник 39"/>
          <p:cNvSpPr/>
          <p:nvPr/>
        </p:nvSpPr>
        <p:spPr>
          <a:xfrm>
            <a:off x="1" y="2875166"/>
            <a:ext cx="3071812" cy="1980699"/>
          </a:xfrm>
          <a:prstGeom prst="homePlate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ятиугольник 40"/>
          <p:cNvSpPr/>
          <p:nvPr/>
        </p:nvSpPr>
        <p:spPr>
          <a:xfrm>
            <a:off x="-1279" y="4877301"/>
            <a:ext cx="3071812" cy="1980699"/>
          </a:xfrm>
          <a:prstGeom prst="homePlate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74435" y="2470904"/>
            <a:ext cx="7921363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офлайн 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обновлений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антивирусных баз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базы знаний и системы через сервер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Шифрование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хранимых в 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Проверяемые файлы не покидают периметр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929" y="3660437"/>
            <a:ext cx="2309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НАДЕЖНО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442913" y="1032994"/>
            <a:ext cx="1637096" cy="1644822"/>
            <a:chOff x="324216" y="1125719"/>
            <a:chExt cx="718968" cy="722361"/>
          </a:xfrm>
          <a:noFill/>
        </p:grpSpPr>
        <p:sp>
          <p:nvSpPr>
            <p:cNvPr id="55" name="Овал 54"/>
            <p:cNvSpPr/>
            <p:nvPr/>
          </p:nvSpPr>
          <p:spPr>
            <a:xfrm>
              <a:off x="324216" y="1125719"/>
              <a:ext cx="718968" cy="722361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roup 39"/>
            <p:cNvGrpSpPr>
              <a:grpSpLocks noChangeAspect="1"/>
            </p:cNvGrpSpPr>
            <p:nvPr/>
          </p:nvGrpSpPr>
          <p:grpSpPr bwMode="auto">
            <a:xfrm>
              <a:off x="467401" y="1263391"/>
              <a:ext cx="452012" cy="447229"/>
              <a:chOff x="5588" y="3514"/>
              <a:chExt cx="378" cy="374"/>
            </a:xfrm>
            <a:grpFill/>
          </p:grpSpPr>
          <p:sp>
            <p:nvSpPr>
              <p:cNvPr id="57" name="Freeform 41"/>
              <p:cNvSpPr>
                <a:spLocks noEditPoints="1"/>
              </p:cNvSpPr>
              <p:nvPr/>
            </p:nvSpPr>
            <p:spPr bwMode="auto">
              <a:xfrm>
                <a:off x="5588" y="3514"/>
                <a:ext cx="224" cy="224"/>
              </a:xfrm>
              <a:custGeom>
                <a:avLst/>
                <a:gdLst>
                  <a:gd name="T0" fmla="*/ 882 w 2015"/>
                  <a:gd name="T1" fmla="*/ 664 h 2016"/>
                  <a:gd name="T2" fmla="*/ 743 w 2015"/>
                  <a:gd name="T3" fmla="*/ 761 h 2016"/>
                  <a:gd name="T4" fmla="*/ 663 w 2015"/>
                  <a:gd name="T5" fmla="*/ 912 h 2016"/>
                  <a:gd name="T6" fmla="*/ 663 w 2015"/>
                  <a:gd name="T7" fmla="*/ 1088 h 2016"/>
                  <a:gd name="T8" fmla="*/ 743 w 2015"/>
                  <a:gd name="T9" fmla="*/ 1239 h 2016"/>
                  <a:gd name="T10" fmla="*/ 882 w 2015"/>
                  <a:gd name="T11" fmla="*/ 1335 h 2016"/>
                  <a:gd name="T12" fmla="*/ 1058 w 2015"/>
                  <a:gd name="T13" fmla="*/ 1357 h 2016"/>
                  <a:gd name="T14" fmla="*/ 1218 w 2015"/>
                  <a:gd name="T15" fmla="*/ 1295 h 2016"/>
                  <a:gd name="T16" fmla="*/ 1330 w 2015"/>
                  <a:gd name="T17" fmla="*/ 1169 h 2016"/>
                  <a:gd name="T18" fmla="*/ 1372 w 2015"/>
                  <a:gd name="T19" fmla="*/ 1000 h 2016"/>
                  <a:gd name="T20" fmla="*/ 1330 w 2015"/>
                  <a:gd name="T21" fmla="*/ 831 h 2016"/>
                  <a:gd name="T22" fmla="*/ 1218 w 2015"/>
                  <a:gd name="T23" fmla="*/ 704 h 2016"/>
                  <a:gd name="T24" fmla="*/ 1058 w 2015"/>
                  <a:gd name="T25" fmla="*/ 643 h 2016"/>
                  <a:gd name="T26" fmla="*/ 1143 w 2015"/>
                  <a:gd name="T27" fmla="*/ 3 h 2016"/>
                  <a:gd name="T28" fmla="*/ 1207 w 2015"/>
                  <a:gd name="T29" fmla="*/ 60 h 2016"/>
                  <a:gd name="T30" fmla="*/ 1330 w 2015"/>
                  <a:gd name="T31" fmla="*/ 242 h 2016"/>
                  <a:gd name="T32" fmla="*/ 1541 w 2015"/>
                  <a:gd name="T33" fmla="*/ 203 h 2016"/>
                  <a:gd name="T34" fmla="*/ 1614 w 2015"/>
                  <a:gd name="T35" fmla="*/ 200 h 2016"/>
                  <a:gd name="T36" fmla="*/ 1814 w 2015"/>
                  <a:gd name="T37" fmla="*/ 393 h 2016"/>
                  <a:gd name="T38" fmla="*/ 1820 w 2015"/>
                  <a:gd name="T39" fmla="*/ 478 h 2016"/>
                  <a:gd name="T40" fmla="*/ 1786 w 2015"/>
                  <a:gd name="T41" fmla="*/ 722 h 2016"/>
                  <a:gd name="T42" fmla="*/ 1976 w 2015"/>
                  <a:gd name="T43" fmla="*/ 819 h 2016"/>
                  <a:gd name="T44" fmla="*/ 2015 w 2015"/>
                  <a:gd name="T45" fmla="*/ 894 h 2016"/>
                  <a:gd name="T46" fmla="*/ 1993 w 2015"/>
                  <a:gd name="T47" fmla="*/ 1174 h 2016"/>
                  <a:gd name="T48" fmla="*/ 1804 w 2015"/>
                  <a:gd name="T49" fmla="*/ 1219 h 2016"/>
                  <a:gd name="T50" fmla="*/ 1808 w 2015"/>
                  <a:gd name="T51" fmla="*/ 1518 h 2016"/>
                  <a:gd name="T52" fmla="*/ 1827 w 2015"/>
                  <a:gd name="T53" fmla="*/ 1590 h 2016"/>
                  <a:gd name="T54" fmla="*/ 1646 w 2015"/>
                  <a:gd name="T55" fmla="*/ 1794 h 2016"/>
                  <a:gd name="T56" fmla="*/ 1565 w 2015"/>
                  <a:gd name="T57" fmla="*/ 1820 h 2016"/>
                  <a:gd name="T58" fmla="*/ 1353 w 2015"/>
                  <a:gd name="T59" fmla="*/ 1748 h 2016"/>
                  <a:gd name="T60" fmla="*/ 1199 w 2015"/>
                  <a:gd name="T61" fmla="*/ 1956 h 2016"/>
                  <a:gd name="T62" fmla="*/ 1135 w 2015"/>
                  <a:gd name="T63" fmla="*/ 2013 h 2016"/>
                  <a:gd name="T64" fmla="*/ 852 w 2015"/>
                  <a:gd name="T65" fmla="*/ 2005 h 2016"/>
                  <a:gd name="T66" fmla="*/ 803 w 2015"/>
                  <a:gd name="T67" fmla="*/ 1935 h 2016"/>
                  <a:gd name="T68" fmla="*/ 603 w 2015"/>
                  <a:gd name="T69" fmla="*/ 1713 h 2016"/>
                  <a:gd name="T70" fmla="*/ 438 w 2015"/>
                  <a:gd name="T71" fmla="*/ 1821 h 2016"/>
                  <a:gd name="T72" fmla="*/ 369 w 2015"/>
                  <a:gd name="T73" fmla="*/ 1794 h 2016"/>
                  <a:gd name="T74" fmla="*/ 189 w 2015"/>
                  <a:gd name="T75" fmla="*/ 1581 h 2016"/>
                  <a:gd name="T76" fmla="*/ 297 w 2015"/>
                  <a:gd name="T77" fmla="*/ 1405 h 2016"/>
                  <a:gd name="T78" fmla="*/ 81 w 2015"/>
                  <a:gd name="T79" fmla="*/ 1213 h 2016"/>
                  <a:gd name="T80" fmla="*/ 10 w 2015"/>
                  <a:gd name="T81" fmla="*/ 1164 h 2016"/>
                  <a:gd name="T82" fmla="*/ 3 w 2015"/>
                  <a:gd name="T83" fmla="*/ 881 h 2016"/>
                  <a:gd name="T84" fmla="*/ 60 w 2015"/>
                  <a:gd name="T85" fmla="*/ 817 h 2016"/>
                  <a:gd name="T86" fmla="*/ 261 w 2015"/>
                  <a:gd name="T87" fmla="*/ 666 h 2016"/>
                  <a:gd name="T88" fmla="*/ 191 w 2015"/>
                  <a:gd name="T89" fmla="*/ 463 h 2016"/>
                  <a:gd name="T90" fmla="*/ 202 w 2015"/>
                  <a:gd name="T91" fmla="*/ 391 h 2016"/>
                  <a:gd name="T92" fmla="*/ 407 w 2015"/>
                  <a:gd name="T93" fmla="*/ 198 h 2016"/>
                  <a:gd name="T94" fmla="*/ 492 w 2015"/>
                  <a:gd name="T95" fmla="*/ 215 h 2016"/>
                  <a:gd name="T96" fmla="*/ 743 w 2015"/>
                  <a:gd name="T97" fmla="*/ 223 h 2016"/>
                  <a:gd name="T98" fmla="*/ 828 w 2015"/>
                  <a:gd name="T99" fmla="*/ 40 h 2016"/>
                  <a:gd name="T100" fmla="*/ 903 w 2015"/>
                  <a:gd name="T101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5" h="2016">
                    <a:moveTo>
                      <a:pt x="1012" y="639"/>
                    </a:moveTo>
                    <a:lnTo>
                      <a:pt x="967" y="643"/>
                    </a:lnTo>
                    <a:lnTo>
                      <a:pt x="924" y="651"/>
                    </a:lnTo>
                    <a:lnTo>
                      <a:pt x="882" y="664"/>
                    </a:lnTo>
                    <a:lnTo>
                      <a:pt x="843" y="682"/>
                    </a:lnTo>
                    <a:lnTo>
                      <a:pt x="807" y="704"/>
                    </a:lnTo>
                    <a:lnTo>
                      <a:pt x="773" y="731"/>
                    </a:lnTo>
                    <a:lnTo>
                      <a:pt x="743" y="761"/>
                    </a:lnTo>
                    <a:lnTo>
                      <a:pt x="716" y="794"/>
                    </a:lnTo>
                    <a:lnTo>
                      <a:pt x="695" y="831"/>
                    </a:lnTo>
                    <a:lnTo>
                      <a:pt x="676" y="870"/>
                    </a:lnTo>
                    <a:lnTo>
                      <a:pt x="663" y="912"/>
                    </a:lnTo>
                    <a:lnTo>
                      <a:pt x="655" y="955"/>
                    </a:lnTo>
                    <a:lnTo>
                      <a:pt x="653" y="1000"/>
                    </a:lnTo>
                    <a:lnTo>
                      <a:pt x="655" y="1045"/>
                    </a:lnTo>
                    <a:lnTo>
                      <a:pt x="663" y="1088"/>
                    </a:lnTo>
                    <a:lnTo>
                      <a:pt x="676" y="1130"/>
                    </a:lnTo>
                    <a:lnTo>
                      <a:pt x="695" y="1169"/>
                    </a:lnTo>
                    <a:lnTo>
                      <a:pt x="716" y="1206"/>
                    </a:lnTo>
                    <a:lnTo>
                      <a:pt x="743" y="1239"/>
                    </a:lnTo>
                    <a:lnTo>
                      <a:pt x="773" y="1269"/>
                    </a:lnTo>
                    <a:lnTo>
                      <a:pt x="807" y="1295"/>
                    </a:lnTo>
                    <a:lnTo>
                      <a:pt x="843" y="1318"/>
                    </a:lnTo>
                    <a:lnTo>
                      <a:pt x="882" y="1335"/>
                    </a:lnTo>
                    <a:lnTo>
                      <a:pt x="924" y="1349"/>
                    </a:lnTo>
                    <a:lnTo>
                      <a:pt x="967" y="1357"/>
                    </a:lnTo>
                    <a:lnTo>
                      <a:pt x="1012" y="1360"/>
                    </a:lnTo>
                    <a:lnTo>
                      <a:pt x="1058" y="1357"/>
                    </a:lnTo>
                    <a:lnTo>
                      <a:pt x="1101" y="1349"/>
                    </a:lnTo>
                    <a:lnTo>
                      <a:pt x="1142" y="1335"/>
                    </a:lnTo>
                    <a:lnTo>
                      <a:pt x="1181" y="1318"/>
                    </a:lnTo>
                    <a:lnTo>
                      <a:pt x="1218" y="1295"/>
                    </a:lnTo>
                    <a:lnTo>
                      <a:pt x="1252" y="1269"/>
                    </a:lnTo>
                    <a:lnTo>
                      <a:pt x="1281" y="1239"/>
                    </a:lnTo>
                    <a:lnTo>
                      <a:pt x="1308" y="1206"/>
                    </a:lnTo>
                    <a:lnTo>
                      <a:pt x="1330" y="1169"/>
                    </a:lnTo>
                    <a:lnTo>
                      <a:pt x="1348" y="1130"/>
                    </a:lnTo>
                    <a:lnTo>
                      <a:pt x="1362" y="1088"/>
                    </a:lnTo>
                    <a:lnTo>
                      <a:pt x="1370" y="1045"/>
                    </a:lnTo>
                    <a:lnTo>
                      <a:pt x="1372" y="1000"/>
                    </a:lnTo>
                    <a:lnTo>
                      <a:pt x="1370" y="955"/>
                    </a:lnTo>
                    <a:lnTo>
                      <a:pt x="1362" y="912"/>
                    </a:lnTo>
                    <a:lnTo>
                      <a:pt x="1348" y="870"/>
                    </a:lnTo>
                    <a:lnTo>
                      <a:pt x="1330" y="831"/>
                    </a:lnTo>
                    <a:lnTo>
                      <a:pt x="1308" y="794"/>
                    </a:lnTo>
                    <a:lnTo>
                      <a:pt x="1281" y="761"/>
                    </a:lnTo>
                    <a:lnTo>
                      <a:pt x="1252" y="731"/>
                    </a:lnTo>
                    <a:lnTo>
                      <a:pt x="1218" y="704"/>
                    </a:lnTo>
                    <a:lnTo>
                      <a:pt x="1181" y="682"/>
                    </a:lnTo>
                    <a:lnTo>
                      <a:pt x="1142" y="664"/>
                    </a:lnTo>
                    <a:lnTo>
                      <a:pt x="1101" y="651"/>
                    </a:lnTo>
                    <a:lnTo>
                      <a:pt x="1058" y="643"/>
                    </a:lnTo>
                    <a:lnTo>
                      <a:pt x="1012" y="639"/>
                    </a:lnTo>
                    <a:close/>
                    <a:moveTo>
                      <a:pt x="903" y="0"/>
                    </a:moveTo>
                    <a:lnTo>
                      <a:pt x="1121" y="0"/>
                    </a:lnTo>
                    <a:lnTo>
                      <a:pt x="1143" y="3"/>
                    </a:lnTo>
                    <a:lnTo>
                      <a:pt x="1164" y="10"/>
                    </a:lnTo>
                    <a:lnTo>
                      <a:pt x="1182" y="24"/>
                    </a:lnTo>
                    <a:lnTo>
                      <a:pt x="1197" y="40"/>
                    </a:lnTo>
                    <a:lnTo>
                      <a:pt x="1207" y="60"/>
                    </a:lnTo>
                    <a:lnTo>
                      <a:pt x="1212" y="82"/>
                    </a:lnTo>
                    <a:lnTo>
                      <a:pt x="1227" y="207"/>
                    </a:lnTo>
                    <a:lnTo>
                      <a:pt x="1279" y="223"/>
                    </a:lnTo>
                    <a:lnTo>
                      <a:pt x="1330" y="242"/>
                    </a:lnTo>
                    <a:lnTo>
                      <a:pt x="1379" y="265"/>
                    </a:lnTo>
                    <a:lnTo>
                      <a:pt x="1428" y="291"/>
                    </a:lnTo>
                    <a:lnTo>
                      <a:pt x="1525" y="215"/>
                    </a:lnTo>
                    <a:lnTo>
                      <a:pt x="1541" y="203"/>
                    </a:lnTo>
                    <a:lnTo>
                      <a:pt x="1559" y="197"/>
                    </a:lnTo>
                    <a:lnTo>
                      <a:pt x="1577" y="194"/>
                    </a:lnTo>
                    <a:lnTo>
                      <a:pt x="1596" y="195"/>
                    </a:lnTo>
                    <a:lnTo>
                      <a:pt x="1614" y="200"/>
                    </a:lnTo>
                    <a:lnTo>
                      <a:pt x="1632" y="208"/>
                    </a:lnTo>
                    <a:lnTo>
                      <a:pt x="1646" y="221"/>
                    </a:lnTo>
                    <a:lnTo>
                      <a:pt x="1800" y="374"/>
                    </a:lnTo>
                    <a:lnTo>
                      <a:pt x="1814" y="393"/>
                    </a:lnTo>
                    <a:lnTo>
                      <a:pt x="1824" y="414"/>
                    </a:lnTo>
                    <a:lnTo>
                      <a:pt x="1827" y="435"/>
                    </a:lnTo>
                    <a:lnTo>
                      <a:pt x="1826" y="457"/>
                    </a:lnTo>
                    <a:lnTo>
                      <a:pt x="1820" y="478"/>
                    </a:lnTo>
                    <a:lnTo>
                      <a:pt x="1807" y="497"/>
                    </a:lnTo>
                    <a:lnTo>
                      <a:pt x="1729" y="597"/>
                    </a:lnTo>
                    <a:lnTo>
                      <a:pt x="1760" y="658"/>
                    </a:lnTo>
                    <a:lnTo>
                      <a:pt x="1786" y="722"/>
                    </a:lnTo>
                    <a:lnTo>
                      <a:pt x="1806" y="788"/>
                    </a:lnTo>
                    <a:lnTo>
                      <a:pt x="1934" y="802"/>
                    </a:lnTo>
                    <a:lnTo>
                      <a:pt x="1957" y="807"/>
                    </a:lnTo>
                    <a:lnTo>
                      <a:pt x="1976" y="819"/>
                    </a:lnTo>
                    <a:lnTo>
                      <a:pt x="1993" y="833"/>
                    </a:lnTo>
                    <a:lnTo>
                      <a:pt x="2005" y="851"/>
                    </a:lnTo>
                    <a:lnTo>
                      <a:pt x="2013" y="871"/>
                    </a:lnTo>
                    <a:lnTo>
                      <a:pt x="2015" y="894"/>
                    </a:lnTo>
                    <a:lnTo>
                      <a:pt x="2015" y="1112"/>
                    </a:lnTo>
                    <a:lnTo>
                      <a:pt x="2013" y="1134"/>
                    </a:lnTo>
                    <a:lnTo>
                      <a:pt x="2005" y="1155"/>
                    </a:lnTo>
                    <a:lnTo>
                      <a:pt x="1993" y="1174"/>
                    </a:lnTo>
                    <a:lnTo>
                      <a:pt x="1976" y="1188"/>
                    </a:lnTo>
                    <a:lnTo>
                      <a:pt x="1957" y="1198"/>
                    </a:lnTo>
                    <a:lnTo>
                      <a:pt x="1934" y="1203"/>
                    </a:lnTo>
                    <a:lnTo>
                      <a:pt x="1804" y="1219"/>
                    </a:lnTo>
                    <a:lnTo>
                      <a:pt x="1782" y="1285"/>
                    </a:lnTo>
                    <a:lnTo>
                      <a:pt x="1756" y="1349"/>
                    </a:lnTo>
                    <a:lnTo>
                      <a:pt x="1724" y="1411"/>
                    </a:lnTo>
                    <a:lnTo>
                      <a:pt x="1808" y="1518"/>
                    </a:lnTo>
                    <a:lnTo>
                      <a:pt x="1819" y="1534"/>
                    </a:lnTo>
                    <a:lnTo>
                      <a:pt x="1825" y="1553"/>
                    </a:lnTo>
                    <a:lnTo>
                      <a:pt x="1828" y="1572"/>
                    </a:lnTo>
                    <a:lnTo>
                      <a:pt x="1827" y="1590"/>
                    </a:lnTo>
                    <a:lnTo>
                      <a:pt x="1822" y="1609"/>
                    </a:lnTo>
                    <a:lnTo>
                      <a:pt x="1813" y="1625"/>
                    </a:lnTo>
                    <a:lnTo>
                      <a:pt x="1801" y="1641"/>
                    </a:lnTo>
                    <a:lnTo>
                      <a:pt x="1646" y="1794"/>
                    </a:lnTo>
                    <a:lnTo>
                      <a:pt x="1629" y="1809"/>
                    </a:lnTo>
                    <a:lnTo>
                      <a:pt x="1608" y="1818"/>
                    </a:lnTo>
                    <a:lnTo>
                      <a:pt x="1587" y="1821"/>
                    </a:lnTo>
                    <a:lnTo>
                      <a:pt x="1565" y="1820"/>
                    </a:lnTo>
                    <a:lnTo>
                      <a:pt x="1544" y="1814"/>
                    </a:lnTo>
                    <a:lnTo>
                      <a:pt x="1525" y="1802"/>
                    </a:lnTo>
                    <a:lnTo>
                      <a:pt x="1415" y="1716"/>
                    </a:lnTo>
                    <a:lnTo>
                      <a:pt x="1353" y="1748"/>
                    </a:lnTo>
                    <a:lnTo>
                      <a:pt x="1288" y="1775"/>
                    </a:lnTo>
                    <a:lnTo>
                      <a:pt x="1220" y="1795"/>
                    </a:lnTo>
                    <a:lnTo>
                      <a:pt x="1204" y="1935"/>
                    </a:lnTo>
                    <a:lnTo>
                      <a:pt x="1199" y="1956"/>
                    </a:lnTo>
                    <a:lnTo>
                      <a:pt x="1189" y="1976"/>
                    </a:lnTo>
                    <a:lnTo>
                      <a:pt x="1173" y="1992"/>
                    </a:lnTo>
                    <a:lnTo>
                      <a:pt x="1156" y="2005"/>
                    </a:lnTo>
                    <a:lnTo>
                      <a:pt x="1135" y="2013"/>
                    </a:lnTo>
                    <a:lnTo>
                      <a:pt x="1112" y="2016"/>
                    </a:lnTo>
                    <a:lnTo>
                      <a:pt x="895" y="2016"/>
                    </a:lnTo>
                    <a:lnTo>
                      <a:pt x="872" y="2013"/>
                    </a:lnTo>
                    <a:lnTo>
                      <a:pt x="852" y="2005"/>
                    </a:lnTo>
                    <a:lnTo>
                      <a:pt x="833" y="1992"/>
                    </a:lnTo>
                    <a:lnTo>
                      <a:pt x="819" y="1976"/>
                    </a:lnTo>
                    <a:lnTo>
                      <a:pt x="808" y="1956"/>
                    </a:lnTo>
                    <a:lnTo>
                      <a:pt x="803" y="1935"/>
                    </a:lnTo>
                    <a:lnTo>
                      <a:pt x="787" y="1790"/>
                    </a:lnTo>
                    <a:lnTo>
                      <a:pt x="724" y="1770"/>
                    </a:lnTo>
                    <a:lnTo>
                      <a:pt x="662" y="1744"/>
                    </a:lnTo>
                    <a:lnTo>
                      <a:pt x="603" y="1713"/>
                    </a:lnTo>
                    <a:lnTo>
                      <a:pt x="492" y="1802"/>
                    </a:lnTo>
                    <a:lnTo>
                      <a:pt x="475" y="1812"/>
                    </a:lnTo>
                    <a:lnTo>
                      <a:pt x="457" y="1818"/>
                    </a:lnTo>
                    <a:lnTo>
                      <a:pt x="438" y="1821"/>
                    </a:lnTo>
                    <a:lnTo>
                      <a:pt x="420" y="1820"/>
                    </a:lnTo>
                    <a:lnTo>
                      <a:pt x="401" y="1815"/>
                    </a:lnTo>
                    <a:lnTo>
                      <a:pt x="385" y="1807"/>
                    </a:lnTo>
                    <a:lnTo>
                      <a:pt x="369" y="1794"/>
                    </a:lnTo>
                    <a:lnTo>
                      <a:pt x="214" y="1641"/>
                    </a:lnTo>
                    <a:lnTo>
                      <a:pt x="201" y="1622"/>
                    </a:lnTo>
                    <a:lnTo>
                      <a:pt x="192" y="1603"/>
                    </a:lnTo>
                    <a:lnTo>
                      <a:pt x="189" y="1581"/>
                    </a:lnTo>
                    <a:lnTo>
                      <a:pt x="190" y="1558"/>
                    </a:lnTo>
                    <a:lnTo>
                      <a:pt x="196" y="1538"/>
                    </a:lnTo>
                    <a:lnTo>
                      <a:pt x="208" y="1518"/>
                    </a:lnTo>
                    <a:lnTo>
                      <a:pt x="297" y="1405"/>
                    </a:lnTo>
                    <a:lnTo>
                      <a:pt x="268" y="1349"/>
                    </a:lnTo>
                    <a:lnTo>
                      <a:pt x="243" y="1290"/>
                    </a:lnTo>
                    <a:lnTo>
                      <a:pt x="224" y="1229"/>
                    </a:lnTo>
                    <a:lnTo>
                      <a:pt x="81" y="1213"/>
                    </a:lnTo>
                    <a:lnTo>
                      <a:pt x="60" y="1208"/>
                    </a:lnTo>
                    <a:lnTo>
                      <a:pt x="40" y="1197"/>
                    </a:lnTo>
                    <a:lnTo>
                      <a:pt x="24" y="1183"/>
                    </a:lnTo>
                    <a:lnTo>
                      <a:pt x="10" y="1164"/>
                    </a:lnTo>
                    <a:lnTo>
                      <a:pt x="3" y="1144"/>
                    </a:lnTo>
                    <a:lnTo>
                      <a:pt x="0" y="1121"/>
                    </a:lnTo>
                    <a:lnTo>
                      <a:pt x="0" y="903"/>
                    </a:lnTo>
                    <a:lnTo>
                      <a:pt x="3" y="881"/>
                    </a:lnTo>
                    <a:lnTo>
                      <a:pt x="10" y="860"/>
                    </a:lnTo>
                    <a:lnTo>
                      <a:pt x="24" y="842"/>
                    </a:lnTo>
                    <a:lnTo>
                      <a:pt x="40" y="827"/>
                    </a:lnTo>
                    <a:lnTo>
                      <a:pt x="60" y="817"/>
                    </a:lnTo>
                    <a:lnTo>
                      <a:pt x="81" y="812"/>
                    </a:lnTo>
                    <a:lnTo>
                      <a:pt x="215" y="796"/>
                    </a:lnTo>
                    <a:lnTo>
                      <a:pt x="236" y="730"/>
                    </a:lnTo>
                    <a:lnTo>
                      <a:pt x="261" y="666"/>
                    </a:lnTo>
                    <a:lnTo>
                      <a:pt x="292" y="604"/>
                    </a:lnTo>
                    <a:lnTo>
                      <a:pt x="208" y="498"/>
                    </a:lnTo>
                    <a:lnTo>
                      <a:pt x="197" y="482"/>
                    </a:lnTo>
                    <a:lnTo>
                      <a:pt x="191" y="463"/>
                    </a:lnTo>
                    <a:lnTo>
                      <a:pt x="188" y="445"/>
                    </a:lnTo>
                    <a:lnTo>
                      <a:pt x="189" y="426"/>
                    </a:lnTo>
                    <a:lnTo>
                      <a:pt x="194" y="407"/>
                    </a:lnTo>
                    <a:lnTo>
                      <a:pt x="202" y="391"/>
                    </a:lnTo>
                    <a:lnTo>
                      <a:pt x="214" y="375"/>
                    </a:lnTo>
                    <a:lnTo>
                      <a:pt x="369" y="221"/>
                    </a:lnTo>
                    <a:lnTo>
                      <a:pt x="387" y="207"/>
                    </a:lnTo>
                    <a:lnTo>
                      <a:pt x="407" y="198"/>
                    </a:lnTo>
                    <a:lnTo>
                      <a:pt x="429" y="195"/>
                    </a:lnTo>
                    <a:lnTo>
                      <a:pt x="451" y="196"/>
                    </a:lnTo>
                    <a:lnTo>
                      <a:pt x="472" y="202"/>
                    </a:lnTo>
                    <a:lnTo>
                      <a:pt x="492" y="215"/>
                    </a:lnTo>
                    <a:lnTo>
                      <a:pt x="592" y="294"/>
                    </a:lnTo>
                    <a:lnTo>
                      <a:pt x="641" y="267"/>
                    </a:lnTo>
                    <a:lnTo>
                      <a:pt x="692" y="243"/>
                    </a:lnTo>
                    <a:lnTo>
                      <a:pt x="743" y="223"/>
                    </a:lnTo>
                    <a:lnTo>
                      <a:pt x="797" y="207"/>
                    </a:lnTo>
                    <a:lnTo>
                      <a:pt x="811" y="82"/>
                    </a:lnTo>
                    <a:lnTo>
                      <a:pt x="818" y="60"/>
                    </a:lnTo>
                    <a:lnTo>
                      <a:pt x="828" y="40"/>
                    </a:lnTo>
                    <a:lnTo>
                      <a:pt x="842" y="24"/>
                    </a:lnTo>
                    <a:lnTo>
                      <a:pt x="860" y="10"/>
                    </a:lnTo>
                    <a:lnTo>
                      <a:pt x="880" y="3"/>
                    </a:lnTo>
                    <a:lnTo>
                      <a:pt x="903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42"/>
              <p:cNvSpPr>
                <a:spLocks noEditPoints="1"/>
              </p:cNvSpPr>
              <p:nvPr/>
            </p:nvSpPr>
            <p:spPr bwMode="auto">
              <a:xfrm>
                <a:off x="5782" y="3629"/>
                <a:ext cx="184" cy="184"/>
              </a:xfrm>
              <a:custGeom>
                <a:avLst/>
                <a:gdLst>
                  <a:gd name="T0" fmla="*/ 730 w 1657"/>
                  <a:gd name="T1" fmla="*/ 546 h 1659"/>
                  <a:gd name="T2" fmla="*/ 606 w 1657"/>
                  <a:gd name="T3" fmla="*/ 632 h 1659"/>
                  <a:gd name="T4" fmla="*/ 542 w 1657"/>
                  <a:gd name="T5" fmla="*/ 769 h 1659"/>
                  <a:gd name="T6" fmla="*/ 555 w 1657"/>
                  <a:gd name="T7" fmla="*/ 925 h 1659"/>
                  <a:gd name="T8" fmla="*/ 642 w 1657"/>
                  <a:gd name="T9" fmla="*/ 1048 h 1659"/>
                  <a:gd name="T10" fmla="*/ 778 w 1657"/>
                  <a:gd name="T11" fmla="*/ 1113 h 1659"/>
                  <a:gd name="T12" fmla="*/ 933 w 1657"/>
                  <a:gd name="T13" fmla="*/ 1100 h 1659"/>
                  <a:gd name="T14" fmla="*/ 1057 w 1657"/>
                  <a:gd name="T15" fmla="*/ 1013 h 1659"/>
                  <a:gd name="T16" fmla="*/ 1122 w 1657"/>
                  <a:gd name="T17" fmla="*/ 877 h 1659"/>
                  <a:gd name="T18" fmla="*/ 1109 w 1657"/>
                  <a:gd name="T19" fmla="*/ 721 h 1659"/>
                  <a:gd name="T20" fmla="*/ 1022 w 1657"/>
                  <a:gd name="T21" fmla="*/ 597 h 1659"/>
                  <a:gd name="T22" fmla="*/ 886 w 1657"/>
                  <a:gd name="T23" fmla="*/ 533 h 1659"/>
                  <a:gd name="T24" fmla="*/ 882 w 1657"/>
                  <a:gd name="T25" fmla="*/ 8 h 1659"/>
                  <a:gd name="T26" fmla="*/ 935 w 1657"/>
                  <a:gd name="T27" fmla="*/ 74 h 1659"/>
                  <a:gd name="T28" fmla="*/ 1122 w 1657"/>
                  <a:gd name="T29" fmla="*/ 216 h 1659"/>
                  <a:gd name="T30" fmla="*/ 1246 w 1657"/>
                  <a:gd name="T31" fmla="*/ 131 h 1659"/>
                  <a:gd name="T32" fmla="*/ 1422 w 1657"/>
                  <a:gd name="T33" fmla="*/ 250 h 1659"/>
                  <a:gd name="T34" fmla="*/ 1454 w 1657"/>
                  <a:gd name="T35" fmla="*/ 316 h 1659"/>
                  <a:gd name="T36" fmla="*/ 1388 w 1657"/>
                  <a:gd name="T37" fmla="*/ 446 h 1659"/>
                  <a:gd name="T38" fmla="*/ 1556 w 1657"/>
                  <a:gd name="T39" fmla="*/ 598 h 1659"/>
                  <a:gd name="T40" fmla="*/ 1629 w 1657"/>
                  <a:gd name="T41" fmla="*/ 641 h 1659"/>
                  <a:gd name="T42" fmla="*/ 1656 w 1657"/>
                  <a:gd name="T43" fmla="*/ 855 h 1659"/>
                  <a:gd name="T44" fmla="*/ 1605 w 1657"/>
                  <a:gd name="T45" fmla="*/ 922 h 1659"/>
                  <a:gd name="T46" fmla="*/ 1462 w 1657"/>
                  <a:gd name="T47" fmla="*/ 1058 h 1659"/>
                  <a:gd name="T48" fmla="*/ 1528 w 1657"/>
                  <a:gd name="T49" fmla="*/ 1220 h 1659"/>
                  <a:gd name="T50" fmla="*/ 1510 w 1657"/>
                  <a:gd name="T51" fmla="*/ 1303 h 1659"/>
                  <a:gd name="T52" fmla="*/ 1365 w 1657"/>
                  <a:gd name="T53" fmla="*/ 1447 h 1659"/>
                  <a:gd name="T54" fmla="*/ 1293 w 1657"/>
                  <a:gd name="T55" fmla="*/ 1435 h 1659"/>
                  <a:gd name="T56" fmla="*/ 1056 w 1657"/>
                  <a:gd name="T57" fmla="*/ 1458 h 1659"/>
                  <a:gd name="T58" fmla="*/ 1027 w 1657"/>
                  <a:gd name="T59" fmla="*/ 1618 h 1659"/>
                  <a:gd name="T60" fmla="*/ 819 w 1657"/>
                  <a:gd name="T61" fmla="*/ 1659 h 1659"/>
                  <a:gd name="T62" fmla="*/ 740 w 1657"/>
                  <a:gd name="T63" fmla="*/ 1626 h 1659"/>
                  <a:gd name="T64" fmla="*/ 649 w 1657"/>
                  <a:gd name="T65" fmla="*/ 1471 h 1659"/>
                  <a:gd name="T66" fmla="*/ 454 w 1657"/>
                  <a:gd name="T67" fmla="*/ 1517 h 1659"/>
                  <a:gd name="T68" fmla="*/ 369 w 1657"/>
                  <a:gd name="T69" fmla="*/ 1519 h 1659"/>
                  <a:gd name="T70" fmla="*/ 213 w 1657"/>
                  <a:gd name="T71" fmla="*/ 1380 h 1659"/>
                  <a:gd name="T72" fmla="*/ 210 w 1657"/>
                  <a:gd name="T73" fmla="*/ 1307 h 1659"/>
                  <a:gd name="T74" fmla="*/ 224 w 1657"/>
                  <a:gd name="T75" fmla="*/ 1113 h 1659"/>
                  <a:gd name="T76" fmla="*/ 58 w 1657"/>
                  <a:gd name="T77" fmla="*/ 1049 h 1659"/>
                  <a:gd name="T78" fmla="*/ 13 w 1657"/>
                  <a:gd name="T79" fmla="*/ 978 h 1659"/>
                  <a:gd name="T80" fmla="*/ 18 w 1657"/>
                  <a:gd name="T81" fmla="*/ 765 h 1659"/>
                  <a:gd name="T82" fmla="*/ 167 w 1657"/>
                  <a:gd name="T83" fmla="*/ 712 h 1659"/>
                  <a:gd name="T84" fmla="*/ 150 w 1657"/>
                  <a:gd name="T85" fmla="*/ 479 h 1659"/>
                  <a:gd name="T86" fmla="*/ 127 w 1657"/>
                  <a:gd name="T87" fmla="*/ 397 h 1659"/>
                  <a:gd name="T88" fmla="*/ 258 w 1657"/>
                  <a:gd name="T89" fmla="*/ 228 h 1659"/>
                  <a:gd name="T90" fmla="*/ 328 w 1657"/>
                  <a:gd name="T91" fmla="*/ 211 h 1659"/>
                  <a:gd name="T92" fmla="*/ 491 w 1657"/>
                  <a:gd name="T93" fmla="*/ 242 h 1659"/>
                  <a:gd name="T94" fmla="*/ 608 w 1657"/>
                  <a:gd name="T95" fmla="*/ 79 h 1659"/>
                  <a:gd name="T96" fmla="*/ 666 w 1657"/>
                  <a:gd name="T97" fmla="*/ 18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57" h="1659">
                    <a:moveTo>
                      <a:pt x="847" y="528"/>
                    </a:moveTo>
                    <a:lnTo>
                      <a:pt x="806" y="529"/>
                    </a:lnTo>
                    <a:lnTo>
                      <a:pt x="767" y="535"/>
                    </a:lnTo>
                    <a:lnTo>
                      <a:pt x="730" y="546"/>
                    </a:lnTo>
                    <a:lnTo>
                      <a:pt x="694" y="562"/>
                    </a:lnTo>
                    <a:lnTo>
                      <a:pt x="662" y="582"/>
                    </a:lnTo>
                    <a:lnTo>
                      <a:pt x="632" y="606"/>
                    </a:lnTo>
                    <a:lnTo>
                      <a:pt x="606" y="632"/>
                    </a:lnTo>
                    <a:lnTo>
                      <a:pt x="584" y="663"/>
                    </a:lnTo>
                    <a:lnTo>
                      <a:pt x="565" y="696"/>
                    </a:lnTo>
                    <a:lnTo>
                      <a:pt x="552" y="731"/>
                    </a:lnTo>
                    <a:lnTo>
                      <a:pt x="542" y="769"/>
                    </a:lnTo>
                    <a:lnTo>
                      <a:pt x="537" y="808"/>
                    </a:lnTo>
                    <a:lnTo>
                      <a:pt x="538" y="848"/>
                    </a:lnTo>
                    <a:lnTo>
                      <a:pt x="544" y="887"/>
                    </a:lnTo>
                    <a:lnTo>
                      <a:pt x="555" y="925"/>
                    </a:lnTo>
                    <a:lnTo>
                      <a:pt x="570" y="960"/>
                    </a:lnTo>
                    <a:lnTo>
                      <a:pt x="591" y="992"/>
                    </a:lnTo>
                    <a:lnTo>
                      <a:pt x="615" y="1022"/>
                    </a:lnTo>
                    <a:lnTo>
                      <a:pt x="642" y="1048"/>
                    </a:lnTo>
                    <a:lnTo>
                      <a:pt x="671" y="1071"/>
                    </a:lnTo>
                    <a:lnTo>
                      <a:pt x="704" y="1089"/>
                    </a:lnTo>
                    <a:lnTo>
                      <a:pt x="740" y="1104"/>
                    </a:lnTo>
                    <a:lnTo>
                      <a:pt x="778" y="1113"/>
                    </a:lnTo>
                    <a:lnTo>
                      <a:pt x="817" y="1117"/>
                    </a:lnTo>
                    <a:lnTo>
                      <a:pt x="857" y="1117"/>
                    </a:lnTo>
                    <a:lnTo>
                      <a:pt x="896" y="1111"/>
                    </a:lnTo>
                    <a:lnTo>
                      <a:pt x="933" y="1100"/>
                    </a:lnTo>
                    <a:lnTo>
                      <a:pt x="968" y="1084"/>
                    </a:lnTo>
                    <a:lnTo>
                      <a:pt x="1001" y="1064"/>
                    </a:lnTo>
                    <a:lnTo>
                      <a:pt x="1031" y="1041"/>
                    </a:lnTo>
                    <a:lnTo>
                      <a:pt x="1057" y="1013"/>
                    </a:lnTo>
                    <a:lnTo>
                      <a:pt x="1080" y="983"/>
                    </a:lnTo>
                    <a:lnTo>
                      <a:pt x="1098" y="950"/>
                    </a:lnTo>
                    <a:lnTo>
                      <a:pt x="1112" y="915"/>
                    </a:lnTo>
                    <a:lnTo>
                      <a:pt x="1122" y="877"/>
                    </a:lnTo>
                    <a:lnTo>
                      <a:pt x="1126" y="839"/>
                    </a:lnTo>
                    <a:lnTo>
                      <a:pt x="1125" y="798"/>
                    </a:lnTo>
                    <a:lnTo>
                      <a:pt x="1119" y="758"/>
                    </a:lnTo>
                    <a:lnTo>
                      <a:pt x="1109" y="721"/>
                    </a:lnTo>
                    <a:lnTo>
                      <a:pt x="1093" y="686"/>
                    </a:lnTo>
                    <a:lnTo>
                      <a:pt x="1072" y="653"/>
                    </a:lnTo>
                    <a:lnTo>
                      <a:pt x="1049" y="624"/>
                    </a:lnTo>
                    <a:lnTo>
                      <a:pt x="1022" y="597"/>
                    </a:lnTo>
                    <a:lnTo>
                      <a:pt x="991" y="576"/>
                    </a:lnTo>
                    <a:lnTo>
                      <a:pt x="958" y="557"/>
                    </a:lnTo>
                    <a:lnTo>
                      <a:pt x="923" y="543"/>
                    </a:lnTo>
                    <a:lnTo>
                      <a:pt x="886" y="533"/>
                    </a:lnTo>
                    <a:lnTo>
                      <a:pt x="847" y="528"/>
                    </a:lnTo>
                    <a:close/>
                    <a:moveTo>
                      <a:pt x="837" y="0"/>
                    </a:moveTo>
                    <a:lnTo>
                      <a:pt x="860" y="1"/>
                    </a:lnTo>
                    <a:lnTo>
                      <a:pt x="882" y="8"/>
                    </a:lnTo>
                    <a:lnTo>
                      <a:pt x="900" y="18"/>
                    </a:lnTo>
                    <a:lnTo>
                      <a:pt x="916" y="33"/>
                    </a:lnTo>
                    <a:lnTo>
                      <a:pt x="928" y="52"/>
                    </a:lnTo>
                    <a:lnTo>
                      <a:pt x="935" y="74"/>
                    </a:lnTo>
                    <a:lnTo>
                      <a:pt x="953" y="161"/>
                    </a:lnTo>
                    <a:lnTo>
                      <a:pt x="1011" y="174"/>
                    </a:lnTo>
                    <a:lnTo>
                      <a:pt x="1067" y="192"/>
                    </a:lnTo>
                    <a:lnTo>
                      <a:pt x="1122" y="216"/>
                    </a:lnTo>
                    <a:lnTo>
                      <a:pt x="1186" y="156"/>
                    </a:lnTo>
                    <a:lnTo>
                      <a:pt x="1203" y="143"/>
                    </a:lnTo>
                    <a:lnTo>
                      <a:pt x="1224" y="134"/>
                    </a:lnTo>
                    <a:lnTo>
                      <a:pt x="1246" y="131"/>
                    </a:lnTo>
                    <a:lnTo>
                      <a:pt x="1267" y="133"/>
                    </a:lnTo>
                    <a:lnTo>
                      <a:pt x="1288" y="141"/>
                    </a:lnTo>
                    <a:lnTo>
                      <a:pt x="1306" y="153"/>
                    </a:lnTo>
                    <a:lnTo>
                      <a:pt x="1422" y="250"/>
                    </a:lnTo>
                    <a:lnTo>
                      <a:pt x="1435" y="264"/>
                    </a:lnTo>
                    <a:lnTo>
                      <a:pt x="1445" y="280"/>
                    </a:lnTo>
                    <a:lnTo>
                      <a:pt x="1451" y="297"/>
                    </a:lnTo>
                    <a:lnTo>
                      <a:pt x="1454" y="316"/>
                    </a:lnTo>
                    <a:lnTo>
                      <a:pt x="1453" y="334"/>
                    </a:lnTo>
                    <a:lnTo>
                      <a:pt x="1448" y="353"/>
                    </a:lnTo>
                    <a:lnTo>
                      <a:pt x="1438" y="371"/>
                    </a:lnTo>
                    <a:lnTo>
                      <a:pt x="1388" y="446"/>
                    </a:lnTo>
                    <a:lnTo>
                      <a:pt x="1418" y="493"/>
                    </a:lnTo>
                    <a:lnTo>
                      <a:pt x="1444" y="544"/>
                    </a:lnTo>
                    <a:lnTo>
                      <a:pt x="1464" y="595"/>
                    </a:lnTo>
                    <a:lnTo>
                      <a:pt x="1556" y="598"/>
                    </a:lnTo>
                    <a:lnTo>
                      <a:pt x="1579" y="603"/>
                    </a:lnTo>
                    <a:lnTo>
                      <a:pt x="1598" y="611"/>
                    </a:lnTo>
                    <a:lnTo>
                      <a:pt x="1616" y="624"/>
                    </a:lnTo>
                    <a:lnTo>
                      <a:pt x="1629" y="641"/>
                    </a:lnTo>
                    <a:lnTo>
                      <a:pt x="1639" y="660"/>
                    </a:lnTo>
                    <a:lnTo>
                      <a:pt x="1644" y="682"/>
                    </a:lnTo>
                    <a:lnTo>
                      <a:pt x="1657" y="832"/>
                    </a:lnTo>
                    <a:lnTo>
                      <a:pt x="1656" y="855"/>
                    </a:lnTo>
                    <a:lnTo>
                      <a:pt x="1650" y="876"/>
                    </a:lnTo>
                    <a:lnTo>
                      <a:pt x="1638" y="894"/>
                    </a:lnTo>
                    <a:lnTo>
                      <a:pt x="1623" y="910"/>
                    </a:lnTo>
                    <a:lnTo>
                      <a:pt x="1605" y="922"/>
                    </a:lnTo>
                    <a:lnTo>
                      <a:pt x="1584" y="929"/>
                    </a:lnTo>
                    <a:lnTo>
                      <a:pt x="1492" y="948"/>
                    </a:lnTo>
                    <a:lnTo>
                      <a:pt x="1480" y="1004"/>
                    </a:lnTo>
                    <a:lnTo>
                      <a:pt x="1462" y="1058"/>
                    </a:lnTo>
                    <a:lnTo>
                      <a:pt x="1439" y="1111"/>
                    </a:lnTo>
                    <a:lnTo>
                      <a:pt x="1506" y="1181"/>
                    </a:lnTo>
                    <a:lnTo>
                      <a:pt x="1520" y="1200"/>
                    </a:lnTo>
                    <a:lnTo>
                      <a:pt x="1528" y="1220"/>
                    </a:lnTo>
                    <a:lnTo>
                      <a:pt x="1531" y="1241"/>
                    </a:lnTo>
                    <a:lnTo>
                      <a:pt x="1529" y="1262"/>
                    </a:lnTo>
                    <a:lnTo>
                      <a:pt x="1522" y="1283"/>
                    </a:lnTo>
                    <a:lnTo>
                      <a:pt x="1510" y="1303"/>
                    </a:lnTo>
                    <a:lnTo>
                      <a:pt x="1413" y="1417"/>
                    </a:lnTo>
                    <a:lnTo>
                      <a:pt x="1399" y="1431"/>
                    </a:lnTo>
                    <a:lnTo>
                      <a:pt x="1383" y="1441"/>
                    </a:lnTo>
                    <a:lnTo>
                      <a:pt x="1365" y="1447"/>
                    </a:lnTo>
                    <a:lnTo>
                      <a:pt x="1347" y="1450"/>
                    </a:lnTo>
                    <a:lnTo>
                      <a:pt x="1328" y="1449"/>
                    </a:lnTo>
                    <a:lnTo>
                      <a:pt x="1310" y="1444"/>
                    </a:lnTo>
                    <a:lnTo>
                      <a:pt x="1293" y="1435"/>
                    </a:lnTo>
                    <a:lnTo>
                      <a:pt x="1210" y="1380"/>
                    </a:lnTo>
                    <a:lnTo>
                      <a:pt x="1161" y="1410"/>
                    </a:lnTo>
                    <a:lnTo>
                      <a:pt x="1110" y="1437"/>
                    </a:lnTo>
                    <a:lnTo>
                      <a:pt x="1056" y="1458"/>
                    </a:lnTo>
                    <a:lnTo>
                      <a:pt x="1053" y="1558"/>
                    </a:lnTo>
                    <a:lnTo>
                      <a:pt x="1049" y="1581"/>
                    </a:lnTo>
                    <a:lnTo>
                      <a:pt x="1040" y="1602"/>
                    </a:lnTo>
                    <a:lnTo>
                      <a:pt x="1027" y="1618"/>
                    </a:lnTo>
                    <a:lnTo>
                      <a:pt x="1011" y="1633"/>
                    </a:lnTo>
                    <a:lnTo>
                      <a:pt x="991" y="1642"/>
                    </a:lnTo>
                    <a:lnTo>
                      <a:pt x="969" y="1647"/>
                    </a:lnTo>
                    <a:lnTo>
                      <a:pt x="819" y="1659"/>
                    </a:lnTo>
                    <a:lnTo>
                      <a:pt x="796" y="1658"/>
                    </a:lnTo>
                    <a:lnTo>
                      <a:pt x="776" y="1652"/>
                    </a:lnTo>
                    <a:lnTo>
                      <a:pt x="757" y="1641"/>
                    </a:lnTo>
                    <a:lnTo>
                      <a:pt x="740" y="1626"/>
                    </a:lnTo>
                    <a:lnTo>
                      <a:pt x="729" y="1608"/>
                    </a:lnTo>
                    <a:lnTo>
                      <a:pt x="722" y="1586"/>
                    </a:lnTo>
                    <a:lnTo>
                      <a:pt x="701" y="1483"/>
                    </a:lnTo>
                    <a:lnTo>
                      <a:pt x="649" y="1471"/>
                    </a:lnTo>
                    <a:lnTo>
                      <a:pt x="597" y="1454"/>
                    </a:lnTo>
                    <a:lnTo>
                      <a:pt x="547" y="1434"/>
                    </a:lnTo>
                    <a:lnTo>
                      <a:pt x="471" y="1504"/>
                    </a:lnTo>
                    <a:lnTo>
                      <a:pt x="454" y="1517"/>
                    </a:lnTo>
                    <a:lnTo>
                      <a:pt x="433" y="1525"/>
                    </a:lnTo>
                    <a:lnTo>
                      <a:pt x="412" y="1529"/>
                    </a:lnTo>
                    <a:lnTo>
                      <a:pt x="390" y="1526"/>
                    </a:lnTo>
                    <a:lnTo>
                      <a:pt x="369" y="1519"/>
                    </a:lnTo>
                    <a:lnTo>
                      <a:pt x="351" y="1507"/>
                    </a:lnTo>
                    <a:lnTo>
                      <a:pt x="235" y="1410"/>
                    </a:lnTo>
                    <a:lnTo>
                      <a:pt x="222" y="1395"/>
                    </a:lnTo>
                    <a:lnTo>
                      <a:pt x="213" y="1380"/>
                    </a:lnTo>
                    <a:lnTo>
                      <a:pt x="205" y="1362"/>
                    </a:lnTo>
                    <a:lnTo>
                      <a:pt x="203" y="1344"/>
                    </a:lnTo>
                    <a:lnTo>
                      <a:pt x="204" y="1325"/>
                    </a:lnTo>
                    <a:lnTo>
                      <a:pt x="210" y="1307"/>
                    </a:lnTo>
                    <a:lnTo>
                      <a:pt x="219" y="1289"/>
                    </a:lnTo>
                    <a:lnTo>
                      <a:pt x="276" y="1204"/>
                    </a:lnTo>
                    <a:lnTo>
                      <a:pt x="248" y="1159"/>
                    </a:lnTo>
                    <a:lnTo>
                      <a:pt x="224" y="1113"/>
                    </a:lnTo>
                    <a:lnTo>
                      <a:pt x="203" y="1064"/>
                    </a:lnTo>
                    <a:lnTo>
                      <a:pt x="100" y="1061"/>
                    </a:lnTo>
                    <a:lnTo>
                      <a:pt x="79" y="1058"/>
                    </a:lnTo>
                    <a:lnTo>
                      <a:pt x="58" y="1049"/>
                    </a:lnTo>
                    <a:lnTo>
                      <a:pt x="41" y="1037"/>
                    </a:lnTo>
                    <a:lnTo>
                      <a:pt x="27" y="1019"/>
                    </a:lnTo>
                    <a:lnTo>
                      <a:pt x="18" y="1000"/>
                    </a:lnTo>
                    <a:lnTo>
                      <a:pt x="13" y="978"/>
                    </a:lnTo>
                    <a:lnTo>
                      <a:pt x="0" y="827"/>
                    </a:lnTo>
                    <a:lnTo>
                      <a:pt x="1" y="806"/>
                    </a:lnTo>
                    <a:lnTo>
                      <a:pt x="8" y="784"/>
                    </a:lnTo>
                    <a:lnTo>
                      <a:pt x="18" y="765"/>
                    </a:lnTo>
                    <a:lnTo>
                      <a:pt x="33" y="750"/>
                    </a:lnTo>
                    <a:lnTo>
                      <a:pt x="52" y="738"/>
                    </a:lnTo>
                    <a:lnTo>
                      <a:pt x="72" y="730"/>
                    </a:lnTo>
                    <a:lnTo>
                      <a:pt x="167" y="712"/>
                    </a:lnTo>
                    <a:lnTo>
                      <a:pt x="180" y="656"/>
                    </a:lnTo>
                    <a:lnTo>
                      <a:pt x="196" y="601"/>
                    </a:lnTo>
                    <a:lnTo>
                      <a:pt x="217" y="549"/>
                    </a:lnTo>
                    <a:lnTo>
                      <a:pt x="150" y="479"/>
                    </a:lnTo>
                    <a:lnTo>
                      <a:pt x="136" y="460"/>
                    </a:lnTo>
                    <a:lnTo>
                      <a:pt x="128" y="440"/>
                    </a:lnTo>
                    <a:lnTo>
                      <a:pt x="125" y="419"/>
                    </a:lnTo>
                    <a:lnTo>
                      <a:pt x="127" y="397"/>
                    </a:lnTo>
                    <a:lnTo>
                      <a:pt x="134" y="377"/>
                    </a:lnTo>
                    <a:lnTo>
                      <a:pt x="147" y="357"/>
                    </a:lnTo>
                    <a:lnTo>
                      <a:pt x="244" y="242"/>
                    </a:lnTo>
                    <a:lnTo>
                      <a:pt x="258" y="228"/>
                    </a:lnTo>
                    <a:lnTo>
                      <a:pt x="275" y="218"/>
                    </a:lnTo>
                    <a:lnTo>
                      <a:pt x="292" y="212"/>
                    </a:lnTo>
                    <a:lnTo>
                      <a:pt x="310" y="210"/>
                    </a:lnTo>
                    <a:lnTo>
                      <a:pt x="328" y="211"/>
                    </a:lnTo>
                    <a:lnTo>
                      <a:pt x="347" y="216"/>
                    </a:lnTo>
                    <a:lnTo>
                      <a:pt x="364" y="224"/>
                    </a:lnTo>
                    <a:lnTo>
                      <a:pt x="439" y="275"/>
                    </a:lnTo>
                    <a:lnTo>
                      <a:pt x="491" y="242"/>
                    </a:lnTo>
                    <a:lnTo>
                      <a:pt x="545" y="213"/>
                    </a:lnTo>
                    <a:lnTo>
                      <a:pt x="601" y="190"/>
                    </a:lnTo>
                    <a:lnTo>
                      <a:pt x="604" y="100"/>
                    </a:lnTo>
                    <a:lnTo>
                      <a:pt x="608" y="79"/>
                    </a:lnTo>
                    <a:lnTo>
                      <a:pt x="617" y="58"/>
                    </a:lnTo>
                    <a:lnTo>
                      <a:pt x="629" y="41"/>
                    </a:lnTo>
                    <a:lnTo>
                      <a:pt x="647" y="27"/>
                    </a:lnTo>
                    <a:lnTo>
                      <a:pt x="666" y="18"/>
                    </a:lnTo>
                    <a:lnTo>
                      <a:pt x="688" y="13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43"/>
              <p:cNvSpPr>
                <a:spLocks noEditPoints="1"/>
              </p:cNvSpPr>
              <p:nvPr/>
            </p:nvSpPr>
            <p:spPr bwMode="auto">
              <a:xfrm>
                <a:off x="5662" y="3739"/>
                <a:ext cx="149" cy="149"/>
              </a:xfrm>
              <a:custGeom>
                <a:avLst/>
                <a:gdLst>
                  <a:gd name="T0" fmla="*/ 603 w 1345"/>
                  <a:gd name="T1" fmla="*/ 438 h 1345"/>
                  <a:gd name="T2" fmla="*/ 508 w 1345"/>
                  <a:gd name="T3" fmla="*/ 495 h 1345"/>
                  <a:gd name="T4" fmla="*/ 448 w 1345"/>
                  <a:gd name="T5" fmla="*/ 589 h 1345"/>
                  <a:gd name="T6" fmla="*/ 438 w 1345"/>
                  <a:gd name="T7" fmla="*/ 703 h 1345"/>
                  <a:gd name="T8" fmla="*/ 480 w 1345"/>
                  <a:gd name="T9" fmla="*/ 807 h 1345"/>
                  <a:gd name="T10" fmla="*/ 563 w 1345"/>
                  <a:gd name="T11" fmla="*/ 879 h 1345"/>
                  <a:gd name="T12" fmla="*/ 673 w 1345"/>
                  <a:gd name="T13" fmla="*/ 908 h 1345"/>
                  <a:gd name="T14" fmla="*/ 783 w 1345"/>
                  <a:gd name="T15" fmla="*/ 882 h 1345"/>
                  <a:gd name="T16" fmla="*/ 868 w 1345"/>
                  <a:gd name="T17" fmla="*/ 811 h 1345"/>
                  <a:gd name="T18" fmla="*/ 912 w 1345"/>
                  <a:gd name="T19" fmla="*/ 709 h 1345"/>
                  <a:gd name="T20" fmla="*/ 904 w 1345"/>
                  <a:gd name="T21" fmla="*/ 594 h 1345"/>
                  <a:gd name="T22" fmla="*/ 847 w 1345"/>
                  <a:gd name="T23" fmla="*/ 499 h 1345"/>
                  <a:gd name="T24" fmla="*/ 755 w 1345"/>
                  <a:gd name="T25" fmla="*/ 441 h 1345"/>
                  <a:gd name="T26" fmla="*/ 638 w 1345"/>
                  <a:gd name="T27" fmla="*/ 0 h 1345"/>
                  <a:gd name="T28" fmla="*/ 773 w 1345"/>
                  <a:gd name="T29" fmla="*/ 12 h 1345"/>
                  <a:gd name="T30" fmla="*/ 814 w 1345"/>
                  <a:gd name="T31" fmla="*/ 61 h 1345"/>
                  <a:gd name="T32" fmla="*/ 872 w 1345"/>
                  <a:gd name="T33" fmla="*/ 155 h 1345"/>
                  <a:gd name="T34" fmla="*/ 1003 w 1345"/>
                  <a:gd name="T35" fmla="*/ 163 h 1345"/>
                  <a:gd name="T36" fmla="*/ 1065 w 1345"/>
                  <a:gd name="T37" fmla="*/ 145 h 1345"/>
                  <a:gd name="T38" fmla="*/ 1124 w 1345"/>
                  <a:gd name="T39" fmla="*/ 172 h 1345"/>
                  <a:gd name="T40" fmla="*/ 1210 w 1345"/>
                  <a:gd name="T41" fmla="*/ 277 h 1345"/>
                  <a:gd name="T42" fmla="*/ 1206 w 1345"/>
                  <a:gd name="T43" fmla="*/ 339 h 1345"/>
                  <a:gd name="T44" fmla="*/ 1177 w 1345"/>
                  <a:gd name="T45" fmla="*/ 446 h 1345"/>
                  <a:gd name="T46" fmla="*/ 1266 w 1345"/>
                  <a:gd name="T47" fmla="*/ 540 h 1345"/>
                  <a:gd name="T48" fmla="*/ 1324 w 1345"/>
                  <a:gd name="T49" fmla="*/ 570 h 1345"/>
                  <a:gd name="T50" fmla="*/ 1345 w 1345"/>
                  <a:gd name="T51" fmla="*/ 631 h 1345"/>
                  <a:gd name="T52" fmla="*/ 1333 w 1345"/>
                  <a:gd name="T53" fmla="*/ 766 h 1345"/>
                  <a:gd name="T54" fmla="*/ 1284 w 1345"/>
                  <a:gd name="T55" fmla="*/ 809 h 1345"/>
                  <a:gd name="T56" fmla="*/ 1188 w 1345"/>
                  <a:gd name="T57" fmla="*/ 864 h 1345"/>
                  <a:gd name="T58" fmla="*/ 1185 w 1345"/>
                  <a:gd name="T59" fmla="*/ 998 h 1345"/>
                  <a:gd name="T60" fmla="*/ 1205 w 1345"/>
                  <a:gd name="T61" fmla="*/ 1060 h 1345"/>
                  <a:gd name="T62" fmla="*/ 1177 w 1345"/>
                  <a:gd name="T63" fmla="*/ 1119 h 1345"/>
                  <a:gd name="T64" fmla="*/ 1073 w 1345"/>
                  <a:gd name="T65" fmla="*/ 1207 h 1345"/>
                  <a:gd name="T66" fmla="*/ 1009 w 1345"/>
                  <a:gd name="T67" fmla="*/ 1202 h 1345"/>
                  <a:gd name="T68" fmla="*/ 897 w 1345"/>
                  <a:gd name="T69" fmla="*/ 1169 h 1345"/>
                  <a:gd name="T70" fmla="*/ 800 w 1345"/>
                  <a:gd name="T71" fmla="*/ 1265 h 1345"/>
                  <a:gd name="T72" fmla="*/ 769 w 1345"/>
                  <a:gd name="T73" fmla="*/ 1323 h 1345"/>
                  <a:gd name="T74" fmla="*/ 708 w 1345"/>
                  <a:gd name="T75" fmla="*/ 1345 h 1345"/>
                  <a:gd name="T76" fmla="*/ 573 w 1345"/>
                  <a:gd name="T77" fmla="*/ 1332 h 1345"/>
                  <a:gd name="T78" fmla="*/ 531 w 1345"/>
                  <a:gd name="T79" fmla="*/ 1284 h 1345"/>
                  <a:gd name="T80" fmla="*/ 477 w 1345"/>
                  <a:gd name="T81" fmla="*/ 1178 h 1345"/>
                  <a:gd name="T82" fmla="*/ 343 w 1345"/>
                  <a:gd name="T83" fmla="*/ 1181 h 1345"/>
                  <a:gd name="T84" fmla="*/ 280 w 1345"/>
                  <a:gd name="T85" fmla="*/ 1200 h 1345"/>
                  <a:gd name="T86" fmla="*/ 222 w 1345"/>
                  <a:gd name="T87" fmla="*/ 1173 h 1345"/>
                  <a:gd name="T88" fmla="*/ 135 w 1345"/>
                  <a:gd name="T89" fmla="*/ 1068 h 1345"/>
                  <a:gd name="T90" fmla="*/ 140 w 1345"/>
                  <a:gd name="T91" fmla="*/ 1005 h 1345"/>
                  <a:gd name="T92" fmla="*/ 176 w 1345"/>
                  <a:gd name="T93" fmla="*/ 894 h 1345"/>
                  <a:gd name="T94" fmla="*/ 79 w 1345"/>
                  <a:gd name="T95" fmla="*/ 806 h 1345"/>
                  <a:gd name="T96" fmla="*/ 23 w 1345"/>
                  <a:gd name="T97" fmla="*/ 775 h 1345"/>
                  <a:gd name="T98" fmla="*/ 0 w 1345"/>
                  <a:gd name="T99" fmla="*/ 714 h 1345"/>
                  <a:gd name="T100" fmla="*/ 12 w 1345"/>
                  <a:gd name="T101" fmla="*/ 579 h 1345"/>
                  <a:gd name="T102" fmla="*/ 61 w 1345"/>
                  <a:gd name="T103" fmla="*/ 536 h 1345"/>
                  <a:gd name="T104" fmla="*/ 161 w 1345"/>
                  <a:gd name="T105" fmla="*/ 481 h 1345"/>
                  <a:gd name="T106" fmla="*/ 160 w 1345"/>
                  <a:gd name="T107" fmla="*/ 347 h 1345"/>
                  <a:gd name="T108" fmla="*/ 141 w 1345"/>
                  <a:gd name="T109" fmla="*/ 285 h 1345"/>
                  <a:gd name="T110" fmla="*/ 168 w 1345"/>
                  <a:gd name="T111" fmla="*/ 226 h 1345"/>
                  <a:gd name="T112" fmla="*/ 273 w 1345"/>
                  <a:gd name="T113" fmla="*/ 138 h 1345"/>
                  <a:gd name="T114" fmla="*/ 337 w 1345"/>
                  <a:gd name="T115" fmla="*/ 144 h 1345"/>
                  <a:gd name="T116" fmla="*/ 445 w 1345"/>
                  <a:gd name="T117" fmla="*/ 169 h 1345"/>
                  <a:gd name="T118" fmla="*/ 546 w 1345"/>
                  <a:gd name="T119" fmla="*/ 80 h 1345"/>
                  <a:gd name="T120" fmla="*/ 577 w 1345"/>
                  <a:gd name="T121" fmla="*/ 22 h 1345"/>
                  <a:gd name="T122" fmla="*/ 638 w 1345"/>
                  <a:gd name="T123" fmla="*/ 0 h 1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45" h="1345">
                    <a:moveTo>
                      <a:pt x="678" y="427"/>
                    </a:moveTo>
                    <a:lnTo>
                      <a:pt x="640" y="430"/>
                    </a:lnTo>
                    <a:lnTo>
                      <a:pt x="603" y="438"/>
                    </a:lnTo>
                    <a:lnTo>
                      <a:pt x="568" y="453"/>
                    </a:lnTo>
                    <a:lnTo>
                      <a:pt x="536" y="471"/>
                    </a:lnTo>
                    <a:lnTo>
                      <a:pt x="508" y="495"/>
                    </a:lnTo>
                    <a:lnTo>
                      <a:pt x="483" y="523"/>
                    </a:lnTo>
                    <a:lnTo>
                      <a:pt x="464" y="554"/>
                    </a:lnTo>
                    <a:lnTo>
                      <a:pt x="448" y="589"/>
                    </a:lnTo>
                    <a:lnTo>
                      <a:pt x="439" y="625"/>
                    </a:lnTo>
                    <a:lnTo>
                      <a:pt x="436" y="664"/>
                    </a:lnTo>
                    <a:lnTo>
                      <a:pt x="438" y="703"/>
                    </a:lnTo>
                    <a:lnTo>
                      <a:pt x="447" y="741"/>
                    </a:lnTo>
                    <a:lnTo>
                      <a:pt x="461" y="775"/>
                    </a:lnTo>
                    <a:lnTo>
                      <a:pt x="480" y="807"/>
                    </a:lnTo>
                    <a:lnTo>
                      <a:pt x="504" y="834"/>
                    </a:lnTo>
                    <a:lnTo>
                      <a:pt x="532" y="859"/>
                    </a:lnTo>
                    <a:lnTo>
                      <a:pt x="563" y="879"/>
                    </a:lnTo>
                    <a:lnTo>
                      <a:pt x="597" y="894"/>
                    </a:lnTo>
                    <a:lnTo>
                      <a:pt x="634" y="904"/>
                    </a:lnTo>
                    <a:lnTo>
                      <a:pt x="673" y="908"/>
                    </a:lnTo>
                    <a:lnTo>
                      <a:pt x="711" y="905"/>
                    </a:lnTo>
                    <a:lnTo>
                      <a:pt x="748" y="896"/>
                    </a:lnTo>
                    <a:lnTo>
                      <a:pt x="783" y="882"/>
                    </a:lnTo>
                    <a:lnTo>
                      <a:pt x="815" y="862"/>
                    </a:lnTo>
                    <a:lnTo>
                      <a:pt x="843" y="839"/>
                    </a:lnTo>
                    <a:lnTo>
                      <a:pt x="868" y="811"/>
                    </a:lnTo>
                    <a:lnTo>
                      <a:pt x="888" y="780"/>
                    </a:lnTo>
                    <a:lnTo>
                      <a:pt x="903" y="746"/>
                    </a:lnTo>
                    <a:lnTo>
                      <a:pt x="912" y="709"/>
                    </a:lnTo>
                    <a:lnTo>
                      <a:pt x="915" y="670"/>
                    </a:lnTo>
                    <a:lnTo>
                      <a:pt x="913" y="631"/>
                    </a:lnTo>
                    <a:lnTo>
                      <a:pt x="904" y="594"/>
                    </a:lnTo>
                    <a:lnTo>
                      <a:pt x="891" y="559"/>
                    </a:lnTo>
                    <a:lnTo>
                      <a:pt x="871" y="528"/>
                    </a:lnTo>
                    <a:lnTo>
                      <a:pt x="847" y="499"/>
                    </a:lnTo>
                    <a:lnTo>
                      <a:pt x="820" y="475"/>
                    </a:lnTo>
                    <a:lnTo>
                      <a:pt x="789" y="455"/>
                    </a:lnTo>
                    <a:lnTo>
                      <a:pt x="755" y="441"/>
                    </a:lnTo>
                    <a:lnTo>
                      <a:pt x="717" y="430"/>
                    </a:lnTo>
                    <a:lnTo>
                      <a:pt x="678" y="427"/>
                    </a:lnTo>
                    <a:close/>
                    <a:moveTo>
                      <a:pt x="638" y="0"/>
                    </a:moveTo>
                    <a:lnTo>
                      <a:pt x="730" y="1"/>
                    </a:lnTo>
                    <a:lnTo>
                      <a:pt x="753" y="3"/>
                    </a:lnTo>
                    <a:lnTo>
                      <a:pt x="773" y="12"/>
                    </a:lnTo>
                    <a:lnTo>
                      <a:pt x="791" y="25"/>
                    </a:lnTo>
                    <a:lnTo>
                      <a:pt x="805" y="41"/>
                    </a:lnTo>
                    <a:lnTo>
                      <a:pt x="814" y="61"/>
                    </a:lnTo>
                    <a:lnTo>
                      <a:pt x="820" y="83"/>
                    </a:lnTo>
                    <a:lnTo>
                      <a:pt x="826" y="139"/>
                    </a:lnTo>
                    <a:lnTo>
                      <a:pt x="872" y="155"/>
                    </a:lnTo>
                    <a:lnTo>
                      <a:pt x="916" y="174"/>
                    </a:lnTo>
                    <a:lnTo>
                      <a:pt x="959" y="197"/>
                    </a:lnTo>
                    <a:lnTo>
                      <a:pt x="1003" y="163"/>
                    </a:lnTo>
                    <a:lnTo>
                      <a:pt x="1023" y="152"/>
                    </a:lnTo>
                    <a:lnTo>
                      <a:pt x="1043" y="146"/>
                    </a:lnTo>
                    <a:lnTo>
                      <a:pt x="1065" y="145"/>
                    </a:lnTo>
                    <a:lnTo>
                      <a:pt x="1087" y="149"/>
                    </a:lnTo>
                    <a:lnTo>
                      <a:pt x="1106" y="158"/>
                    </a:lnTo>
                    <a:lnTo>
                      <a:pt x="1124" y="172"/>
                    </a:lnTo>
                    <a:lnTo>
                      <a:pt x="1189" y="238"/>
                    </a:lnTo>
                    <a:lnTo>
                      <a:pt x="1202" y="256"/>
                    </a:lnTo>
                    <a:lnTo>
                      <a:pt x="1210" y="277"/>
                    </a:lnTo>
                    <a:lnTo>
                      <a:pt x="1214" y="297"/>
                    </a:lnTo>
                    <a:lnTo>
                      <a:pt x="1212" y="319"/>
                    </a:lnTo>
                    <a:lnTo>
                      <a:pt x="1206" y="339"/>
                    </a:lnTo>
                    <a:lnTo>
                      <a:pt x="1194" y="359"/>
                    </a:lnTo>
                    <a:lnTo>
                      <a:pt x="1157" y="404"/>
                    </a:lnTo>
                    <a:lnTo>
                      <a:pt x="1177" y="446"/>
                    </a:lnTo>
                    <a:lnTo>
                      <a:pt x="1194" y="488"/>
                    </a:lnTo>
                    <a:lnTo>
                      <a:pt x="1207" y="532"/>
                    </a:lnTo>
                    <a:lnTo>
                      <a:pt x="1266" y="540"/>
                    </a:lnTo>
                    <a:lnTo>
                      <a:pt x="1288" y="546"/>
                    </a:lnTo>
                    <a:lnTo>
                      <a:pt x="1307" y="556"/>
                    </a:lnTo>
                    <a:lnTo>
                      <a:pt x="1324" y="570"/>
                    </a:lnTo>
                    <a:lnTo>
                      <a:pt x="1335" y="588"/>
                    </a:lnTo>
                    <a:lnTo>
                      <a:pt x="1343" y="609"/>
                    </a:lnTo>
                    <a:lnTo>
                      <a:pt x="1345" y="631"/>
                    </a:lnTo>
                    <a:lnTo>
                      <a:pt x="1344" y="724"/>
                    </a:lnTo>
                    <a:lnTo>
                      <a:pt x="1341" y="746"/>
                    </a:lnTo>
                    <a:lnTo>
                      <a:pt x="1333" y="766"/>
                    </a:lnTo>
                    <a:lnTo>
                      <a:pt x="1321" y="784"/>
                    </a:lnTo>
                    <a:lnTo>
                      <a:pt x="1304" y="798"/>
                    </a:lnTo>
                    <a:lnTo>
                      <a:pt x="1284" y="809"/>
                    </a:lnTo>
                    <a:lnTo>
                      <a:pt x="1263" y="814"/>
                    </a:lnTo>
                    <a:lnTo>
                      <a:pt x="1202" y="820"/>
                    </a:lnTo>
                    <a:lnTo>
                      <a:pt x="1188" y="864"/>
                    </a:lnTo>
                    <a:lnTo>
                      <a:pt x="1169" y="907"/>
                    </a:lnTo>
                    <a:lnTo>
                      <a:pt x="1146" y="948"/>
                    </a:lnTo>
                    <a:lnTo>
                      <a:pt x="1185" y="998"/>
                    </a:lnTo>
                    <a:lnTo>
                      <a:pt x="1197" y="1018"/>
                    </a:lnTo>
                    <a:lnTo>
                      <a:pt x="1204" y="1039"/>
                    </a:lnTo>
                    <a:lnTo>
                      <a:pt x="1205" y="1060"/>
                    </a:lnTo>
                    <a:lnTo>
                      <a:pt x="1201" y="1082"/>
                    </a:lnTo>
                    <a:lnTo>
                      <a:pt x="1192" y="1101"/>
                    </a:lnTo>
                    <a:lnTo>
                      <a:pt x="1177" y="1119"/>
                    </a:lnTo>
                    <a:lnTo>
                      <a:pt x="1111" y="1184"/>
                    </a:lnTo>
                    <a:lnTo>
                      <a:pt x="1094" y="1197"/>
                    </a:lnTo>
                    <a:lnTo>
                      <a:pt x="1073" y="1207"/>
                    </a:lnTo>
                    <a:lnTo>
                      <a:pt x="1051" y="1210"/>
                    </a:lnTo>
                    <a:lnTo>
                      <a:pt x="1030" y="1208"/>
                    </a:lnTo>
                    <a:lnTo>
                      <a:pt x="1009" y="1202"/>
                    </a:lnTo>
                    <a:lnTo>
                      <a:pt x="991" y="1189"/>
                    </a:lnTo>
                    <a:lnTo>
                      <a:pt x="939" y="1148"/>
                    </a:lnTo>
                    <a:lnTo>
                      <a:pt x="897" y="1169"/>
                    </a:lnTo>
                    <a:lnTo>
                      <a:pt x="854" y="1186"/>
                    </a:lnTo>
                    <a:lnTo>
                      <a:pt x="808" y="1199"/>
                    </a:lnTo>
                    <a:lnTo>
                      <a:pt x="800" y="1265"/>
                    </a:lnTo>
                    <a:lnTo>
                      <a:pt x="794" y="1287"/>
                    </a:lnTo>
                    <a:lnTo>
                      <a:pt x="783" y="1307"/>
                    </a:lnTo>
                    <a:lnTo>
                      <a:pt x="769" y="1323"/>
                    </a:lnTo>
                    <a:lnTo>
                      <a:pt x="750" y="1336"/>
                    </a:lnTo>
                    <a:lnTo>
                      <a:pt x="730" y="1343"/>
                    </a:lnTo>
                    <a:lnTo>
                      <a:pt x="708" y="1345"/>
                    </a:lnTo>
                    <a:lnTo>
                      <a:pt x="615" y="1344"/>
                    </a:lnTo>
                    <a:lnTo>
                      <a:pt x="593" y="1341"/>
                    </a:lnTo>
                    <a:lnTo>
                      <a:pt x="573" y="1332"/>
                    </a:lnTo>
                    <a:lnTo>
                      <a:pt x="555" y="1320"/>
                    </a:lnTo>
                    <a:lnTo>
                      <a:pt x="541" y="1304"/>
                    </a:lnTo>
                    <a:lnTo>
                      <a:pt x="531" y="1284"/>
                    </a:lnTo>
                    <a:lnTo>
                      <a:pt x="526" y="1262"/>
                    </a:lnTo>
                    <a:lnTo>
                      <a:pt x="518" y="1192"/>
                    </a:lnTo>
                    <a:lnTo>
                      <a:pt x="477" y="1178"/>
                    </a:lnTo>
                    <a:lnTo>
                      <a:pt x="436" y="1160"/>
                    </a:lnTo>
                    <a:lnTo>
                      <a:pt x="398" y="1140"/>
                    </a:lnTo>
                    <a:lnTo>
                      <a:pt x="343" y="1181"/>
                    </a:lnTo>
                    <a:lnTo>
                      <a:pt x="324" y="1193"/>
                    </a:lnTo>
                    <a:lnTo>
                      <a:pt x="302" y="1199"/>
                    </a:lnTo>
                    <a:lnTo>
                      <a:pt x="280" y="1200"/>
                    </a:lnTo>
                    <a:lnTo>
                      <a:pt x="260" y="1196"/>
                    </a:lnTo>
                    <a:lnTo>
                      <a:pt x="239" y="1187"/>
                    </a:lnTo>
                    <a:lnTo>
                      <a:pt x="222" y="1173"/>
                    </a:lnTo>
                    <a:lnTo>
                      <a:pt x="158" y="1107"/>
                    </a:lnTo>
                    <a:lnTo>
                      <a:pt x="143" y="1089"/>
                    </a:lnTo>
                    <a:lnTo>
                      <a:pt x="135" y="1068"/>
                    </a:lnTo>
                    <a:lnTo>
                      <a:pt x="132" y="1048"/>
                    </a:lnTo>
                    <a:lnTo>
                      <a:pt x="133" y="1026"/>
                    </a:lnTo>
                    <a:lnTo>
                      <a:pt x="140" y="1005"/>
                    </a:lnTo>
                    <a:lnTo>
                      <a:pt x="151" y="986"/>
                    </a:lnTo>
                    <a:lnTo>
                      <a:pt x="196" y="931"/>
                    </a:lnTo>
                    <a:lnTo>
                      <a:pt x="176" y="894"/>
                    </a:lnTo>
                    <a:lnTo>
                      <a:pt x="161" y="854"/>
                    </a:lnTo>
                    <a:lnTo>
                      <a:pt x="147" y="814"/>
                    </a:lnTo>
                    <a:lnTo>
                      <a:pt x="79" y="806"/>
                    </a:lnTo>
                    <a:lnTo>
                      <a:pt x="58" y="799"/>
                    </a:lnTo>
                    <a:lnTo>
                      <a:pt x="38" y="789"/>
                    </a:lnTo>
                    <a:lnTo>
                      <a:pt x="23" y="775"/>
                    </a:lnTo>
                    <a:lnTo>
                      <a:pt x="10" y="756"/>
                    </a:lnTo>
                    <a:lnTo>
                      <a:pt x="3" y="736"/>
                    </a:lnTo>
                    <a:lnTo>
                      <a:pt x="0" y="714"/>
                    </a:lnTo>
                    <a:lnTo>
                      <a:pt x="1" y="621"/>
                    </a:lnTo>
                    <a:lnTo>
                      <a:pt x="4" y="598"/>
                    </a:lnTo>
                    <a:lnTo>
                      <a:pt x="12" y="579"/>
                    </a:lnTo>
                    <a:lnTo>
                      <a:pt x="25" y="561"/>
                    </a:lnTo>
                    <a:lnTo>
                      <a:pt x="41" y="547"/>
                    </a:lnTo>
                    <a:lnTo>
                      <a:pt x="61" y="536"/>
                    </a:lnTo>
                    <a:lnTo>
                      <a:pt x="82" y="531"/>
                    </a:lnTo>
                    <a:lnTo>
                      <a:pt x="146" y="525"/>
                    </a:lnTo>
                    <a:lnTo>
                      <a:pt x="161" y="481"/>
                    </a:lnTo>
                    <a:lnTo>
                      <a:pt x="178" y="438"/>
                    </a:lnTo>
                    <a:lnTo>
                      <a:pt x="199" y="397"/>
                    </a:lnTo>
                    <a:lnTo>
                      <a:pt x="160" y="347"/>
                    </a:lnTo>
                    <a:lnTo>
                      <a:pt x="148" y="327"/>
                    </a:lnTo>
                    <a:lnTo>
                      <a:pt x="142" y="306"/>
                    </a:lnTo>
                    <a:lnTo>
                      <a:pt x="141" y="285"/>
                    </a:lnTo>
                    <a:lnTo>
                      <a:pt x="145" y="263"/>
                    </a:lnTo>
                    <a:lnTo>
                      <a:pt x="155" y="244"/>
                    </a:lnTo>
                    <a:lnTo>
                      <a:pt x="168" y="226"/>
                    </a:lnTo>
                    <a:lnTo>
                      <a:pt x="235" y="161"/>
                    </a:lnTo>
                    <a:lnTo>
                      <a:pt x="253" y="147"/>
                    </a:lnTo>
                    <a:lnTo>
                      <a:pt x="273" y="138"/>
                    </a:lnTo>
                    <a:lnTo>
                      <a:pt x="294" y="134"/>
                    </a:lnTo>
                    <a:lnTo>
                      <a:pt x="315" y="136"/>
                    </a:lnTo>
                    <a:lnTo>
                      <a:pt x="337" y="144"/>
                    </a:lnTo>
                    <a:lnTo>
                      <a:pt x="356" y="155"/>
                    </a:lnTo>
                    <a:lnTo>
                      <a:pt x="401" y="192"/>
                    </a:lnTo>
                    <a:lnTo>
                      <a:pt x="445" y="169"/>
                    </a:lnTo>
                    <a:lnTo>
                      <a:pt x="492" y="151"/>
                    </a:lnTo>
                    <a:lnTo>
                      <a:pt x="539" y="136"/>
                    </a:lnTo>
                    <a:lnTo>
                      <a:pt x="546" y="80"/>
                    </a:lnTo>
                    <a:lnTo>
                      <a:pt x="551" y="57"/>
                    </a:lnTo>
                    <a:lnTo>
                      <a:pt x="562" y="38"/>
                    </a:lnTo>
                    <a:lnTo>
                      <a:pt x="577" y="22"/>
                    </a:lnTo>
                    <a:lnTo>
                      <a:pt x="595" y="9"/>
                    </a:lnTo>
                    <a:lnTo>
                      <a:pt x="615" y="2"/>
                    </a:lnTo>
                    <a:lnTo>
                      <a:pt x="638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442913" y="5043167"/>
            <a:ext cx="1641221" cy="1648966"/>
            <a:chOff x="8628135" y="1125719"/>
            <a:chExt cx="718968" cy="722361"/>
          </a:xfrm>
        </p:grpSpPr>
        <p:sp>
          <p:nvSpPr>
            <p:cNvPr id="61" name="Овал 60"/>
            <p:cNvSpPr/>
            <p:nvPr/>
          </p:nvSpPr>
          <p:spPr>
            <a:xfrm>
              <a:off x="8628135" y="1125719"/>
              <a:ext cx="718968" cy="722361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" name="Group 30"/>
            <p:cNvGrpSpPr>
              <a:grpSpLocks noChangeAspect="1"/>
            </p:cNvGrpSpPr>
            <p:nvPr/>
          </p:nvGrpSpPr>
          <p:grpSpPr bwMode="auto">
            <a:xfrm>
              <a:off x="8766651" y="1264371"/>
              <a:ext cx="434075" cy="406572"/>
              <a:chOff x="5049" y="3293"/>
              <a:chExt cx="363" cy="340"/>
            </a:xfrm>
          </p:grpSpPr>
          <p:sp>
            <p:nvSpPr>
              <p:cNvPr id="63" name="AutoShape 29"/>
              <p:cNvSpPr>
                <a:spLocks noChangeAspect="1" noChangeArrowheads="1" noTextEdit="1"/>
              </p:cNvSpPr>
              <p:nvPr/>
            </p:nvSpPr>
            <p:spPr bwMode="auto">
              <a:xfrm>
                <a:off x="5049" y="3293"/>
                <a:ext cx="363" cy="340"/>
              </a:xfrm>
              <a:prstGeom prst="rect">
                <a:avLst/>
              </a:pr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2"/>
              <p:cNvSpPr>
                <a:spLocks noEditPoints="1"/>
              </p:cNvSpPr>
              <p:nvPr/>
            </p:nvSpPr>
            <p:spPr bwMode="auto">
              <a:xfrm>
                <a:off x="5149" y="3294"/>
                <a:ext cx="162" cy="159"/>
              </a:xfrm>
              <a:custGeom>
                <a:avLst/>
                <a:gdLst>
                  <a:gd name="T0" fmla="*/ 202 w 1621"/>
                  <a:gd name="T1" fmla="*/ 183 h 1595"/>
                  <a:gd name="T2" fmla="*/ 184 w 1621"/>
                  <a:gd name="T3" fmla="*/ 201 h 1595"/>
                  <a:gd name="T4" fmla="*/ 181 w 1621"/>
                  <a:gd name="T5" fmla="*/ 1071 h 1595"/>
                  <a:gd name="T6" fmla="*/ 191 w 1621"/>
                  <a:gd name="T7" fmla="*/ 1094 h 1595"/>
                  <a:gd name="T8" fmla="*/ 214 w 1621"/>
                  <a:gd name="T9" fmla="*/ 1104 h 1595"/>
                  <a:gd name="T10" fmla="*/ 1419 w 1621"/>
                  <a:gd name="T11" fmla="*/ 1102 h 1595"/>
                  <a:gd name="T12" fmla="*/ 1437 w 1621"/>
                  <a:gd name="T13" fmla="*/ 1084 h 1595"/>
                  <a:gd name="T14" fmla="*/ 1440 w 1621"/>
                  <a:gd name="T15" fmla="*/ 214 h 1595"/>
                  <a:gd name="T16" fmla="*/ 1430 w 1621"/>
                  <a:gd name="T17" fmla="*/ 190 h 1595"/>
                  <a:gd name="T18" fmla="*/ 1407 w 1621"/>
                  <a:gd name="T19" fmla="*/ 181 h 1595"/>
                  <a:gd name="T20" fmla="*/ 214 w 1621"/>
                  <a:gd name="T21" fmla="*/ 0 h 1595"/>
                  <a:gd name="T22" fmla="*/ 1446 w 1621"/>
                  <a:gd name="T23" fmla="*/ 3 h 1595"/>
                  <a:gd name="T24" fmla="*/ 1515 w 1621"/>
                  <a:gd name="T25" fmla="*/ 29 h 1595"/>
                  <a:gd name="T26" fmla="*/ 1571 w 1621"/>
                  <a:gd name="T27" fmla="*/ 75 h 1595"/>
                  <a:gd name="T28" fmla="*/ 1607 w 1621"/>
                  <a:gd name="T29" fmla="*/ 139 h 1595"/>
                  <a:gd name="T30" fmla="*/ 1621 w 1621"/>
                  <a:gd name="T31" fmla="*/ 214 h 1595"/>
                  <a:gd name="T32" fmla="*/ 1617 w 1621"/>
                  <a:gd name="T33" fmla="*/ 1109 h 1595"/>
                  <a:gd name="T34" fmla="*/ 1592 w 1621"/>
                  <a:gd name="T35" fmla="*/ 1179 h 1595"/>
                  <a:gd name="T36" fmla="*/ 1545 w 1621"/>
                  <a:gd name="T37" fmla="*/ 1234 h 1595"/>
                  <a:gd name="T38" fmla="*/ 1482 w 1621"/>
                  <a:gd name="T39" fmla="*/ 1271 h 1595"/>
                  <a:gd name="T40" fmla="*/ 1407 w 1621"/>
                  <a:gd name="T41" fmla="*/ 1285 h 1595"/>
                  <a:gd name="T42" fmla="*/ 901 w 1621"/>
                  <a:gd name="T43" fmla="*/ 1412 h 1595"/>
                  <a:gd name="T44" fmla="*/ 1075 w 1621"/>
                  <a:gd name="T45" fmla="*/ 1416 h 1595"/>
                  <a:gd name="T46" fmla="*/ 1115 w 1621"/>
                  <a:gd name="T47" fmla="*/ 1440 h 1595"/>
                  <a:gd name="T48" fmla="*/ 1138 w 1621"/>
                  <a:gd name="T49" fmla="*/ 1479 h 1595"/>
                  <a:gd name="T50" fmla="*/ 1138 w 1621"/>
                  <a:gd name="T51" fmla="*/ 1528 h 1595"/>
                  <a:gd name="T52" fmla="*/ 1115 w 1621"/>
                  <a:gd name="T53" fmla="*/ 1567 h 1595"/>
                  <a:gd name="T54" fmla="*/ 1075 w 1621"/>
                  <a:gd name="T55" fmla="*/ 1592 h 1595"/>
                  <a:gd name="T56" fmla="*/ 570 w 1621"/>
                  <a:gd name="T57" fmla="*/ 1595 h 1595"/>
                  <a:gd name="T58" fmla="*/ 524 w 1621"/>
                  <a:gd name="T59" fmla="*/ 1582 h 1595"/>
                  <a:gd name="T60" fmla="*/ 492 w 1621"/>
                  <a:gd name="T61" fmla="*/ 1550 h 1595"/>
                  <a:gd name="T62" fmla="*/ 480 w 1621"/>
                  <a:gd name="T63" fmla="*/ 1504 h 1595"/>
                  <a:gd name="T64" fmla="*/ 492 w 1621"/>
                  <a:gd name="T65" fmla="*/ 1457 h 1595"/>
                  <a:gd name="T66" fmla="*/ 524 w 1621"/>
                  <a:gd name="T67" fmla="*/ 1426 h 1595"/>
                  <a:gd name="T68" fmla="*/ 570 w 1621"/>
                  <a:gd name="T69" fmla="*/ 1412 h 1595"/>
                  <a:gd name="T70" fmla="*/ 720 w 1621"/>
                  <a:gd name="T71" fmla="*/ 1413 h 1595"/>
                  <a:gd name="T72" fmla="*/ 214 w 1621"/>
                  <a:gd name="T73" fmla="*/ 1286 h 1595"/>
                  <a:gd name="T74" fmla="*/ 139 w 1621"/>
                  <a:gd name="T75" fmla="*/ 1273 h 1595"/>
                  <a:gd name="T76" fmla="*/ 76 w 1621"/>
                  <a:gd name="T77" fmla="*/ 1235 h 1595"/>
                  <a:gd name="T78" fmla="*/ 29 w 1621"/>
                  <a:gd name="T79" fmla="*/ 1179 h 1595"/>
                  <a:gd name="T80" fmla="*/ 4 w 1621"/>
                  <a:gd name="T81" fmla="*/ 1110 h 1595"/>
                  <a:gd name="T82" fmla="*/ 0 w 1621"/>
                  <a:gd name="T83" fmla="*/ 214 h 1595"/>
                  <a:gd name="T84" fmla="*/ 13 w 1621"/>
                  <a:gd name="T85" fmla="*/ 139 h 1595"/>
                  <a:gd name="T86" fmla="*/ 50 w 1621"/>
                  <a:gd name="T87" fmla="*/ 75 h 1595"/>
                  <a:gd name="T88" fmla="*/ 106 w 1621"/>
                  <a:gd name="T89" fmla="*/ 29 h 1595"/>
                  <a:gd name="T90" fmla="*/ 175 w 1621"/>
                  <a:gd name="T91" fmla="*/ 3 h 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1" h="1595">
                    <a:moveTo>
                      <a:pt x="214" y="181"/>
                    </a:moveTo>
                    <a:lnTo>
                      <a:pt x="202" y="183"/>
                    </a:lnTo>
                    <a:lnTo>
                      <a:pt x="191" y="190"/>
                    </a:lnTo>
                    <a:lnTo>
                      <a:pt x="184" y="201"/>
                    </a:lnTo>
                    <a:lnTo>
                      <a:pt x="181" y="214"/>
                    </a:lnTo>
                    <a:lnTo>
                      <a:pt x="181" y="1071"/>
                    </a:lnTo>
                    <a:lnTo>
                      <a:pt x="184" y="1083"/>
                    </a:lnTo>
                    <a:lnTo>
                      <a:pt x="191" y="1094"/>
                    </a:lnTo>
                    <a:lnTo>
                      <a:pt x="202" y="1102"/>
                    </a:lnTo>
                    <a:lnTo>
                      <a:pt x="214" y="1104"/>
                    </a:lnTo>
                    <a:lnTo>
                      <a:pt x="1407" y="1104"/>
                    </a:lnTo>
                    <a:lnTo>
                      <a:pt x="1419" y="1102"/>
                    </a:lnTo>
                    <a:lnTo>
                      <a:pt x="1430" y="1094"/>
                    </a:lnTo>
                    <a:lnTo>
                      <a:pt x="1437" y="1084"/>
                    </a:lnTo>
                    <a:lnTo>
                      <a:pt x="1440" y="1071"/>
                    </a:lnTo>
                    <a:lnTo>
                      <a:pt x="1440" y="214"/>
                    </a:lnTo>
                    <a:lnTo>
                      <a:pt x="1437" y="201"/>
                    </a:lnTo>
                    <a:lnTo>
                      <a:pt x="1430" y="190"/>
                    </a:lnTo>
                    <a:lnTo>
                      <a:pt x="1419" y="183"/>
                    </a:lnTo>
                    <a:lnTo>
                      <a:pt x="1407" y="181"/>
                    </a:lnTo>
                    <a:lnTo>
                      <a:pt x="214" y="181"/>
                    </a:lnTo>
                    <a:close/>
                    <a:moveTo>
                      <a:pt x="214" y="0"/>
                    </a:moveTo>
                    <a:lnTo>
                      <a:pt x="1407" y="0"/>
                    </a:lnTo>
                    <a:lnTo>
                      <a:pt x="1446" y="3"/>
                    </a:lnTo>
                    <a:lnTo>
                      <a:pt x="1482" y="13"/>
                    </a:lnTo>
                    <a:lnTo>
                      <a:pt x="1515" y="29"/>
                    </a:lnTo>
                    <a:lnTo>
                      <a:pt x="1545" y="50"/>
                    </a:lnTo>
                    <a:lnTo>
                      <a:pt x="1571" y="75"/>
                    </a:lnTo>
                    <a:lnTo>
                      <a:pt x="1592" y="106"/>
                    </a:lnTo>
                    <a:lnTo>
                      <a:pt x="1607" y="139"/>
                    </a:lnTo>
                    <a:lnTo>
                      <a:pt x="1617" y="176"/>
                    </a:lnTo>
                    <a:lnTo>
                      <a:pt x="1621" y="214"/>
                    </a:lnTo>
                    <a:lnTo>
                      <a:pt x="1621" y="1070"/>
                    </a:lnTo>
                    <a:lnTo>
                      <a:pt x="1617" y="1109"/>
                    </a:lnTo>
                    <a:lnTo>
                      <a:pt x="1607" y="1145"/>
                    </a:lnTo>
                    <a:lnTo>
                      <a:pt x="1592" y="1179"/>
                    </a:lnTo>
                    <a:lnTo>
                      <a:pt x="1571" y="1209"/>
                    </a:lnTo>
                    <a:lnTo>
                      <a:pt x="1545" y="1234"/>
                    </a:lnTo>
                    <a:lnTo>
                      <a:pt x="1515" y="1256"/>
                    </a:lnTo>
                    <a:lnTo>
                      <a:pt x="1482" y="1271"/>
                    </a:lnTo>
                    <a:lnTo>
                      <a:pt x="1446" y="1281"/>
                    </a:lnTo>
                    <a:lnTo>
                      <a:pt x="1407" y="1285"/>
                    </a:lnTo>
                    <a:lnTo>
                      <a:pt x="901" y="1285"/>
                    </a:lnTo>
                    <a:lnTo>
                      <a:pt x="901" y="1412"/>
                    </a:lnTo>
                    <a:lnTo>
                      <a:pt x="1051" y="1412"/>
                    </a:lnTo>
                    <a:lnTo>
                      <a:pt x="1075" y="1416"/>
                    </a:lnTo>
                    <a:lnTo>
                      <a:pt x="1097" y="1426"/>
                    </a:lnTo>
                    <a:lnTo>
                      <a:pt x="1115" y="1440"/>
                    </a:lnTo>
                    <a:lnTo>
                      <a:pt x="1129" y="1457"/>
                    </a:lnTo>
                    <a:lnTo>
                      <a:pt x="1138" y="1479"/>
                    </a:lnTo>
                    <a:lnTo>
                      <a:pt x="1141" y="1504"/>
                    </a:lnTo>
                    <a:lnTo>
                      <a:pt x="1138" y="1528"/>
                    </a:lnTo>
                    <a:lnTo>
                      <a:pt x="1129" y="1550"/>
                    </a:lnTo>
                    <a:lnTo>
                      <a:pt x="1115" y="1567"/>
                    </a:lnTo>
                    <a:lnTo>
                      <a:pt x="1097" y="1582"/>
                    </a:lnTo>
                    <a:lnTo>
                      <a:pt x="1075" y="1592"/>
                    </a:lnTo>
                    <a:lnTo>
                      <a:pt x="1051" y="1595"/>
                    </a:lnTo>
                    <a:lnTo>
                      <a:pt x="570" y="1595"/>
                    </a:lnTo>
                    <a:lnTo>
                      <a:pt x="546" y="1592"/>
                    </a:lnTo>
                    <a:lnTo>
                      <a:pt x="524" y="1582"/>
                    </a:lnTo>
                    <a:lnTo>
                      <a:pt x="506" y="1567"/>
                    </a:lnTo>
                    <a:lnTo>
                      <a:pt x="492" y="1550"/>
                    </a:lnTo>
                    <a:lnTo>
                      <a:pt x="482" y="1528"/>
                    </a:lnTo>
                    <a:lnTo>
                      <a:pt x="480" y="1504"/>
                    </a:lnTo>
                    <a:lnTo>
                      <a:pt x="482" y="1479"/>
                    </a:lnTo>
                    <a:lnTo>
                      <a:pt x="492" y="1457"/>
                    </a:lnTo>
                    <a:lnTo>
                      <a:pt x="506" y="1440"/>
                    </a:lnTo>
                    <a:lnTo>
                      <a:pt x="524" y="1426"/>
                    </a:lnTo>
                    <a:lnTo>
                      <a:pt x="546" y="1416"/>
                    </a:lnTo>
                    <a:lnTo>
                      <a:pt x="570" y="1412"/>
                    </a:lnTo>
                    <a:lnTo>
                      <a:pt x="570" y="1413"/>
                    </a:lnTo>
                    <a:lnTo>
                      <a:pt x="720" y="1413"/>
                    </a:lnTo>
                    <a:lnTo>
                      <a:pt x="720" y="1286"/>
                    </a:lnTo>
                    <a:lnTo>
                      <a:pt x="214" y="1286"/>
                    </a:lnTo>
                    <a:lnTo>
                      <a:pt x="175" y="1282"/>
                    </a:lnTo>
                    <a:lnTo>
                      <a:pt x="139" y="1273"/>
                    </a:lnTo>
                    <a:lnTo>
                      <a:pt x="106" y="1256"/>
                    </a:lnTo>
                    <a:lnTo>
                      <a:pt x="76" y="1235"/>
                    </a:lnTo>
                    <a:lnTo>
                      <a:pt x="50" y="1210"/>
                    </a:lnTo>
                    <a:lnTo>
                      <a:pt x="29" y="1179"/>
                    </a:lnTo>
                    <a:lnTo>
                      <a:pt x="13" y="1146"/>
                    </a:lnTo>
                    <a:lnTo>
                      <a:pt x="4" y="1110"/>
                    </a:lnTo>
                    <a:lnTo>
                      <a:pt x="0" y="1071"/>
                    </a:lnTo>
                    <a:lnTo>
                      <a:pt x="0" y="214"/>
                    </a:lnTo>
                    <a:lnTo>
                      <a:pt x="4" y="176"/>
                    </a:lnTo>
                    <a:lnTo>
                      <a:pt x="13" y="139"/>
                    </a:lnTo>
                    <a:lnTo>
                      <a:pt x="29" y="106"/>
                    </a:lnTo>
                    <a:lnTo>
                      <a:pt x="50" y="75"/>
                    </a:lnTo>
                    <a:lnTo>
                      <a:pt x="76" y="50"/>
                    </a:lnTo>
                    <a:lnTo>
                      <a:pt x="106" y="29"/>
                    </a:lnTo>
                    <a:lnTo>
                      <a:pt x="139" y="13"/>
                    </a:lnTo>
                    <a:lnTo>
                      <a:pt x="175" y="3"/>
                    </a:lnTo>
                    <a:lnTo>
                      <a:pt x="214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3"/>
              <p:cNvSpPr>
                <a:spLocks noEditPoints="1"/>
              </p:cNvSpPr>
              <p:nvPr/>
            </p:nvSpPr>
            <p:spPr bwMode="auto">
              <a:xfrm>
                <a:off x="5049" y="3473"/>
                <a:ext cx="162" cy="159"/>
              </a:xfrm>
              <a:custGeom>
                <a:avLst/>
                <a:gdLst>
                  <a:gd name="T0" fmla="*/ 201 w 1621"/>
                  <a:gd name="T1" fmla="*/ 183 h 1595"/>
                  <a:gd name="T2" fmla="*/ 184 w 1621"/>
                  <a:gd name="T3" fmla="*/ 201 h 1595"/>
                  <a:gd name="T4" fmla="*/ 182 w 1621"/>
                  <a:gd name="T5" fmla="*/ 1071 h 1595"/>
                  <a:gd name="T6" fmla="*/ 190 w 1621"/>
                  <a:gd name="T7" fmla="*/ 1095 h 1595"/>
                  <a:gd name="T8" fmla="*/ 215 w 1621"/>
                  <a:gd name="T9" fmla="*/ 1104 h 1595"/>
                  <a:gd name="T10" fmla="*/ 1420 w 1621"/>
                  <a:gd name="T11" fmla="*/ 1101 h 1595"/>
                  <a:gd name="T12" fmla="*/ 1438 w 1621"/>
                  <a:gd name="T13" fmla="*/ 1084 h 1595"/>
                  <a:gd name="T14" fmla="*/ 1440 w 1621"/>
                  <a:gd name="T15" fmla="*/ 214 h 1595"/>
                  <a:gd name="T16" fmla="*/ 1430 w 1621"/>
                  <a:gd name="T17" fmla="*/ 190 h 1595"/>
                  <a:gd name="T18" fmla="*/ 1407 w 1621"/>
                  <a:gd name="T19" fmla="*/ 181 h 1595"/>
                  <a:gd name="T20" fmla="*/ 215 w 1621"/>
                  <a:gd name="T21" fmla="*/ 0 h 1595"/>
                  <a:gd name="T22" fmla="*/ 1445 w 1621"/>
                  <a:gd name="T23" fmla="*/ 3 h 1595"/>
                  <a:gd name="T24" fmla="*/ 1515 w 1621"/>
                  <a:gd name="T25" fmla="*/ 29 h 1595"/>
                  <a:gd name="T26" fmla="*/ 1571 w 1621"/>
                  <a:gd name="T27" fmla="*/ 76 h 1595"/>
                  <a:gd name="T28" fmla="*/ 1608 w 1621"/>
                  <a:gd name="T29" fmla="*/ 139 h 1595"/>
                  <a:gd name="T30" fmla="*/ 1621 w 1621"/>
                  <a:gd name="T31" fmla="*/ 214 h 1595"/>
                  <a:gd name="T32" fmla="*/ 1618 w 1621"/>
                  <a:gd name="T33" fmla="*/ 1109 h 1595"/>
                  <a:gd name="T34" fmla="*/ 1592 w 1621"/>
                  <a:gd name="T35" fmla="*/ 1179 h 1595"/>
                  <a:gd name="T36" fmla="*/ 1544 w 1621"/>
                  <a:gd name="T37" fmla="*/ 1234 h 1595"/>
                  <a:gd name="T38" fmla="*/ 1482 w 1621"/>
                  <a:gd name="T39" fmla="*/ 1272 h 1595"/>
                  <a:gd name="T40" fmla="*/ 1407 w 1621"/>
                  <a:gd name="T41" fmla="*/ 1285 h 1595"/>
                  <a:gd name="T42" fmla="*/ 901 w 1621"/>
                  <a:gd name="T43" fmla="*/ 1413 h 1595"/>
                  <a:gd name="T44" fmla="*/ 1075 w 1621"/>
                  <a:gd name="T45" fmla="*/ 1416 h 1595"/>
                  <a:gd name="T46" fmla="*/ 1114 w 1621"/>
                  <a:gd name="T47" fmla="*/ 1440 h 1595"/>
                  <a:gd name="T48" fmla="*/ 1137 w 1621"/>
                  <a:gd name="T49" fmla="*/ 1480 h 1595"/>
                  <a:gd name="T50" fmla="*/ 1137 w 1621"/>
                  <a:gd name="T51" fmla="*/ 1528 h 1595"/>
                  <a:gd name="T52" fmla="*/ 1114 w 1621"/>
                  <a:gd name="T53" fmla="*/ 1568 h 1595"/>
                  <a:gd name="T54" fmla="*/ 1075 w 1621"/>
                  <a:gd name="T55" fmla="*/ 1591 h 1595"/>
                  <a:gd name="T56" fmla="*/ 571 w 1621"/>
                  <a:gd name="T57" fmla="*/ 1595 h 1595"/>
                  <a:gd name="T58" fmla="*/ 525 w 1621"/>
                  <a:gd name="T59" fmla="*/ 1582 h 1595"/>
                  <a:gd name="T60" fmla="*/ 492 w 1621"/>
                  <a:gd name="T61" fmla="*/ 1550 h 1595"/>
                  <a:gd name="T62" fmla="*/ 480 w 1621"/>
                  <a:gd name="T63" fmla="*/ 1504 h 1595"/>
                  <a:gd name="T64" fmla="*/ 492 w 1621"/>
                  <a:gd name="T65" fmla="*/ 1458 h 1595"/>
                  <a:gd name="T66" fmla="*/ 525 w 1621"/>
                  <a:gd name="T67" fmla="*/ 1426 h 1595"/>
                  <a:gd name="T68" fmla="*/ 571 w 1621"/>
                  <a:gd name="T69" fmla="*/ 1413 h 1595"/>
                  <a:gd name="T70" fmla="*/ 719 w 1621"/>
                  <a:gd name="T71" fmla="*/ 1285 h 1595"/>
                  <a:gd name="T72" fmla="*/ 176 w 1621"/>
                  <a:gd name="T73" fmla="*/ 1282 h 1595"/>
                  <a:gd name="T74" fmla="*/ 107 w 1621"/>
                  <a:gd name="T75" fmla="*/ 1256 h 1595"/>
                  <a:gd name="T76" fmla="*/ 51 w 1621"/>
                  <a:gd name="T77" fmla="*/ 1209 h 1595"/>
                  <a:gd name="T78" fmla="*/ 13 w 1621"/>
                  <a:gd name="T79" fmla="*/ 1145 h 1595"/>
                  <a:gd name="T80" fmla="*/ 0 w 1621"/>
                  <a:gd name="T81" fmla="*/ 1070 h 1595"/>
                  <a:gd name="T82" fmla="*/ 3 w 1621"/>
                  <a:gd name="T83" fmla="*/ 176 h 1595"/>
                  <a:gd name="T84" fmla="*/ 30 w 1621"/>
                  <a:gd name="T85" fmla="*/ 106 h 1595"/>
                  <a:gd name="T86" fmla="*/ 76 w 1621"/>
                  <a:gd name="T87" fmla="*/ 50 h 1595"/>
                  <a:gd name="T88" fmla="*/ 140 w 1621"/>
                  <a:gd name="T89" fmla="*/ 13 h 1595"/>
                  <a:gd name="T90" fmla="*/ 215 w 1621"/>
                  <a:gd name="T91" fmla="*/ 0 h 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1" h="1595">
                    <a:moveTo>
                      <a:pt x="215" y="181"/>
                    </a:moveTo>
                    <a:lnTo>
                      <a:pt x="201" y="183"/>
                    </a:lnTo>
                    <a:lnTo>
                      <a:pt x="190" y="190"/>
                    </a:lnTo>
                    <a:lnTo>
                      <a:pt x="184" y="201"/>
                    </a:lnTo>
                    <a:lnTo>
                      <a:pt x="182" y="214"/>
                    </a:lnTo>
                    <a:lnTo>
                      <a:pt x="182" y="1071"/>
                    </a:lnTo>
                    <a:lnTo>
                      <a:pt x="184" y="1084"/>
                    </a:lnTo>
                    <a:lnTo>
                      <a:pt x="190" y="1095"/>
                    </a:lnTo>
                    <a:lnTo>
                      <a:pt x="201" y="1101"/>
                    </a:lnTo>
                    <a:lnTo>
                      <a:pt x="215" y="1104"/>
                    </a:lnTo>
                    <a:lnTo>
                      <a:pt x="1407" y="1104"/>
                    </a:lnTo>
                    <a:lnTo>
                      <a:pt x="1420" y="1101"/>
                    </a:lnTo>
                    <a:lnTo>
                      <a:pt x="1430" y="1095"/>
                    </a:lnTo>
                    <a:lnTo>
                      <a:pt x="1438" y="1084"/>
                    </a:lnTo>
                    <a:lnTo>
                      <a:pt x="1440" y="1070"/>
                    </a:lnTo>
                    <a:lnTo>
                      <a:pt x="1440" y="214"/>
                    </a:lnTo>
                    <a:lnTo>
                      <a:pt x="1438" y="201"/>
                    </a:lnTo>
                    <a:lnTo>
                      <a:pt x="1430" y="190"/>
                    </a:lnTo>
                    <a:lnTo>
                      <a:pt x="1420" y="183"/>
                    </a:lnTo>
                    <a:lnTo>
                      <a:pt x="1407" y="181"/>
                    </a:lnTo>
                    <a:lnTo>
                      <a:pt x="215" y="181"/>
                    </a:lnTo>
                    <a:close/>
                    <a:moveTo>
                      <a:pt x="215" y="0"/>
                    </a:moveTo>
                    <a:lnTo>
                      <a:pt x="1407" y="0"/>
                    </a:lnTo>
                    <a:lnTo>
                      <a:pt x="1445" y="3"/>
                    </a:lnTo>
                    <a:lnTo>
                      <a:pt x="1482" y="13"/>
                    </a:lnTo>
                    <a:lnTo>
                      <a:pt x="1515" y="29"/>
                    </a:lnTo>
                    <a:lnTo>
                      <a:pt x="1544" y="50"/>
                    </a:lnTo>
                    <a:lnTo>
                      <a:pt x="1571" y="76"/>
                    </a:lnTo>
                    <a:lnTo>
                      <a:pt x="1592" y="106"/>
                    </a:lnTo>
                    <a:lnTo>
                      <a:pt x="1608" y="139"/>
                    </a:lnTo>
                    <a:lnTo>
                      <a:pt x="1618" y="176"/>
                    </a:lnTo>
                    <a:lnTo>
                      <a:pt x="1621" y="214"/>
                    </a:lnTo>
                    <a:lnTo>
                      <a:pt x="1621" y="1070"/>
                    </a:lnTo>
                    <a:lnTo>
                      <a:pt x="1618" y="1109"/>
                    </a:lnTo>
                    <a:lnTo>
                      <a:pt x="1608" y="1145"/>
                    </a:lnTo>
                    <a:lnTo>
                      <a:pt x="1592" y="1179"/>
                    </a:lnTo>
                    <a:lnTo>
                      <a:pt x="1571" y="1209"/>
                    </a:lnTo>
                    <a:lnTo>
                      <a:pt x="1544" y="1234"/>
                    </a:lnTo>
                    <a:lnTo>
                      <a:pt x="1515" y="1256"/>
                    </a:lnTo>
                    <a:lnTo>
                      <a:pt x="1482" y="1272"/>
                    </a:lnTo>
                    <a:lnTo>
                      <a:pt x="1445" y="1282"/>
                    </a:lnTo>
                    <a:lnTo>
                      <a:pt x="1407" y="1285"/>
                    </a:lnTo>
                    <a:lnTo>
                      <a:pt x="901" y="1285"/>
                    </a:lnTo>
                    <a:lnTo>
                      <a:pt x="901" y="1413"/>
                    </a:lnTo>
                    <a:lnTo>
                      <a:pt x="1051" y="1413"/>
                    </a:lnTo>
                    <a:lnTo>
                      <a:pt x="1075" y="1416"/>
                    </a:lnTo>
                    <a:lnTo>
                      <a:pt x="1096" y="1426"/>
                    </a:lnTo>
                    <a:lnTo>
                      <a:pt x="1114" y="1440"/>
                    </a:lnTo>
                    <a:lnTo>
                      <a:pt x="1129" y="1458"/>
                    </a:lnTo>
                    <a:lnTo>
                      <a:pt x="1137" y="1480"/>
                    </a:lnTo>
                    <a:lnTo>
                      <a:pt x="1141" y="1504"/>
                    </a:lnTo>
                    <a:lnTo>
                      <a:pt x="1137" y="1528"/>
                    </a:lnTo>
                    <a:lnTo>
                      <a:pt x="1129" y="1550"/>
                    </a:lnTo>
                    <a:lnTo>
                      <a:pt x="1114" y="1568"/>
                    </a:lnTo>
                    <a:lnTo>
                      <a:pt x="1096" y="1582"/>
                    </a:lnTo>
                    <a:lnTo>
                      <a:pt x="1075" y="1591"/>
                    </a:lnTo>
                    <a:lnTo>
                      <a:pt x="1051" y="1595"/>
                    </a:lnTo>
                    <a:lnTo>
                      <a:pt x="571" y="1595"/>
                    </a:lnTo>
                    <a:lnTo>
                      <a:pt x="547" y="1592"/>
                    </a:lnTo>
                    <a:lnTo>
                      <a:pt x="525" y="1582"/>
                    </a:lnTo>
                    <a:lnTo>
                      <a:pt x="506" y="1568"/>
                    </a:lnTo>
                    <a:lnTo>
                      <a:pt x="492" y="1550"/>
                    </a:lnTo>
                    <a:lnTo>
                      <a:pt x="483" y="1528"/>
                    </a:lnTo>
                    <a:lnTo>
                      <a:pt x="480" y="1504"/>
                    </a:lnTo>
                    <a:lnTo>
                      <a:pt x="483" y="1480"/>
                    </a:lnTo>
                    <a:lnTo>
                      <a:pt x="492" y="1458"/>
                    </a:lnTo>
                    <a:lnTo>
                      <a:pt x="506" y="1440"/>
                    </a:lnTo>
                    <a:lnTo>
                      <a:pt x="525" y="1426"/>
                    </a:lnTo>
                    <a:lnTo>
                      <a:pt x="547" y="1416"/>
                    </a:lnTo>
                    <a:lnTo>
                      <a:pt x="571" y="1413"/>
                    </a:lnTo>
                    <a:lnTo>
                      <a:pt x="719" y="1413"/>
                    </a:lnTo>
                    <a:lnTo>
                      <a:pt x="719" y="1285"/>
                    </a:lnTo>
                    <a:lnTo>
                      <a:pt x="215" y="1285"/>
                    </a:lnTo>
                    <a:lnTo>
                      <a:pt x="176" y="1282"/>
                    </a:lnTo>
                    <a:lnTo>
                      <a:pt x="140" y="1272"/>
                    </a:lnTo>
                    <a:lnTo>
                      <a:pt x="107" y="1256"/>
                    </a:lnTo>
                    <a:lnTo>
                      <a:pt x="76" y="1234"/>
                    </a:lnTo>
                    <a:lnTo>
                      <a:pt x="51" y="1209"/>
                    </a:lnTo>
                    <a:lnTo>
                      <a:pt x="30" y="1179"/>
                    </a:lnTo>
                    <a:lnTo>
                      <a:pt x="13" y="1145"/>
                    </a:lnTo>
                    <a:lnTo>
                      <a:pt x="3" y="1109"/>
                    </a:lnTo>
                    <a:lnTo>
                      <a:pt x="0" y="1070"/>
                    </a:lnTo>
                    <a:lnTo>
                      <a:pt x="0" y="214"/>
                    </a:lnTo>
                    <a:lnTo>
                      <a:pt x="3" y="176"/>
                    </a:lnTo>
                    <a:lnTo>
                      <a:pt x="13" y="139"/>
                    </a:lnTo>
                    <a:lnTo>
                      <a:pt x="30" y="106"/>
                    </a:lnTo>
                    <a:lnTo>
                      <a:pt x="51" y="76"/>
                    </a:lnTo>
                    <a:lnTo>
                      <a:pt x="76" y="50"/>
                    </a:lnTo>
                    <a:lnTo>
                      <a:pt x="107" y="29"/>
                    </a:lnTo>
                    <a:lnTo>
                      <a:pt x="140" y="13"/>
                    </a:lnTo>
                    <a:lnTo>
                      <a:pt x="176" y="3"/>
                    </a:lnTo>
                    <a:lnTo>
                      <a:pt x="215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4"/>
              <p:cNvSpPr>
                <a:spLocks noEditPoints="1"/>
              </p:cNvSpPr>
              <p:nvPr/>
            </p:nvSpPr>
            <p:spPr bwMode="auto">
              <a:xfrm>
                <a:off x="5250" y="3473"/>
                <a:ext cx="162" cy="159"/>
              </a:xfrm>
              <a:custGeom>
                <a:avLst/>
                <a:gdLst>
                  <a:gd name="T0" fmla="*/ 202 w 1622"/>
                  <a:gd name="T1" fmla="*/ 183 h 1595"/>
                  <a:gd name="T2" fmla="*/ 184 w 1622"/>
                  <a:gd name="T3" fmla="*/ 201 h 1595"/>
                  <a:gd name="T4" fmla="*/ 182 w 1622"/>
                  <a:gd name="T5" fmla="*/ 1071 h 1595"/>
                  <a:gd name="T6" fmla="*/ 192 w 1622"/>
                  <a:gd name="T7" fmla="*/ 1095 h 1595"/>
                  <a:gd name="T8" fmla="*/ 215 w 1622"/>
                  <a:gd name="T9" fmla="*/ 1104 h 1595"/>
                  <a:gd name="T10" fmla="*/ 1420 w 1622"/>
                  <a:gd name="T11" fmla="*/ 1101 h 1595"/>
                  <a:gd name="T12" fmla="*/ 1438 w 1622"/>
                  <a:gd name="T13" fmla="*/ 1084 h 1595"/>
                  <a:gd name="T14" fmla="*/ 1440 w 1622"/>
                  <a:gd name="T15" fmla="*/ 214 h 1595"/>
                  <a:gd name="T16" fmla="*/ 1431 w 1622"/>
                  <a:gd name="T17" fmla="*/ 190 h 1595"/>
                  <a:gd name="T18" fmla="*/ 1407 w 1622"/>
                  <a:gd name="T19" fmla="*/ 181 h 1595"/>
                  <a:gd name="T20" fmla="*/ 215 w 1622"/>
                  <a:gd name="T21" fmla="*/ 0 h 1595"/>
                  <a:gd name="T22" fmla="*/ 1446 w 1622"/>
                  <a:gd name="T23" fmla="*/ 3 h 1595"/>
                  <a:gd name="T24" fmla="*/ 1515 w 1622"/>
                  <a:gd name="T25" fmla="*/ 29 h 1595"/>
                  <a:gd name="T26" fmla="*/ 1571 w 1622"/>
                  <a:gd name="T27" fmla="*/ 76 h 1595"/>
                  <a:gd name="T28" fmla="*/ 1609 w 1622"/>
                  <a:gd name="T29" fmla="*/ 139 h 1595"/>
                  <a:gd name="T30" fmla="*/ 1622 w 1622"/>
                  <a:gd name="T31" fmla="*/ 214 h 1595"/>
                  <a:gd name="T32" fmla="*/ 1618 w 1622"/>
                  <a:gd name="T33" fmla="*/ 1109 h 1595"/>
                  <a:gd name="T34" fmla="*/ 1592 w 1622"/>
                  <a:gd name="T35" fmla="*/ 1179 h 1595"/>
                  <a:gd name="T36" fmla="*/ 1546 w 1622"/>
                  <a:gd name="T37" fmla="*/ 1234 h 1595"/>
                  <a:gd name="T38" fmla="*/ 1482 w 1622"/>
                  <a:gd name="T39" fmla="*/ 1272 h 1595"/>
                  <a:gd name="T40" fmla="*/ 1407 w 1622"/>
                  <a:gd name="T41" fmla="*/ 1285 h 1595"/>
                  <a:gd name="T42" fmla="*/ 902 w 1622"/>
                  <a:gd name="T43" fmla="*/ 1413 h 1595"/>
                  <a:gd name="T44" fmla="*/ 1075 w 1622"/>
                  <a:gd name="T45" fmla="*/ 1416 h 1595"/>
                  <a:gd name="T46" fmla="*/ 1116 w 1622"/>
                  <a:gd name="T47" fmla="*/ 1440 h 1595"/>
                  <a:gd name="T48" fmla="*/ 1139 w 1622"/>
                  <a:gd name="T49" fmla="*/ 1480 h 1595"/>
                  <a:gd name="T50" fmla="*/ 1139 w 1622"/>
                  <a:gd name="T51" fmla="*/ 1528 h 1595"/>
                  <a:gd name="T52" fmla="*/ 1116 w 1622"/>
                  <a:gd name="T53" fmla="*/ 1568 h 1595"/>
                  <a:gd name="T54" fmla="*/ 1075 w 1622"/>
                  <a:gd name="T55" fmla="*/ 1592 h 1595"/>
                  <a:gd name="T56" fmla="*/ 571 w 1622"/>
                  <a:gd name="T57" fmla="*/ 1595 h 1595"/>
                  <a:gd name="T58" fmla="*/ 525 w 1622"/>
                  <a:gd name="T59" fmla="*/ 1582 h 1595"/>
                  <a:gd name="T60" fmla="*/ 492 w 1622"/>
                  <a:gd name="T61" fmla="*/ 1550 h 1595"/>
                  <a:gd name="T62" fmla="*/ 480 w 1622"/>
                  <a:gd name="T63" fmla="*/ 1504 h 1595"/>
                  <a:gd name="T64" fmla="*/ 492 w 1622"/>
                  <a:gd name="T65" fmla="*/ 1458 h 1595"/>
                  <a:gd name="T66" fmla="*/ 525 w 1622"/>
                  <a:gd name="T67" fmla="*/ 1426 h 1595"/>
                  <a:gd name="T68" fmla="*/ 571 w 1622"/>
                  <a:gd name="T69" fmla="*/ 1413 h 1595"/>
                  <a:gd name="T70" fmla="*/ 720 w 1622"/>
                  <a:gd name="T71" fmla="*/ 1285 h 1595"/>
                  <a:gd name="T72" fmla="*/ 176 w 1622"/>
                  <a:gd name="T73" fmla="*/ 1282 h 1595"/>
                  <a:gd name="T74" fmla="*/ 107 w 1622"/>
                  <a:gd name="T75" fmla="*/ 1256 h 1595"/>
                  <a:gd name="T76" fmla="*/ 51 w 1622"/>
                  <a:gd name="T77" fmla="*/ 1209 h 1595"/>
                  <a:gd name="T78" fmla="*/ 14 w 1622"/>
                  <a:gd name="T79" fmla="*/ 1145 h 1595"/>
                  <a:gd name="T80" fmla="*/ 0 w 1622"/>
                  <a:gd name="T81" fmla="*/ 1070 h 1595"/>
                  <a:gd name="T82" fmla="*/ 4 w 1622"/>
                  <a:gd name="T83" fmla="*/ 176 h 1595"/>
                  <a:gd name="T84" fmla="*/ 30 w 1622"/>
                  <a:gd name="T85" fmla="*/ 106 h 1595"/>
                  <a:gd name="T86" fmla="*/ 76 w 1622"/>
                  <a:gd name="T87" fmla="*/ 50 h 1595"/>
                  <a:gd name="T88" fmla="*/ 140 w 1622"/>
                  <a:gd name="T89" fmla="*/ 13 h 1595"/>
                  <a:gd name="T90" fmla="*/ 215 w 1622"/>
                  <a:gd name="T91" fmla="*/ 0 h 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2" h="1595">
                    <a:moveTo>
                      <a:pt x="215" y="181"/>
                    </a:moveTo>
                    <a:lnTo>
                      <a:pt x="202" y="183"/>
                    </a:lnTo>
                    <a:lnTo>
                      <a:pt x="192" y="190"/>
                    </a:lnTo>
                    <a:lnTo>
                      <a:pt x="184" y="201"/>
                    </a:lnTo>
                    <a:lnTo>
                      <a:pt x="182" y="214"/>
                    </a:lnTo>
                    <a:lnTo>
                      <a:pt x="182" y="1071"/>
                    </a:lnTo>
                    <a:lnTo>
                      <a:pt x="184" y="1084"/>
                    </a:lnTo>
                    <a:lnTo>
                      <a:pt x="192" y="1095"/>
                    </a:lnTo>
                    <a:lnTo>
                      <a:pt x="202" y="1101"/>
                    </a:lnTo>
                    <a:lnTo>
                      <a:pt x="215" y="1104"/>
                    </a:lnTo>
                    <a:lnTo>
                      <a:pt x="1407" y="1104"/>
                    </a:lnTo>
                    <a:lnTo>
                      <a:pt x="1420" y="1101"/>
                    </a:lnTo>
                    <a:lnTo>
                      <a:pt x="1431" y="1095"/>
                    </a:lnTo>
                    <a:lnTo>
                      <a:pt x="1438" y="1084"/>
                    </a:lnTo>
                    <a:lnTo>
                      <a:pt x="1440" y="1070"/>
                    </a:lnTo>
                    <a:lnTo>
                      <a:pt x="1440" y="214"/>
                    </a:lnTo>
                    <a:lnTo>
                      <a:pt x="1438" y="201"/>
                    </a:lnTo>
                    <a:lnTo>
                      <a:pt x="1431" y="190"/>
                    </a:lnTo>
                    <a:lnTo>
                      <a:pt x="1420" y="183"/>
                    </a:lnTo>
                    <a:lnTo>
                      <a:pt x="1407" y="181"/>
                    </a:lnTo>
                    <a:lnTo>
                      <a:pt x="215" y="181"/>
                    </a:lnTo>
                    <a:close/>
                    <a:moveTo>
                      <a:pt x="215" y="0"/>
                    </a:moveTo>
                    <a:lnTo>
                      <a:pt x="1407" y="0"/>
                    </a:lnTo>
                    <a:lnTo>
                      <a:pt x="1446" y="3"/>
                    </a:lnTo>
                    <a:lnTo>
                      <a:pt x="1482" y="13"/>
                    </a:lnTo>
                    <a:lnTo>
                      <a:pt x="1515" y="29"/>
                    </a:lnTo>
                    <a:lnTo>
                      <a:pt x="1546" y="50"/>
                    </a:lnTo>
                    <a:lnTo>
                      <a:pt x="1571" y="76"/>
                    </a:lnTo>
                    <a:lnTo>
                      <a:pt x="1592" y="106"/>
                    </a:lnTo>
                    <a:lnTo>
                      <a:pt x="1609" y="139"/>
                    </a:lnTo>
                    <a:lnTo>
                      <a:pt x="1618" y="176"/>
                    </a:lnTo>
                    <a:lnTo>
                      <a:pt x="1622" y="214"/>
                    </a:lnTo>
                    <a:lnTo>
                      <a:pt x="1622" y="1070"/>
                    </a:lnTo>
                    <a:lnTo>
                      <a:pt x="1618" y="1109"/>
                    </a:lnTo>
                    <a:lnTo>
                      <a:pt x="1609" y="1145"/>
                    </a:lnTo>
                    <a:lnTo>
                      <a:pt x="1592" y="1179"/>
                    </a:lnTo>
                    <a:lnTo>
                      <a:pt x="1571" y="1209"/>
                    </a:lnTo>
                    <a:lnTo>
                      <a:pt x="1546" y="1234"/>
                    </a:lnTo>
                    <a:lnTo>
                      <a:pt x="1515" y="1256"/>
                    </a:lnTo>
                    <a:lnTo>
                      <a:pt x="1482" y="1272"/>
                    </a:lnTo>
                    <a:lnTo>
                      <a:pt x="1446" y="1282"/>
                    </a:lnTo>
                    <a:lnTo>
                      <a:pt x="1407" y="1285"/>
                    </a:lnTo>
                    <a:lnTo>
                      <a:pt x="902" y="1285"/>
                    </a:lnTo>
                    <a:lnTo>
                      <a:pt x="902" y="1413"/>
                    </a:lnTo>
                    <a:lnTo>
                      <a:pt x="1051" y="1413"/>
                    </a:lnTo>
                    <a:lnTo>
                      <a:pt x="1075" y="1416"/>
                    </a:lnTo>
                    <a:lnTo>
                      <a:pt x="1097" y="1426"/>
                    </a:lnTo>
                    <a:lnTo>
                      <a:pt x="1116" y="1440"/>
                    </a:lnTo>
                    <a:lnTo>
                      <a:pt x="1130" y="1458"/>
                    </a:lnTo>
                    <a:lnTo>
                      <a:pt x="1139" y="1480"/>
                    </a:lnTo>
                    <a:lnTo>
                      <a:pt x="1142" y="1504"/>
                    </a:lnTo>
                    <a:lnTo>
                      <a:pt x="1139" y="1528"/>
                    </a:lnTo>
                    <a:lnTo>
                      <a:pt x="1130" y="1550"/>
                    </a:lnTo>
                    <a:lnTo>
                      <a:pt x="1116" y="1568"/>
                    </a:lnTo>
                    <a:lnTo>
                      <a:pt x="1097" y="1582"/>
                    </a:lnTo>
                    <a:lnTo>
                      <a:pt x="1075" y="1592"/>
                    </a:lnTo>
                    <a:lnTo>
                      <a:pt x="1051" y="1595"/>
                    </a:lnTo>
                    <a:lnTo>
                      <a:pt x="571" y="1595"/>
                    </a:lnTo>
                    <a:lnTo>
                      <a:pt x="547" y="1592"/>
                    </a:lnTo>
                    <a:lnTo>
                      <a:pt x="525" y="1582"/>
                    </a:lnTo>
                    <a:lnTo>
                      <a:pt x="506" y="1568"/>
                    </a:lnTo>
                    <a:lnTo>
                      <a:pt x="492" y="1550"/>
                    </a:lnTo>
                    <a:lnTo>
                      <a:pt x="483" y="1528"/>
                    </a:lnTo>
                    <a:lnTo>
                      <a:pt x="480" y="1504"/>
                    </a:lnTo>
                    <a:lnTo>
                      <a:pt x="483" y="1480"/>
                    </a:lnTo>
                    <a:lnTo>
                      <a:pt x="492" y="1458"/>
                    </a:lnTo>
                    <a:lnTo>
                      <a:pt x="506" y="1440"/>
                    </a:lnTo>
                    <a:lnTo>
                      <a:pt x="525" y="1426"/>
                    </a:lnTo>
                    <a:lnTo>
                      <a:pt x="547" y="1416"/>
                    </a:lnTo>
                    <a:lnTo>
                      <a:pt x="571" y="1413"/>
                    </a:lnTo>
                    <a:lnTo>
                      <a:pt x="720" y="1413"/>
                    </a:lnTo>
                    <a:lnTo>
                      <a:pt x="720" y="1285"/>
                    </a:lnTo>
                    <a:lnTo>
                      <a:pt x="215" y="1285"/>
                    </a:lnTo>
                    <a:lnTo>
                      <a:pt x="176" y="1282"/>
                    </a:lnTo>
                    <a:lnTo>
                      <a:pt x="140" y="1272"/>
                    </a:lnTo>
                    <a:lnTo>
                      <a:pt x="107" y="1256"/>
                    </a:lnTo>
                    <a:lnTo>
                      <a:pt x="76" y="1234"/>
                    </a:lnTo>
                    <a:lnTo>
                      <a:pt x="51" y="1209"/>
                    </a:lnTo>
                    <a:lnTo>
                      <a:pt x="30" y="1179"/>
                    </a:lnTo>
                    <a:lnTo>
                      <a:pt x="14" y="1145"/>
                    </a:lnTo>
                    <a:lnTo>
                      <a:pt x="4" y="1109"/>
                    </a:lnTo>
                    <a:lnTo>
                      <a:pt x="0" y="1070"/>
                    </a:lnTo>
                    <a:lnTo>
                      <a:pt x="0" y="214"/>
                    </a:lnTo>
                    <a:lnTo>
                      <a:pt x="4" y="176"/>
                    </a:lnTo>
                    <a:lnTo>
                      <a:pt x="14" y="139"/>
                    </a:lnTo>
                    <a:lnTo>
                      <a:pt x="30" y="106"/>
                    </a:lnTo>
                    <a:lnTo>
                      <a:pt x="51" y="76"/>
                    </a:lnTo>
                    <a:lnTo>
                      <a:pt x="76" y="50"/>
                    </a:lnTo>
                    <a:lnTo>
                      <a:pt x="107" y="29"/>
                    </a:lnTo>
                    <a:lnTo>
                      <a:pt x="140" y="13"/>
                    </a:lnTo>
                    <a:lnTo>
                      <a:pt x="176" y="3"/>
                    </a:lnTo>
                    <a:lnTo>
                      <a:pt x="215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5"/>
              <p:cNvSpPr>
                <a:spLocks/>
              </p:cNvSpPr>
              <p:nvPr/>
            </p:nvSpPr>
            <p:spPr bwMode="auto">
              <a:xfrm>
                <a:off x="5069" y="3337"/>
                <a:ext cx="65" cy="116"/>
              </a:xfrm>
              <a:custGeom>
                <a:avLst/>
                <a:gdLst>
                  <a:gd name="T0" fmla="*/ 92 w 646"/>
                  <a:gd name="T1" fmla="*/ 0 h 1159"/>
                  <a:gd name="T2" fmla="*/ 555 w 646"/>
                  <a:gd name="T3" fmla="*/ 0 h 1159"/>
                  <a:gd name="T4" fmla="*/ 579 w 646"/>
                  <a:gd name="T5" fmla="*/ 4 h 1159"/>
                  <a:gd name="T6" fmla="*/ 601 w 646"/>
                  <a:gd name="T7" fmla="*/ 12 h 1159"/>
                  <a:gd name="T8" fmla="*/ 619 w 646"/>
                  <a:gd name="T9" fmla="*/ 27 h 1159"/>
                  <a:gd name="T10" fmla="*/ 633 w 646"/>
                  <a:gd name="T11" fmla="*/ 45 h 1159"/>
                  <a:gd name="T12" fmla="*/ 643 w 646"/>
                  <a:gd name="T13" fmla="*/ 67 h 1159"/>
                  <a:gd name="T14" fmla="*/ 646 w 646"/>
                  <a:gd name="T15" fmla="*/ 92 h 1159"/>
                  <a:gd name="T16" fmla="*/ 643 w 646"/>
                  <a:gd name="T17" fmla="*/ 116 h 1159"/>
                  <a:gd name="T18" fmla="*/ 633 w 646"/>
                  <a:gd name="T19" fmla="*/ 137 h 1159"/>
                  <a:gd name="T20" fmla="*/ 619 w 646"/>
                  <a:gd name="T21" fmla="*/ 155 h 1159"/>
                  <a:gd name="T22" fmla="*/ 601 w 646"/>
                  <a:gd name="T23" fmla="*/ 170 h 1159"/>
                  <a:gd name="T24" fmla="*/ 579 w 646"/>
                  <a:gd name="T25" fmla="*/ 179 h 1159"/>
                  <a:gd name="T26" fmla="*/ 555 w 646"/>
                  <a:gd name="T27" fmla="*/ 182 h 1159"/>
                  <a:gd name="T28" fmla="*/ 182 w 646"/>
                  <a:gd name="T29" fmla="*/ 182 h 1159"/>
                  <a:gd name="T30" fmla="*/ 182 w 646"/>
                  <a:gd name="T31" fmla="*/ 1068 h 1159"/>
                  <a:gd name="T32" fmla="*/ 179 w 646"/>
                  <a:gd name="T33" fmla="*/ 1092 h 1159"/>
                  <a:gd name="T34" fmla="*/ 170 w 646"/>
                  <a:gd name="T35" fmla="*/ 1114 h 1159"/>
                  <a:gd name="T36" fmla="*/ 156 w 646"/>
                  <a:gd name="T37" fmla="*/ 1131 h 1159"/>
                  <a:gd name="T38" fmla="*/ 137 w 646"/>
                  <a:gd name="T39" fmla="*/ 1146 h 1159"/>
                  <a:gd name="T40" fmla="*/ 116 w 646"/>
                  <a:gd name="T41" fmla="*/ 1156 h 1159"/>
                  <a:gd name="T42" fmla="*/ 92 w 646"/>
                  <a:gd name="T43" fmla="*/ 1159 h 1159"/>
                  <a:gd name="T44" fmla="*/ 68 w 646"/>
                  <a:gd name="T45" fmla="*/ 1156 h 1159"/>
                  <a:gd name="T46" fmla="*/ 46 w 646"/>
                  <a:gd name="T47" fmla="*/ 1146 h 1159"/>
                  <a:gd name="T48" fmla="*/ 27 w 646"/>
                  <a:gd name="T49" fmla="*/ 1131 h 1159"/>
                  <a:gd name="T50" fmla="*/ 13 w 646"/>
                  <a:gd name="T51" fmla="*/ 1114 h 1159"/>
                  <a:gd name="T52" fmla="*/ 4 w 646"/>
                  <a:gd name="T53" fmla="*/ 1092 h 1159"/>
                  <a:gd name="T54" fmla="*/ 0 w 646"/>
                  <a:gd name="T55" fmla="*/ 1068 h 1159"/>
                  <a:gd name="T56" fmla="*/ 0 w 646"/>
                  <a:gd name="T57" fmla="*/ 92 h 1159"/>
                  <a:gd name="T58" fmla="*/ 4 w 646"/>
                  <a:gd name="T59" fmla="*/ 67 h 1159"/>
                  <a:gd name="T60" fmla="*/ 13 w 646"/>
                  <a:gd name="T61" fmla="*/ 47 h 1159"/>
                  <a:gd name="T62" fmla="*/ 27 w 646"/>
                  <a:gd name="T63" fmla="*/ 28 h 1159"/>
                  <a:gd name="T64" fmla="*/ 46 w 646"/>
                  <a:gd name="T65" fmla="*/ 14 h 1159"/>
                  <a:gd name="T66" fmla="*/ 68 w 646"/>
                  <a:gd name="T67" fmla="*/ 5 h 1159"/>
                  <a:gd name="T68" fmla="*/ 92 w 646"/>
                  <a:gd name="T69" fmla="*/ 1 h 1159"/>
                  <a:gd name="T70" fmla="*/ 92 w 646"/>
                  <a:gd name="T71" fmla="*/ 0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46" h="1159">
                    <a:moveTo>
                      <a:pt x="92" y="0"/>
                    </a:moveTo>
                    <a:lnTo>
                      <a:pt x="555" y="0"/>
                    </a:lnTo>
                    <a:lnTo>
                      <a:pt x="579" y="4"/>
                    </a:lnTo>
                    <a:lnTo>
                      <a:pt x="601" y="12"/>
                    </a:lnTo>
                    <a:lnTo>
                      <a:pt x="619" y="27"/>
                    </a:lnTo>
                    <a:lnTo>
                      <a:pt x="633" y="45"/>
                    </a:lnTo>
                    <a:lnTo>
                      <a:pt x="643" y="67"/>
                    </a:lnTo>
                    <a:lnTo>
                      <a:pt x="646" y="92"/>
                    </a:lnTo>
                    <a:lnTo>
                      <a:pt x="643" y="116"/>
                    </a:lnTo>
                    <a:lnTo>
                      <a:pt x="633" y="137"/>
                    </a:lnTo>
                    <a:lnTo>
                      <a:pt x="619" y="155"/>
                    </a:lnTo>
                    <a:lnTo>
                      <a:pt x="601" y="170"/>
                    </a:lnTo>
                    <a:lnTo>
                      <a:pt x="579" y="179"/>
                    </a:lnTo>
                    <a:lnTo>
                      <a:pt x="555" y="182"/>
                    </a:lnTo>
                    <a:lnTo>
                      <a:pt x="182" y="182"/>
                    </a:lnTo>
                    <a:lnTo>
                      <a:pt x="182" y="1068"/>
                    </a:lnTo>
                    <a:lnTo>
                      <a:pt x="179" y="1092"/>
                    </a:lnTo>
                    <a:lnTo>
                      <a:pt x="170" y="1114"/>
                    </a:lnTo>
                    <a:lnTo>
                      <a:pt x="156" y="1131"/>
                    </a:lnTo>
                    <a:lnTo>
                      <a:pt x="137" y="1146"/>
                    </a:lnTo>
                    <a:lnTo>
                      <a:pt x="116" y="1156"/>
                    </a:lnTo>
                    <a:lnTo>
                      <a:pt x="92" y="1159"/>
                    </a:lnTo>
                    <a:lnTo>
                      <a:pt x="68" y="1156"/>
                    </a:lnTo>
                    <a:lnTo>
                      <a:pt x="46" y="1146"/>
                    </a:lnTo>
                    <a:lnTo>
                      <a:pt x="27" y="1131"/>
                    </a:lnTo>
                    <a:lnTo>
                      <a:pt x="13" y="1114"/>
                    </a:lnTo>
                    <a:lnTo>
                      <a:pt x="4" y="1092"/>
                    </a:lnTo>
                    <a:lnTo>
                      <a:pt x="0" y="1068"/>
                    </a:lnTo>
                    <a:lnTo>
                      <a:pt x="0" y="92"/>
                    </a:lnTo>
                    <a:lnTo>
                      <a:pt x="4" y="67"/>
                    </a:lnTo>
                    <a:lnTo>
                      <a:pt x="13" y="47"/>
                    </a:lnTo>
                    <a:lnTo>
                      <a:pt x="27" y="28"/>
                    </a:lnTo>
                    <a:lnTo>
                      <a:pt x="46" y="14"/>
                    </a:lnTo>
                    <a:lnTo>
                      <a:pt x="68" y="5"/>
                    </a:lnTo>
                    <a:lnTo>
                      <a:pt x="92" y="1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6"/>
              <p:cNvSpPr>
                <a:spLocks/>
              </p:cNvSpPr>
              <p:nvPr/>
            </p:nvSpPr>
            <p:spPr bwMode="auto">
              <a:xfrm>
                <a:off x="5327" y="3337"/>
                <a:ext cx="65" cy="116"/>
              </a:xfrm>
              <a:custGeom>
                <a:avLst/>
                <a:gdLst>
                  <a:gd name="T0" fmla="*/ 91 w 646"/>
                  <a:gd name="T1" fmla="*/ 0 h 1158"/>
                  <a:gd name="T2" fmla="*/ 555 w 646"/>
                  <a:gd name="T3" fmla="*/ 0 h 1158"/>
                  <a:gd name="T4" fmla="*/ 579 w 646"/>
                  <a:gd name="T5" fmla="*/ 4 h 1158"/>
                  <a:gd name="T6" fmla="*/ 601 w 646"/>
                  <a:gd name="T7" fmla="*/ 14 h 1158"/>
                  <a:gd name="T8" fmla="*/ 619 w 646"/>
                  <a:gd name="T9" fmla="*/ 28 h 1158"/>
                  <a:gd name="T10" fmla="*/ 633 w 646"/>
                  <a:gd name="T11" fmla="*/ 46 h 1158"/>
                  <a:gd name="T12" fmla="*/ 643 w 646"/>
                  <a:gd name="T13" fmla="*/ 68 h 1158"/>
                  <a:gd name="T14" fmla="*/ 646 w 646"/>
                  <a:gd name="T15" fmla="*/ 92 h 1158"/>
                  <a:gd name="T16" fmla="*/ 646 w 646"/>
                  <a:gd name="T17" fmla="*/ 1068 h 1158"/>
                  <a:gd name="T18" fmla="*/ 643 w 646"/>
                  <a:gd name="T19" fmla="*/ 1092 h 1158"/>
                  <a:gd name="T20" fmla="*/ 633 w 646"/>
                  <a:gd name="T21" fmla="*/ 1113 h 1158"/>
                  <a:gd name="T22" fmla="*/ 619 w 646"/>
                  <a:gd name="T23" fmla="*/ 1132 h 1158"/>
                  <a:gd name="T24" fmla="*/ 601 w 646"/>
                  <a:gd name="T25" fmla="*/ 1146 h 1158"/>
                  <a:gd name="T26" fmla="*/ 579 w 646"/>
                  <a:gd name="T27" fmla="*/ 1155 h 1158"/>
                  <a:gd name="T28" fmla="*/ 555 w 646"/>
                  <a:gd name="T29" fmla="*/ 1158 h 1158"/>
                  <a:gd name="T30" fmla="*/ 531 w 646"/>
                  <a:gd name="T31" fmla="*/ 1155 h 1158"/>
                  <a:gd name="T32" fmla="*/ 509 w 646"/>
                  <a:gd name="T33" fmla="*/ 1146 h 1158"/>
                  <a:gd name="T34" fmla="*/ 491 w 646"/>
                  <a:gd name="T35" fmla="*/ 1132 h 1158"/>
                  <a:gd name="T36" fmla="*/ 477 w 646"/>
                  <a:gd name="T37" fmla="*/ 1113 h 1158"/>
                  <a:gd name="T38" fmla="*/ 467 w 646"/>
                  <a:gd name="T39" fmla="*/ 1092 h 1158"/>
                  <a:gd name="T40" fmla="*/ 464 w 646"/>
                  <a:gd name="T41" fmla="*/ 1068 h 1158"/>
                  <a:gd name="T42" fmla="*/ 464 w 646"/>
                  <a:gd name="T43" fmla="*/ 182 h 1158"/>
                  <a:gd name="T44" fmla="*/ 91 w 646"/>
                  <a:gd name="T45" fmla="*/ 182 h 1158"/>
                  <a:gd name="T46" fmla="*/ 67 w 646"/>
                  <a:gd name="T47" fmla="*/ 179 h 1158"/>
                  <a:gd name="T48" fmla="*/ 45 w 646"/>
                  <a:gd name="T49" fmla="*/ 170 h 1158"/>
                  <a:gd name="T50" fmla="*/ 27 w 646"/>
                  <a:gd name="T51" fmla="*/ 156 h 1158"/>
                  <a:gd name="T52" fmla="*/ 13 w 646"/>
                  <a:gd name="T53" fmla="*/ 137 h 1158"/>
                  <a:gd name="T54" fmla="*/ 3 w 646"/>
                  <a:gd name="T55" fmla="*/ 115 h 1158"/>
                  <a:gd name="T56" fmla="*/ 0 w 646"/>
                  <a:gd name="T57" fmla="*/ 91 h 1158"/>
                  <a:gd name="T58" fmla="*/ 3 w 646"/>
                  <a:gd name="T59" fmla="*/ 66 h 1158"/>
                  <a:gd name="T60" fmla="*/ 13 w 646"/>
                  <a:gd name="T61" fmla="*/ 46 h 1158"/>
                  <a:gd name="T62" fmla="*/ 27 w 646"/>
                  <a:gd name="T63" fmla="*/ 27 h 1158"/>
                  <a:gd name="T64" fmla="*/ 45 w 646"/>
                  <a:gd name="T65" fmla="*/ 13 h 1158"/>
                  <a:gd name="T66" fmla="*/ 67 w 646"/>
                  <a:gd name="T67" fmla="*/ 4 h 1158"/>
                  <a:gd name="T68" fmla="*/ 91 w 646"/>
                  <a:gd name="T69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46" h="1158">
                    <a:moveTo>
                      <a:pt x="91" y="0"/>
                    </a:moveTo>
                    <a:lnTo>
                      <a:pt x="555" y="0"/>
                    </a:lnTo>
                    <a:lnTo>
                      <a:pt x="579" y="4"/>
                    </a:lnTo>
                    <a:lnTo>
                      <a:pt x="601" y="14"/>
                    </a:lnTo>
                    <a:lnTo>
                      <a:pt x="619" y="28"/>
                    </a:lnTo>
                    <a:lnTo>
                      <a:pt x="633" y="46"/>
                    </a:lnTo>
                    <a:lnTo>
                      <a:pt x="643" y="68"/>
                    </a:lnTo>
                    <a:lnTo>
                      <a:pt x="646" y="92"/>
                    </a:lnTo>
                    <a:lnTo>
                      <a:pt x="646" y="1068"/>
                    </a:lnTo>
                    <a:lnTo>
                      <a:pt x="643" y="1092"/>
                    </a:lnTo>
                    <a:lnTo>
                      <a:pt x="633" y="1113"/>
                    </a:lnTo>
                    <a:lnTo>
                      <a:pt x="619" y="1132"/>
                    </a:lnTo>
                    <a:lnTo>
                      <a:pt x="601" y="1146"/>
                    </a:lnTo>
                    <a:lnTo>
                      <a:pt x="579" y="1155"/>
                    </a:lnTo>
                    <a:lnTo>
                      <a:pt x="555" y="1158"/>
                    </a:lnTo>
                    <a:lnTo>
                      <a:pt x="531" y="1155"/>
                    </a:lnTo>
                    <a:lnTo>
                      <a:pt x="509" y="1146"/>
                    </a:lnTo>
                    <a:lnTo>
                      <a:pt x="491" y="1132"/>
                    </a:lnTo>
                    <a:lnTo>
                      <a:pt x="477" y="1113"/>
                    </a:lnTo>
                    <a:lnTo>
                      <a:pt x="467" y="1092"/>
                    </a:lnTo>
                    <a:lnTo>
                      <a:pt x="464" y="1068"/>
                    </a:lnTo>
                    <a:lnTo>
                      <a:pt x="464" y="182"/>
                    </a:lnTo>
                    <a:lnTo>
                      <a:pt x="91" y="182"/>
                    </a:lnTo>
                    <a:lnTo>
                      <a:pt x="67" y="179"/>
                    </a:lnTo>
                    <a:lnTo>
                      <a:pt x="45" y="170"/>
                    </a:lnTo>
                    <a:lnTo>
                      <a:pt x="27" y="156"/>
                    </a:lnTo>
                    <a:lnTo>
                      <a:pt x="13" y="137"/>
                    </a:lnTo>
                    <a:lnTo>
                      <a:pt x="3" y="115"/>
                    </a:lnTo>
                    <a:lnTo>
                      <a:pt x="0" y="91"/>
                    </a:lnTo>
                    <a:lnTo>
                      <a:pt x="3" y="66"/>
                    </a:lnTo>
                    <a:lnTo>
                      <a:pt x="13" y="46"/>
                    </a:lnTo>
                    <a:lnTo>
                      <a:pt x="27" y="27"/>
                    </a:lnTo>
                    <a:lnTo>
                      <a:pt x="45" y="13"/>
                    </a:lnTo>
                    <a:lnTo>
                      <a:pt x="67" y="4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42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2517"/>
          <a:stretch/>
        </p:blipFill>
        <p:spPr>
          <a:xfrm>
            <a:off x="0" y="862984"/>
            <a:ext cx="12206216" cy="599501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769" y="862984"/>
            <a:ext cx="12183232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Ключевые преимущества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1" y="862984"/>
            <a:ext cx="3071812" cy="1980699"/>
          </a:xfrm>
          <a:prstGeom prst="homePlate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ятиугольник 39"/>
          <p:cNvSpPr/>
          <p:nvPr/>
        </p:nvSpPr>
        <p:spPr>
          <a:xfrm>
            <a:off x="1" y="2875166"/>
            <a:ext cx="3071812" cy="1980699"/>
          </a:xfrm>
          <a:prstGeom prst="homePlate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ятиугольник 40"/>
          <p:cNvSpPr/>
          <p:nvPr/>
        </p:nvSpPr>
        <p:spPr>
          <a:xfrm>
            <a:off x="-1279" y="4877301"/>
            <a:ext cx="3071812" cy="1980699"/>
          </a:xfrm>
          <a:prstGeom prst="homePlate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75738" y="2327764"/>
            <a:ext cx="8191131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Упрощенная интеграция в существующую архитектуру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SPAN /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MTA  / ICAP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REST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хранилище всех объектов, передаваемых в сети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Быстрое конфигурирование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ru-R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Логичное встраивание в процесс расследования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ИБ-инцидентов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323" y="5667595"/>
            <a:ext cx="253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УНИВЕРСАЛЬНО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442913" y="1032994"/>
            <a:ext cx="1637096" cy="1644822"/>
            <a:chOff x="324216" y="1125719"/>
            <a:chExt cx="718968" cy="722361"/>
          </a:xfrm>
          <a:noFill/>
        </p:grpSpPr>
        <p:sp>
          <p:nvSpPr>
            <p:cNvPr id="66" name="Овал 65"/>
            <p:cNvSpPr/>
            <p:nvPr/>
          </p:nvSpPr>
          <p:spPr>
            <a:xfrm>
              <a:off x="324216" y="1125719"/>
              <a:ext cx="718968" cy="722361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39"/>
            <p:cNvGrpSpPr>
              <a:grpSpLocks noChangeAspect="1"/>
            </p:cNvGrpSpPr>
            <p:nvPr/>
          </p:nvGrpSpPr>
          <p:grpSpPr bwMode="auto">
            <a:xfrm>
              <a:off x="467401" y="1263391"/>
              <a:ext cx="452012" cy="447229"/>
              <a:chOff x="5588" y="3514"/>
              <a:chExt cx="378" cy="374"/>
            </a:xfrm>
            <a:grpFill/>
          </p:grpSpPr>
          <p:sp>
            <p:nvSpPr>
              <p:cNvPr id="68" name="Freeform 41"/>
              <p:cNvSpPr>
                <a:spLocks noEditPoints="1"/>
              </p:cNvSpPr>
              <p:nvPr/>
            </p:nvSpPr>
            <p:spPr bwMode="auto">
              <a:xfrm>
                <a:off x="5588" y="3514"/>
                <a:ext cx="224" cy="224"/>
              </a:xfrm>
              <a:custGeom>
                <a:avLst/>
                <a:gdLst>
                  <a:gd name="T0" fmla="*/ 882 w 2015"/>
                  <a:gd name="T1" fmla="*/ 664 h 2016"/>
                  <a:gd name="T2" fmla="*/ 743 w 2015"/>
                  <a:gd name="T3" fmla="*/ 761 h 2016"/>
                  <a:gd name="T4" fmla="*/ 663 w 2015"/>
                  <a:gd name="T5" fmla="*/ 912 h 2016"/>
                  <a:gd name="T6" fmla="*/ 663 w 2015"/>
                  <a:gd name="T7" fmla="*/ 1088 h 2016"/>
                  <a:gd name="T8" fmla="*/ 743 w 2015"/>
                  <a:gd name="T9" fmla="*/ 1239 h 2016"/>
                  <a:gd name="T10" fmla="*/ 882 w 2015"/>
                  <a:gd name="T11" fmla="*/ 1335 h 2016"/>
                  <a:gd name="T12" fmla="*/ 1058 w 2015"/>
                  <a:gd name="T13" fmla="*/ 1357 h 2016"/>
                  <a:gd name="T14" fmla="*/ 1218 w 2015"/>
                  <a:gd name="T15" fmla="*/ 1295 h 2016"/>
                  <a:gd name="T16" fmla="*/ 1330 w 2015"/>
                  <a:gd name="T17" fmla="*/ 1169 h 2016"/>
                  <a:gd name="T18" fmla="*/ 1372 w 2015"/>
                  <a:gd name="T19" fmla="*/ 1000 h 2016"/>
                  <a:gd name="T20" fmla="*/ 1330 w 2015"/>
                  <a:gd name="T21" fmla="*/ 831 h 2016"/>
                  <a:gd name="T22" fmla="*/ 1218 w 2015"/>
                  <a:gd name="T23" fmla="*/ 704 h 2016"/>
                  <a:gd name="T24" fmla="*/ 1058 w 2015"/>
                  <a:gd name="T25" fmla="*/ 643 h 2016"/>
                  <a:gd name="T26" fmla="*/ 1143 w 2015"/>
                  <a:gd name="T27" fmla="*/ 3 h 2016"/>
                  <a:gd name="T28" fmla="*/ 1207 w 2015"/>
                  <a:gd name="T29" fmla="*/ 60 h 2016"/>
                  <a:gd name="T30" fmla="*/ 1330 w 2015"/>
                  <a:gd name="T31" fmla="*/ 242 h 2016"/>
                  <a:gd name="T32" fmla="*/ 1541 w 2015"/>
                  <a:gd name="T33" fmla="*/ 203 h 2016"/>
                  <a:gd name="T34" fmla="*/ 1614 w 2015"/>
                  <a:gd name="T35" fmla="*/ 200 h 2016"/>
                  <a:gd name="T36" fmla="*/ 1814 w 2015"/>
                  <a:gd name="T37" fmla="*/ 393 h 2016"/>
                  <a:gd name="T38" fmla="*/ 1820 w 2015"/>
                  <a:gd name="T39" fmla="*/ 478 h 2016"/>
                  <a:gd name="T40" fmla="*/ 1786 w 2015"/>
                  <a:gd name="T41" fmla="*/ 722 h 2016"/>
                  <a:gd name="T42" fmla="*/ 1976 w 2015"/>
                  <a:gd name="T43" fmla="*/ 819 h 2016"/>
                  <a:gd name="T44" fmla="*/ 2015 w 2015"/>
                  <a:gd name="T45" fmla="*/ 894 h 2016"/>
                  <a:gd name="T46" fmla="*/ 1993 w 2015"/>
                  <a:gd name="T47" fmla="*/ 1174 h 2016"/>
                  <a:gd name="T48" fmla="*/ 1804 w 2015"/>
                  <a:gd name="T49" fmla="*/ 1219 h 2016"/>
                  <a:gd name="T50" fmla="*/ 1808 w 2015"/>
                  <a:gd name="T51" fmla="*/ 1518 h 2016"/>
                  <a:gd name="T52" fmla="*/ 1827 w 2015"/>
                  <a:gd name="T53" fmla="*/ 1590 h 2016"/>
                  <a:gd name="T54" fmla="*/ 1646 w 2015"/>
                  <a:gd name="T55" fmla="*/ 1794 h 2016"/>
                  <a:gd name="T56" fmla="*/ 1565 w 2015"/>
                  <a:gd name="T57" fmla="*/ 1820 h 2016"/>
                  <a:gd name="T58" fmla="*/ 1353 w 2015"/>
                  <a:gd name="T59" fmla="*/ 1748 h 2016"/>
                  <a:gd name="T60" fmla="*/ 1199 w 2015"/>
                  <a:gd name="T61" fmla="*/ 1956 h 2016"/>
                  <a:gd name="T62" fmla="*/ 1135 w 2015"/>
                  <a:gd name="T63" fmla="*/ 2013 h 2016"/>
                  <a:gd name="T64" fmla="*/ 852 w 2015"/>
                  <a:gd name="T65" fmla="*/ 2005 h 2016"/>
                  <a:gd name="T66" fmla="*/ 803 w 2015"/>
                  <a:gd name="T67" fmla="*/ 1935 h 2016"/>
                  <a:gd name="T68" fmla="*/ 603 w 2015"/>
                  <a:gd name="T69" fmla="*/ 1713 h 2016"/>
                  <a:gd name="T70" fmla="*/ 438 w 2015"/>
                  <a:gd name="T71" fmla="*/ 1821 h 2016"/>
                  <a:gd name="T72" fmla="*/ 369 w 2015"/>
                  <a:gd name="T73" fmla="*/ 1794 h 2016"/>
                  <a:gd name="T74" fmla="*/ 189 w 2015"/>
                  <a:gd name="T75" fmla="*/ 1581 h 2016"/>
                  <a:gd name="T76" fmla="*/ 297 w 2015"/>
                  <a:gd name="T77" fmla="*/ 1405 h 2016"/>
                  <a:gd name="T78" fmla="*/ 81 w 2015"/>
                  <a:gd name="T79" fmla="*/ 1213 h 2016"/>
                  <a:gd name="T80" fmla="*/ 10 w 2015"/>
                  <a:gd name="T81" fmla="*/ 1164 h 2016"/>
                  <a:gd name="T82" fmla="*/ 3 w 2015"/>
                  <a:gd name="T83" fmla="*/ 881 h 2016"/>
                  <a:gd name="T84" fmla="*/ 60 w 2015"/>
                  <a:gd name="T85" fmla="*/ 817 h 2016"/>
                  <a:gd name="T86" fmla="*/ 261 w 2015"/>
                  <a:gd name="T87" fmla="*/ 666 h 2016"/>
                  <a:gd name="T88" fmla="*/ 191 w 2015"/>
                  <a:gd name="T89" fmla="*/ 463 h 2016"/>
                  <a:gd name="T90" fmla="*/ 202 w 2015"/>
                  <a:gd name="T91" fmla="*/ 391 h 2016"/>
                  <a:gd name="T92" fmla="*/ 407 w 2015"/>
                  <a:gd name="T93" fmla="*/ 198 h 2016"/>
                  <a:gd name="T94" fmla="*/ 492 w 2015"/>
                  <a:gd name="T95" fmla="*/ 215 h 2016"/>
                  <a:gd name="T96" fmla="*/ 743 w 2015"/>
                  <a:gd name="T97" fmla="*/ 223 h 2016"/>
                  <a:gd name="T98" fmla="*/ 828 w 2015"/>
                  <a:gd name="T99" fmla="*/ 40 h 2016"/>
                  <a:gd name="T100" fmla="*/ 903 w 2015"/>
                  <a:gd name="T101" fmla="*/ 0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5" h="2016">
                    <a:moveTo>
                      <a:pt x="1012" y="639"/>
                    </a:moveTo>
                    <a:lnTo>
                      <a:pt x="967" y="643"/>
                    </a:lnTo>
                    <a:lnTo>
                      <a:pt x="924" y="651"/>
                    </a:lnTo>
                    <a:lnTo>
                      <a:pt x="882" y="664"/>
                    </a:lnTo>
                    <a:lnTo>
                      <a:pt x="843" y="682"/>
                    </a:lnTo>
                    <a:lnTo>
                      <a:pt x="807" y="704"/>
                    </a:lnTo>
                    <a:lnTo>
                      <a:pt x="773" y="731"/>
                    </a:lnTo>
                    <a:lnTo>
                      <a:pt x="743" y="761"/>
                    </a:lnTo>
                    <a:lnTo>
                      <a:pt x="716" y="794"/>
                    </a:lnTo>
                    <a:lnTo>
                      <a:pt x="695" y="831"/>
                    </a:lnTo>
                    <a:lnTo>
                      <a:pt x="676" y="870"/>
                    </a:lnTo>
                    <a:lnTo>
                      <a:pt x="663" y="912"/>
                    </a:lnTo>
                    <a:lnTo>
                      <a:pt x="655" y="955"/>
                    </a:lnTo>
                    <a:lnTo>
                      <a:pt x="653" y="1000"/>
                    </a:lnTo>
                    <a:lnTo>
                      <a:pt x="655" y="1045"/>
                    </a:lnTo>
                    <a:lnTo>
                      <a:pt x="663" y="1088"/>
                    </a:lnTo>
                    <a:lnTo>
                      <a:pt x="676" y="1130"/>
                    </a:lnTo>
                    <a:lnTo>
                      <a:pt x="695" y="1169"/>
                    </a:lnTo>
                    <a:lnTo>
                      <a:pt x="716" y="1206"/>
                    </a:lnTo>
                    <a:lnTo>
                      <a:pt x="743" y="1239"/>
                    </a:lnTo>
                    <a:lnTo>
                      <a:pt x="773" y="1269"/>
                    </a:lnTo>
                    <a:lnTo>
                      <a:pt x="807" y="1295"/>
                    </a:lnTo>
                    <a:lnTo>
                      <a:pt x="843" y="1318"/>
                    </a:lnTo>
                    <a:lnTo>
                      <a:pt x="882" y="1335"/>
                    </a:lnTo>
                    <a:lnTo>
                      <a:pt x="924" y="1349"/>
                    </a:lnTo>
                    <a:lnTo>
                      <a:pt x="967" y="1357"/>
                    </a:lnTo>
                    <a:lnTo>
                      <a:pt x="1012" y="1360"/>
                    </a:lnTo>
                    <a:lnTo>
                      <a:pt x="1058" y="1357"/>
                    </a:lnTo>
                    <a:lnTo>
                      <a:pt x="1101" y="1349"/>
                    </a:lnTo>
                    <a:lnTo>
                      <a:pt x="1142" y="1335"/>
                    </a:lnTo>
                    <a:lnTo>
                      <a:pt x="1181" y="1318"/>
                    </a:lnTo>
                    <a:lnTo>
                      <a:pt x="1218" y="1295"/>
                    </a:lnTo>
                    <a:lnTo>
                      <a:pt x="1252" y="1269"/>
                    </a:lnTo>
                    <a:lnTo>
                      <a:pt x="1281" y="1239"/>
                    </a:lnTo>
                    <a:lnTo>
                      <a:pt x="1308" y="1206"/>
                    </a:lnTo>
                    <a:lnTo>
                      <a:pt x="1330" y="1169"/>
                    </a:lnTo>
                    <a:lnTo>
                      <a:pt x="1348" y="1130"/>
                    </a:lnTo>
                    <a:lnTo>
                      <a:pt x="1362" y="1088"/>
                    </a:lnTo>
                    <a:lnTo>
                      <a:pt x="1370" y="1045"/>
                    </a:lnTo>
                    <a:lnTo>
                      <a:pt x="1372" y="1000"/>
                    </a:lnTo>
                    <a:lnTo>
                      <a:pt x="1370" y="955"/>
                    </a:lnTo>
                    <a:lnTo>
                      <a:pt x="1362" y="912"/>
                    </a:lnTo>
                    <a:lnTo>
                      <a:pt x="1348" y="870"/>
                    </a:lnTo>
                    <a:lnTo>
                      <a:pt x="1330" y="831"/>
                    </a:lnTo>
                    <a:lnTo>
                      <a:pt x="1308" y="794"/>
                    </a:lnTo>
                    <a:lnTo>
                      <a:pt x="1281" y="761"/>
                    </a:lnTo>
                    <a:lnTo>
                      <a:pt x="1252" y="731"/>
                    </a:lnTo>
                    <a:lnTo>
                      <a:pt x="1218" y="704"/>
                    </a:lnTo>
                    <a:lnTo>
                      <a:pt x="1181" y="682"/>
                    </a:lnTo>
                    <a:lnTo>
                      <a:pt x="1142" y="664"/>
                    </a:lnTo>
                    <a:lnTo>
                      <a:pt x="1101" y="651"/>
                    </a:lnTo>
                    <a:lnTo>
                      <a:pt x="1058" y="643"/>
                    </a:lnTo>
                    <a:lnTo>
                      <a:pt x="1012" y="639"/>
                    </a:lnTo>
                    <a:close/>
                    <a:moveTo>
                      <a:pt x="903" y="0"/>
                    </a:moveTo>
                    <a:lnTo>
                      <a:pt x="1121" y="0"/>
                    </a:lnTo>
                    <a:lnTo>
                      <a:pt x="1143" y="3"/>
                    </a:lnTo>
                    <a:lnTo>
                      <a:pt x="1164" y="10"/>
                    </a:lnTo>
                    <a:lnTo>
                      <a:pt x="1182" y="24"/>
                    </a:lnTo>
                    <a:lnTo>
                      <a:pt x="1197" y="40"/>
                    </a:lnTo>
                    <a:lnTo>
                      <a:pt x="1207" y="60"/>
                    </a:lnTo>
                    <a:lnTo>
                      <a:pt x="1212" y="82"/>
                    </a:lnTo>
                    <a:lnTo>
                      <a:pt x="1227" y="207"/>
                    </a:lnTo>
                    <a:lnTo>
                      <a:pt x="1279" y="223"/>
                    </a:lnTo>
                    <a:lnTo>
                      <a:pt x="1330" y="242"/>
                    </a:lnTo>
                    <a:lnTo>
                      <a:pt x="1379" y="265"/>
                    </a:lnTo>
                    <a:lnTo>
                      <a:pt x="1428" y="291"/>
                    </a:lnTo>
                    <a:lnTo>
                      <a:pt x="1525" y="215"/>
                    </a:lnTo>
                    <a:lnTo>
                      <a:pt x="1541" y="203"/>
                    </a:lnTo>
                    <a:lnTo>
                      <a:pt x="1559" y="197"/>
                    </a:lnTo>
                    <a:lnTo>
                      <a:pt x="1577" y="194"/>
                    </a:lnTo>
                    <a:lnTo>
                      <a:pt x="1596" y="195"/>
                    </a:lnTo>
                    <a:lnTo>
                      <a:pt x="1614" y="200"/>
                    </a:lnTo>
                    <a:lnTo>
                      <a:pt x="1632" y="208"/>
                    </a:lnTo>
                    <a:lnTo>
                      <a:pt x="1646" y="221"/>
                    </a:lnTo>
                    <a:lnTo>
                      <a:pt x="1800" y="374"/>
                    </a:lnTo>
                    <a:lnTo>
                      <a:pt x="1814" y="393"/>
                    </a:lnTo>
                    <a:lnTo>
                      <a:pt x="1824" y="414"/>
                    </a:lnTo>
                    <a:lnTo>
                      <a:pt x="1827" y="435"/>
                    </a:lnTo>
                    <a:lnTo>
                      <a:pt x="1826" y="457"/>
                    </a:lnTo>
                    <a:lnTo>
                      <a:pt x="1820" y="478"/>
                    </a:lnTo>
                    <a:lnTo>
                      <a:pt x="1807" y="497"/>
                    </a:lnTo>
                    <a:lnTo>
                      <a:pt x="1729" y="597"/>
                    </a:lnTo>
                    <a:lnTo>
                      <a:pt x="1760" y="658"/>
                    </a:lnTo>
                    <a:lnTo>
                      <a:pt x="1786" y="722"/>
                    </a:lnTo>
                    <a:lnTo>
                      <a:pt x="1806" y="788"/>
                    </a:lnTo>
                    <a:lnTo>
                      <a:pt x="1934" y="802"/>
                    </a:lnTo>
                    <a:lnTo>
                      <a:pt x="1957" y="807"/>
                    </a:lnTo>
                    <a:lnTo>
                      <a:pt x="1976" y="819"/>
                    </a:lnTo>
                    <a:lnTo>
                      <a:pt x="1993" y="833"/>
                    </a:lnTo>
                    <a:lnTo>
                      <a:pt x="2005" y="851"/>
                    </a:lnTo>
                    <a:lnTo>
                      <a:pt x="2013" y="871"/>
                    </a:lnTo>
                    <a:lnTo>
                      <a:pt x="2015" y="894"/>
                    </a:lnTo>
                    <a:lnTo>
                      <a:pt x="2015" y="1112"/>
                    </a:lnTo>
                    <a:lnTo>
                      <a:pt x="2013" y="1134"/>
                    </a:lnTo>
                    <a:lnTo>
                      <a:pt x="2005" y="1155"/>
                    </a:lnTo>
                    <a:lnTo>
                      <a:pt x="1993" y="1174"/>
                    </a:lnTo>
                    <a:lnTo>
                      <a:pt x="1976" y="1188"/>
                    </a:lnTo>
                    <a:lnTo>
                      <a:pt x="1957" y="1198"/>
                    </a:lnTo>
                    <a:lnTo>
                      <a:pt x="1934" y="1203"/>
                    </a:lnTo>
                    <a:lnTo>
                      <a:pt x="1804" y="1219"/>
                    </a:lnTo>
                    <a:lnTo>
                      <a:pt x="1782" y="1285"/>
                    </a:lnTo>
                    <a:lnTo>
                      <a:pt x="1756" y="1349"/>
                    </a:lnTo>
                    <a:lnTo>
                      <a:pt x="1724" y="1411"/>
                    </a:lnTo>
                    <a:lnTo>
                      <a:pt x="1808" y="1518"/>
                    </a:lnTo>
                    <a:lnTo>
                      <a:pt x="1819" y="1534"/>
                    </a:lnTo>
                    <a:lnTo>
                      <a:pt x="1825" y="1553"/>
                    </a:lnTo>
                    <a:lnTo>
                      <a:pt x="1828" y="1572"/>
                    </a:lnTo>
                    <a:lnTo>
                      <a:pt x="1827" y="1590"/>
                    </a:lnTo>
                    <a:lnTo>
                      <a:pt x="1822" y="1609"/>
                    </a:lnTo>
                    <a:lnTo>
                      <a:pt x="1813" y="1625"/>
                    </a:lnTo>
                    <a:lnTo>
                      <a:pt x="1801" y="1641"/>
                    </a:lnTo>
                    <a:lnTo>
                      <a:pt x="1646" y="1794"/>
                    </a:lnTo>
                    <a:lnTo>
                      <a:pt x="1629" y="1809"/>
                    </a:lnTo>
                    <a:lnTo>
                      <a:pt x="1608" y="1818"/>
                    </a:lnTo>
                    <a:lnTo>
                      <a:pt x="1587" y="1821"/>
                    </a:lnTo>
                    <a:lnTo>
                      <a:pt x="1565" y="1820"/>
                    </a:lnTo>
                    <a:lnTo>
                      <a:pt x="1544" y="1814"/>
                    </a:lnTo>
                    <a:lnTo>
                      <a:pt x="1525" y="1802"/>
                    </a:lnTo>
                    <a:lnTo>
                      <a:pt x="1415" y="1716"/>
                    </a:lnTo>
                    <a:lnTo>
                      <a:pt x="1353" y="1748"/>
                    </a:lnTo>
                    <a:lnTo>
                      <a:pt x="1288" y="1775"/>
                    </a:lnTo>
                    <a:lnTo>
                      <a:pt x="1220" y="1795"/>
                    </a:lnTo>
                    <a:lnTo>
                      <a:pt x="1204" y="1935"/>
                    </a:lnTo>
                    <a:lnTo>
                      <a:pt x="1199" y="1956"/>
                    </a:lnTo>
                    <a:lnTo>
                      <a:pt x="1189" y="1976"/>
                    </a:lnTo>
                    <a:lnTo>
                      <a:pt x="1173" y="1992"/>
                    </a:lnTo>
                    <a:lnTo>
                      <a:pt x="1156" y="2005"/>
                    </a:lnTo>
                    <a:lnTo>
                      <a:pt x="1135" y="2013"/>
                    </a:lnTo>
                    <a:lnTo>
                      <a:pt x="1112" y="2016"/>
                    </a:lnTo>
                    <a:lnTo>
                      <a:pt x="895" y="2016"/>
                    </a:lnTo>
                    <a:lnTo>
                      <a:pt x="872" y="2013"/>
                    </a:lnTo>
                    <a:lnTo>
                      <a:pt x="852" y="2005"/>
                    </a:lnTo>
                    <a:lnTo>
                      <a:pt x="833" y="1992"/>
                    </a:lnTo>
                    <a:lnTo>
                      <a:pt x="819" y="1976"/>
                    </a:lnTo>
                    <a:lnTo>
                      <a:pt x="808" y="1956"/>
                    </a:lnTo>
                    <a:lnTo>
                      <a:pt x="803" y="1935"/>
                    </a:lnTo>
                    <a:lnTo>
                      <a:pt x="787" y="1790"/>
                    </a:lnTo>
                    <a:lnTo>
                      <a:pt x="724" y="1770"/>
                    </a:lnTo>
                    <a:lnTo>
                      <a:pt x="662" y="1744"/>
                    </a:lnTo>
                    <a:lnTo>
                      <a:pt x="603" y="1713"/>
                    </a:lnTo>
                    <a:lnTo>
                      <a:pt x="492" y="1802"/>
                    </a:lnTo>
                    <a:lnTo>
                      <a:pt x="475" y="1812"/>
                    </a:lnTo>
                    <a:lnTo>
                      <a:pt x="457" y="1818"/>
                    </a:lnTo>
                    <a:lnTo>
                      <a:pt x="438" y="1821"/>
                    </a:lnTo>
                    <a:lnTo>
                      <a:pt x="420" y="1820"/>
                    </a:lnTo>
                    <a:lnTo>
                      <a:pt x="401" y="1815"/>
                    </a:lnTo>
                    <a:lnTo>
                      <a:pt x="385" y="1807"/>
                    </a:lnTo>
                    <a:lnTo>
                      <a:pt x="369" y="1794"/>
                    </a:lnTo>
                    <a:lnTo>
                      <a:pt x="214" y="1641"/>
                    </a:lnTo>
                    <a:lnTo>
                      <a:pt x="201" y="1622"/>
                    </a:lnTo>
                    <a:lnTo>
                      <a:pt x="192" y="1603"/>
                    </a:lnTo>
                    <a:lnTo>
                      <a:pt x="189" y="1581"/>
                    </a:lnTo>
                    <a:lnTo>
                      <a:pt x="190" y="1558"/>
                    </a:lnTo>
                    <a:lnTo>
                      <a:pt x="196" y="1538"/>
                    </a:lnTo>
                    <a:lnTo>
                      <a:pt x="208" y="1518"/>
                    </a:lnTo>
                    <a:lnTo>
                      <a:pt x="297" y="1405"/>
                    </a:lnTo>
                    <a:lnTo>
                      <a:pt x="268" y="1349"/>
                    </a:lnTo>
                    <a:lnTo>
                      <a:pt x="243" y="1290"/>
                    </a:lnTo>
                    <a:lnTo>
                      <a:pt x="224" y="1229"/>
                    </a:lnTo>
                    <a:lnTo>
                      <a:pt x="81" y="1213"/>
                    </a:lnTo>
                    <a:lnTo>
                      <a:pt x="60" y="1208"/>
                    </a:lnTo>
                    <a:lnTo>
                      <a:pt x="40" y="1197"/>
                    </a:lnTo>
                    <a:lnTo>
                      <a:pt x="24" y="1183"/>
                    </a:lnTo>
                    <a:lnTo>
                      <a:pt x="10" y="1164"/>
                    </a:lnTo>
                    <a:lnTo>
                      <a:pt x="3" y="1144"/>
                    </a:lnTo>
                    <a:lnTo>
                      <a:pt x="0" y="1121"/>
                    </a:lnTo>
                    <a:lnTo>
                      <a:pt x="0" y="903"/>
                    </a:lnTo>
                    <a:lnTo>
                      <a:pt x="3" y="881"/>
                    </a:lnTo>
                    <a:lnTo>
                      <a:pt x="10" y="860"/>
                    </a:lnTo>
                    <a:lnTo>
                      <a:pt x="24" y="842"/>
                    </a:lnTo>
                    <a:lnTo>
                      <a:pt x="40" y="827"/>
                    </a:lnTo>
                    <a:lnTo>
                      <a:pt x="60" y="817"/>
                    </a:lnTo>
                    <a:lnTo>
                      <a:pt x="81" y="812"/>
                    </a:lnTo>
                    <a:lnTo>
                      <a:pt x="215" y="796"/>
                    </a:lnTo>
                    <a:lnTo>
                      <a:pt x="236" y="730"/>
                    </a:lnTo>
                    <a:lnTo>
                      <a:pt x="261" y="666"/>
                    </a:lnTo>
                    <a:lnTo>
                      <a:pt x="292" y="604"/>
                    </a:lnTo>
                    <a:lnTo>
                      <a:pt x="208" y="498"/>
                    </a:lnTo>
                    <a:lnTo>
                      <a:pt x="197" y="482"/>
                    </a:lnTo>
                    <a:lnTo>
                      <a:pt x="191" y="463"/>
                    </a:lnTo>
                    <a:lnTo>
                      <a:pt x="188" y="445"/>
                    </a:lnTo>
                    <a:lnTo>
                      <a:pt x="189" y="426"/>
                    </a:lnTo>
                    <a:lnTo>
                      <a:pt x="194" y="407"/>
                    </a:lnTo>
                    <a:lnTo>
                      <a:pt x="202" y="391"/>
                    </a:lnTo>
                    <a:lnTo>
                      <a:pt x="214" y="375"/>
                    </a:lnTo>
                    <a:lnTo>
                      <a:pt x="369" y="221"/>
                    </a:lnTo>
                    <a:lnTo>
                      <a:pt x="387" y="207"/>
                    </a:lnTo>
                    <a:lnTo>
                      <a:pt x="407" y="198"/>
                    </a:lnTo>
                    <a:lnTo>
                      <a:pt x="429" y="195"/>
                    </a:lnTo>
                    <a:lnTo>
                      <a:pt x="451" y="196"/>
                    </a:lnTo>
                    <a:lnTo>
                      <a:pt x="472" y="202"/>
                    </a:lnTo>
                    <a:lnTo>
                      <a:pt x="492" y="215"/>
                    </a:lnTo>
                    <a:lnTo>
                      <a:pt x="592" y="294"/>
                    </a:lnTo>
                    <a:lnTo>
                      <a:pt x="641" y="267"/>
                    </a:lnTo>
                    <a:lnTo>
                      <a:pt x="692" y="243"/>
                    </a:lnTo>
                    <a:lnTo>
                      <a:pt x="743" y="223"/>
                    </a:lnTo>
                    <a:lnTo>
                      <a:pt x="797" y="207"/>
                    </a:lnTo>
                    <a:lnTo>
                      <a:pt x="811" y="82"/>
                    </a:lnTo>
                    <a:lnTo>
                      <a:pt x="818" y="60"/>
                    </a:lnTo>
                    <a:lnTo>
                      <a:pt x="828" y="40"/>
                    </a:lnTo>
                    <a:lnTo>
                      <a:pt x="842" y="24"/>
                    </a:lnTo>
                    <a:lnTo>
                      <a:pt x="860" y="10"/>
                    </a:lnTo>
                    <a:lnTo>
                      <a:pt x="880" y="3"/>
                    </a:lnTo>
                    <a:lnTo>
                      <a:pt x="903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2"/>
              <p:cNvSpPr>
                <a:spLocks noEditPoints="1"/>
              </p:cNvSpPr>
              <p:nvPr/>
            </p:nvSpPr>
            <p:spPr bwMode="auto">
              <a:xfrm>
                <a:off x="5782" y="3629"/>
                <a:ext cx="184" cy="184"/>
              </a:xfrm>
              <a:custGeom>
                <a:avLst/>
                <a:gdLst>
                  <a:gd name="T0" fmla="*/ 730 w 1657"/>
                  <a:gd name="T1" fmla="*/ 546 h 1659"/>
                  <a:gd name="T2" fmla="*/ 606 w 1657"/>
                  <a:gd name="T3" fmla="*/ 632 h 1659"/>
                  <a:gd name="T4" fmla="*/ 542 w 1657"/>
                  <a:gd name="T5" fmla="*/ 769 h 1659"/>
                  <a:gd name="T6" fmla="*/ 555 w 1657"/>
                  <a:gd name="T7" fmla="*/ 925 h 1659"/>
                  <a:gd name="T8" fmla="*/ 642 w 1657"/>
                  <a:gd name="T9" fmla="*/ 1048 h 1659"/>
                  <a:gd name="T10" fmla="*/ 778 w 1657"/>
                  <a:gd name="T11" fmla="*/ 1113 h 1659"/>
                  <a:gd name="T12" fmla="*/ 933 w 1657"/>
                  <a:gd name="T13" fmla="*/ 1100 h 1659"/>
                  <a:gd name="T14" fmla="*/ 1057 w 1657"/>
                  <a:gd name="T15" fmla="*/ 1013 h 1659"/>
                  <a:gd name="T16" fmla="*/ 1122 w 1657"/>
                  <a:gd name="T17" fmla="*/ 877 h 1659"/>
                  <a:gd name="T18" fmla="*/ 1109 w 1657"/>
                  <a:gd name="T19" fmla="*/ 721 h 1659"/>
                  <a:gd name="T20" fmla="*/ 1022 w 1657"/>
                  <a:gd name="T21" fmla="*/ 597 h 1659"/>
                  <a:gd name="T22" fmla="*/ 886 w 1657"/>
                  <a:gd name="T23" fmla="*/ 533 h 1659"/>
                  <a:gd name="T24" fmla="*/ 882 w 1657"/>
                  <a:gd name="T25" fmla="*/ 8 h 1659"/>
                  <a:gd name="T26" fmla="*/ 935 w 1657"/>
                  <a:gd name="T27" fmla="*/ 74 h 1659"/>
                  <a:gd name="T28" fmla="*/ 1122 w 1657"/>
                  <a:gd name="T29" fmla="*/ 216 h 1659"/>
                  <a:gd name="T30" fmla="*/ 1246 w 1657"/>
                  <a:gd name="T31" fmla="*/ 131 h 1659"/>
                  <a:gd name="T32" fmla="*/ 1422 w 1657"/>
                  <a:gd name="T33" fmla="*/ 250 h 1659"/>
                  <a:gd name="T34" fmla="*/ 1454 w 1657"/>
                  <a:gd name="T35" fmla="*/ 316 h 1659"/>
                  <a:gd name="T36" fmla="*/ 1388 w 1657"/>
                  <a:gd name="T37" fmla="*/ 446 h 1659"/>
                  <a:gd name="T38" fmla="*/ 1556 w 1657"/>
                  <a:gd name="T39" fmla="*/ 598 h 1659"/>
                  <a:gd name="T40" fmla="*/ 1629 w 1657"/>
                  <a:gd name="T41" fmla="*/ 641 h 1659"/>
                  <a:gd name="T42" fmla="*/ 1656 w 1657"/>
                  <a:gd name="T43" fmla="*/ 855 h 1659"/>
                  <a:gd name="T44" fmla="*/ 1605 w 1657"/>
                  <a:gd name="T45" fmla="*/ 922 h 1659"/>
                  <a:gd name="T46" fmla="*/ 1462 w 1657"/>
                  <a:gd name="T47" fmla="*/ 1058 h 1659"/>
                  <a:gd name="T48" fmla="*/ 1528 w 1657"/>
                  <a:gd name="T49" fmla="*/ 1220 h 1659"/>
                  <a:gd name="T50" fmla="*/ 1510 w 1657"/>
                  <a:gd name="T51" fmla="*/ 1303 h 1659"/>
                  <a:gd name="T52" fmla="*/ 1365 w 1657"/>
                  <a:gd name="T53" fmla="*/ 1447 h 1659"/>
                  <a:gd name="T54" fmla="*/ 1293 w 1657"/>
                  <a:gd name="T55" fmla="*/ 1435 h 1659"/>
                  <a:gd name="T56" fmla="*/ 1056 w 1657"/>
                  <a:gd name="T57" fmla="*/ 1458 h 1659"/>
                  <a:gd name="T58" fmla="*/ 1027 w 1657"/>
                  <a:gd name="T59" fmla="*/ 1618 h 1659"/>
                  <a:gd name="T60" fmla="*/ 819 w 1657"/>
                  <a:gd name="T61" fmla="*/ 1659 h 1659"/>
                  <a:gd name="T62" fmla="*/ 740 w 1657"/>
                  <a:gd name="T63" fmla="*/ 1626 h 1659"/>
                  <a:gd name="T64" fmla="*/ 649 w 1657"/>
                  <a:gd name="T65" fmla="*/ 1471 h 1659"/>
                  <a:gd name="T66" fmla="*/ 454 w 1657"/>
                  <a:gd name="T67" fmla="*/ 1517 h 1659"/>
                  <a:gd name="T68" fmla="*/ 369 w 1657"/>
                  <a:gd name="T69" fmla="*/ 1519 h 1659"/>
                  <a:gd name="T70" fmla="*/ 213 w 1657"/>
                  <a:gd name="T71" fmla="*/ 1380 h 1659"/>
                  <a:gd name="T72" fmla="*/ 210 w 1657"/>
                  <a:gd name="T73" fmla="*/ 1307 h 1659"/>
                  <a:gd name="T74" fmla="*/ 224 w 1657"/>
                  <a:gd name="T75" fmla="*/ 1113 h 1659"/>
                  <a:gd name="T76" fmla="*/ 58 w 1657"/>
                  <a:gd name="T77" fmla="*/ 1049 h 1659"/>
                  <a:gd name="T78" fmla="*/ 13 w 1657"/>
                  <a:gd name="T79" fmla="*/ 978 h 1659"/>
                  <a:gd name="T80" fmla="*/ 18 w 1657"/>
                  <a:gd name="T81" fmla="*/ 765 h 1659"/>
                  <a:gd name="T82" fmla="*/ 167 w 1657"/>
                  <a:gd name="T83" fmla="*/ 712 h 1659"/>
                  <a:gd name="T84" fmla="*/ 150 w 1657"/>
                  <a:gd name="T85" fmla="*/ 479 h 1659"/>
                  <a:gd name="T86" fmla="*/ 127 w 1657"/>
                  <a:gd name="T87" fmla="*/ 397 h 1659"/>
                  <a:gd name="T88" fmla="*/ 258 w 1657"/>
                  <a:gd name="T89" fmla="*/ 228 h 1659"/>
                  <a:gd name="T90" fmla="*/ 328 w 1657"/>
                  <a:gd name="T91" fmla="*/ 211 h 1659"/>
                  <a:gd name="T92" fmla="*/ 491 w 1657"/>
                  <a:gd name="T93" fmla="*/ 242 h 1659"/>
                  <a:gd name="T94" fmla="*/ 608 w 1657"/>
                  <a:gd name="T95" fmla="*/ 79 h 1659"/>
                  <a:gd name="T96" fmla="*/ 666 w 1657"/>
                  <a:gd name="T97" fmla="*/ 18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57" h="1659">
                    <a:moveTo>
                      <a:pt x="847" y="528"/>
                    </a:moveTo>
                    <a:lnTo>
                      <a:pt x="806" y="529"/>
                    </a:lnTo>
                    <a:lnTo>
                      <a:pt x="767" y="535"/>
                    </a:lnTo>
                    <a:lnTo>
                      <a:pt x="730" y="546"/>
                    </a:lnTo>
                    <a:lnTo>
                      <a:pt x="694" y="562"/>
                    </a:lnTo>
                    <a:lnTo>
                      <a:pt x="662" y="582"/>
                    </a:lnTo>
                    <a:lnTo>
                      <a:pt x="632" y="606"/>
                    </a:lnTo>
                    <a:lnTo>
                      <a:pt x="606" y="632"/>
                    </a:lnTo>
                    <a:lnTo>
                      <a:pt x="584" y="663"/>
                    </a:lnTo>
                    <a:lnTo>
                      <a:pt x="565" y="696"/>
                    </a:lnTo>
                    <a:lnTo>
                      <a:pt x="552" y="731"/>
                    </a:lnTo>
                    <a:lnTo>
                      <a:pt x="542" y="769"/>
                    </a:lnTo>
                    <a:lnTo>
                      <a:pt x="537" y="808"/>
                    </a:lnTo>
                    <a:lnTo>
                      <a:pt x="538" y="848"/>
                    </a:lnTo>
                    <a:lnTo>
                      <a:pt x="544" y="887"/>
                    </a:lnTo>
                    <a:lnTo>
                      <a:pt x="555" y="925"/>
                    </a:lnTo>
                    <a:lnTo>
                      <a:pt x="570" y="960"/>
                    </a:lnTo>
                    <a:lnTo>
                      <a:pt x="591" y="992"/>
                    </a:lnTo>
                    <a:lnTo>
                      <a:pt x="615" y="1022"/>
                    </a:lnTo>
                    <a:lnTo>
                      <a:pt x="642" y="1048"/>
                    </a:lnTo>
                    <a:lnTo>
                      <a:pt x="671" y="1071"/>
                    </a:lnTo>
                    <a:lnTo>
                      <a:pt x="704" y="1089"/>
                    </a:lnTo>
                    <a:lnTo>
                      <a:pt x="740" y="1104"/>
                    </a:lnTo>
                    <a:lnTo>
                      <a:pt x="778" y="1113"/>
                    </a:lnTo>
                    <a:lnTo>
                      <a:pt x="817" y="1117"/>
                    </a:lnTo>
                    <a:lnTo>
                      <a:pt x="857" y="1117"/>
                    </a:lnTo>
                    <a:lnTo>
                      <a:pt x="896" y="1111"/>
                    </a:lnTo>
                    <a:lnTo>
                      <a:pt x="933" y="1100"/>
                    </a:lnTo>
                    <a:lnTo>
                      <a:pt x="968" y="1084"/>
                    </a:lnTo>
                    <a:lnTo>
                      <a:pt x="1001" y="1064"/>
                    </a:lnTo>
                    <a:lnTo>
                      <a:pt x="1031" y="1041"/>
                    </a:lnTo>
                    <a:lnTo>
                      <a:pt x="1057" y="1013"/>
                    </a:lnTo>
                    <a:lnTo>
                      <a:pt x="1080" y="983"/>
                    </a:lnTo>
                    <a:lnTo>
                      <a:pt x="1098" y="950"/>
                    </a:lnTo>
                    <a:lnTo>
                      <a:pt x="1112" y="915"/>
                    </a:lnTo>
                    <a:lnTo>
                      <a:pt x="1122" y="877"/>
                    </a:lnTo>
                    <a:lnTo>
                      <a:pt x="1126" y="839"/>
                    </a:lnTo>
                    <a:lnTo>
                      <a:pt x="1125" y="798"/>
                    </a:lnTo>
                    <a:lnTo>
                      <a:pt x="1119" y="758"/>
                    </a:lnTo>
                    <a:lnTo>
                      <a:pt x="1109" y="721"/>
                    </a:lnTo>
                    <a:lnTo>
                      <a:pt x="1093" y="686"/>
                    </a:lnTo>
                    <a:lnTo>
                      <a:pt x="1072" y="653"/>
                    </a:lnTo>
                    <a:lnTo>
                      <a:pt x="1049" y="624"/>
                    </a:lnTo>
                    <a:lnTo>
                      <a:pt x="1022" y="597"/>
                    </a:lnTo>
                    <a:lnTo>
                      <a:pt x="991" y="576"/>
                    </a:lnTo>
                    <a:lnTo>
                      <a:pt x="958" y="557"/>
                    </a:lnTo>
                    <a:lnTo>
                      <a:pt x="923" y="543"/>
                    </a:lnTo>
                    <a:lnTo>
                      <a:pt x="886" y="533"/>
                    </a:lnTo>
                    <a:lnTo>
                      <a:pt x="847" y="528"/>
                    </a:lnTo>
                    <a:close/>
                    <a:moveTo>
                      <a:pt x="837" y="0"/>
                    </a:moveTo>
                    <a:lnTo>
                      <a:pt x="860" y="1"/>
                    </a:lnTo>
                    <a:lnTo>
                      <a:pt x="882" y="8"/>
                    </a:lnTo>
                    <a:lnTo>
                      <a:pt x="900" y="18"/>
                    </a:lnTo>
                    <a:lnTo>
                      <a:pt x="916" y="33"/>
                    </a:lnTo>
                    <a:lnTo>
                      <a:pt x="928" y="52"/>
                    </a:lnTo>
                    <a:lnTo>
                      <a:pt x="935" y="74"/>
                    </a:lnTo>
                    <a:lnTo>
                      <a:pt x="953" y="161"/>
                    </a:lnTo>
                    <a:lnTo>
                      <a:pt x="1011" y="174"/>
                    </a:lnTo>
                    <a:lnTo>
                      <a:pt x="1067" y="192"/>
                    </a:lnTo>
                    <a:lnTo>
                      <a:pt x="1122" y="216"/>
                    </a:lnTo>
                    <a:lnTo>
                      <a:pt x="1186" y="156"/>
                    </a:lnTo>
                    <a:lnTo>
                      <a:pt x="1203" y="143"/>
                    </a:lnTo>
                    <a:lnTo>
                      <a:pt x="1224" y="134"/>
                    </a:lnTo>
                    <a:lnTo>
                      <a:pt x="1246" y="131"/>
                    </a:lnTo>
                    <a:lnTo>
                      <a:pt x="1267" y="133"/>
                    </a:lnTo>
                    <a:lnTo>
                      <a:pt x="1288" y="141"/>
                    </a:lnTo>
                    <a:lnTo>
                      <a:pt x="1306" y="153"/>
                    </a:lnTo>
                    <a:lnTo>
                      <a:pt x="1422" y="250"/>
                    </a:lnTo>
                    <a:lnTo>
                      <a:pt x="1435" y="264"/>
                    </a:lnTo>
                    <a:lnTo>
                      <a:pt x="1445" y="280"/>
                    </a:lnTo>
                    <a:lnTo>
                      <a:pt x="1451" y="297"/>
                    </a:lnTo>
                    <a:lnTo>
                      <a:pt x="1454" y="316"/>
                    </a:lnTo>
                    <a:lnTo>
                      <a:pt x="1453" y="334"/>
                    </a:lnTo>
                    <a:lnTo>
                      <a:pt x="1448" y="353"/>
                    </a:lnTo>
                    <a:lnTo>
                      <a:pt x="1438" y="371"/>
                    </a:lnTo>
                    <a:lnTo>
                      <a:pt x="1388" y="446"/>
                    </a:lnTo>
                    <a:lnTo>
                      <a:pt x="1418" y="493"/>
                    </a:lnTo>
                    <a:lnTo>
                      <a:pt x="1444" y="544"/>
                    </a:lnTo>
                    <a:lnTo>
                      <a:pt x="1464" y="595"/>
                    </a:lnTo>
                    <a:lnTo>
                      <a:pt x="1556" y="598"/>
                    </a:lnTo>
                    <a:lnTo>
                      <a:pt x="1579" y="603"/>
                    </a:lnTo>
                    <a:lnTo>
                      <a:pt x="1598" y="611"/>
                    </a:lnTo>
                    <a:lnTo>
                      <a:pt x="1616" y="624"/>
                    </a:lnTo>
                    <a:lnTo>
                      <a:pt x="1629" y="641"/>
                    </a:lnTo>
                    <a:lnTo>
                      <a:pt x="1639" y="660"/>
                    </a:lnTo>
                    <a:lnTo>
                      <a:pt x="1644" y="682"/>
                    </a:lnTo>
                    <a:lnTo>
                      <a:pt x="1657" y="832"/>
                    </a:lnTo>
                    <a:lnTo>
                      <a:pt x="1656" y="855"/>
                    </a:lnTo>
                    <a:lnTo>
                      <a:pt x="1650" y="876"/>
                    </a:lnTo>
                    <a:lnTo>
                      <a:pt x="1638" y="894"/>
                    </a:lnTo>
                    <a:lnTo>
                      <a:pt x="1623" y="910"/>
                    </a:lnTo>
                    <a:lnTo>
                      <a:pt x="1605" y="922"/>
                    </a:lnTo>
                    <a:lnTo>
                      <a:pt x="1584" y="929"/>
                    </a:lnTo>
                    <a:lnTo>
                      <a:pt x="1492" y="948"/>
                    </a:lnTo>
                    <a:lnTo>
                      <a:pt x="1480" y="1004"/>
                    </a:lnTo>
                    <a:lnTo>
                      <a:pt x="1462" y="1058"/>
                    </a:lnTo>
                    <a:lnTo>
                      <a:pt x="1439" y="1111"/>
                    </a:lnTo>
                    <a:lnTo>
                      <a:pt x="1506" y="1181"/>
                    </a:lnTo>
                    <a:lnTo>
                      <a:pt x="1520" y="1200"/>
                    </a:lnTo>
                    <a:lnTo>
                      <a:pt x="1528" y="1220"/>
                    </a:lnTo>
                    <a:lnTo>
                      <a:pt x="1531" y="1241"/>
                    </a:lnTo>
                    <a:lnTo>
                      <a:pt x="1529" y="1262"/>
                    </a:lnTo>
                    <a:lnTo>
                      <a:pt x="1522" y="1283"/>
                    </a:lnTo>
                    <a:lnTo>
                      <a:pt x="1510" y="1303"/>
                    </a:lnTo>
                    <a:lnTo>
                      <a:pt x="1413" y="1417"/>
                    </a:lnTo>
                    <a:lnTo>
                      <a:pt x="1399" y="1431"/>
                    </a:lnTo>
                    <a:lnTo>
                      <a:pt x="1383" y="1441"/>
                    </a:lnTo>
                    <a:lnTo>
                      <a:pt x="1365" y="1447"/>
                    </a:lnTo>
                    <a:lnTo>
                      <a:pt x="1347" y="1450"/>
                    </a:lnTo>
                    <a:lnTo>
                      <a:pt x="1328" y="1449"/>
                    </a:lnTo>
                    <a:lnTo>
                      <a:pt x="1310" y="1444"/>
                    </a:lnTo>
                    <a:lnTo>
                      <a:pt x="1293" y="1435"/>
                    </a:lnTo>
                    <a:lnTo>
                      <a:pt x="1210" y="1380"/>
                    </a:lnTo>
                    <a:lnTo>
                      <a:pt x="1161" y="1410"/>
                    </a:lnTo>
                    <a:lnTo>
                      <a:pt x="1110" y="1437"/>
                    </a:lnTo>
                    <a:lnTo>
                      <a:pt x="1056" y="1458"/>
                    </a:lnTo>
                    <a:lnTo>
                      <a:pt x="1053" y="1558"/>
                    </a:lnTo>
                    <a:lnTo>
                      <a:pt x="1049" y="1581"/>
                    </a:lnTo>
                    <a:lnTo>
                      <a:pt x="1040" y="1602"/>
                    </a:lnTo>
                    <a:lnTo>
                      <a:pt x="1027" y="1618"/>
                    </a:lnTo>
                    <a:lnTo>
                      <a:pt x="1011" y="1633"/>
                    </a:lnTo>
                    <a:lnTo>
                      <a:pt x="991" y="1642"/>
                    </a:lnTo>
                    <a:lnTo>
                      <a:pt x="969" y="1647"/>
                    </a:lnTo>
                    <a:lnTo>
                      <a:pt x="819" y="1659"/>
                    </a:lnTo>
                    <a:lnTo>
                      <a:pt x="796" y="1658"/>
                    </a:lnTo>
                    <a:lnTo>
                      <a:pt x="776" y="1652"/>
                    </a:lnTo>
                    <a:lnTo>
                      <a:pt x="757" y="1641"/>
                    </a:lnTo>
                    <a:lnTo>
                      <a:pt x="740" y="1626"/>
                    </a:lnTo>
                    <a:lnTo>
                      <a:pt x="729" y="1608"/>
                    </a:lnTo>
                    <a:lnTo>
                      <a:pt x="722" y="1586"/>
                    </a:lnTo>
                    <a:lnTo>
                      <a:pt x="701" y="1483"/>
                    </a:lnTo>
                    <a:lnTo>
                      <a:pt x="649" y="1471"/>
                    </a:lnTo>
                    <a:lnTo>
                      <a:pt x="597" y="1454"/>
                    </a:lnTo>
                    <a:lnTo>
                      <a:pt x="547" y="1434"/>
                    </a:lnTo>
                    <a:lnTo>
                      <a:pt x="471" y="1504"/>
                    </a:lnTo>
                    <a:lnTo>
                      <a:pt x="454" y="1517"/>
                    </a:lnTo>
                    <a:lnTo>
                      <a:pt x="433" y="1525"/>
                    </a:lnTo>
                    <a:lnTo>
                      <a:pt x="412" y="1529"/>
                    </a:lnTo>
                    <a:lnTo>
                      <a:pt x="390" y="1526"/>
                    </a:lnTo>
                    <a:lnTo>
                      <a:pt x="369" y="1519"/>
                    </a:lnTo>
                    <a:lnTo>
                      <a:pt x="351" y="1507"/>
                    </a:lnTo>
                    <a:lnTo>
                      <a:pt x="235" y="1410"/>
                    </a:lnTo>
                    <a:lnTo>
                      <a:pt x="222" y="1395"/>
                    </a:lnTo>
                    <a:lnTo>
                      <a:pt x="213" y="1380"/>
                    </a:lnTo>
                    <a:lnTo>
                      <a:pt x="205" y="1362"/>
                    </a:lnTo>
                    <a:lnTo>
                      <a:pt x="203" y="1344"/>
                    </a:lnTo>
                    <a:lnTo>
                      <a:pt x="204" y="1325"/>
                    </a:lnTo>
                    <a:lnTo>
                      <a:pt x="210" y="1307"/>
                    </a:lnTo>
                    <a:lnTo>
                      <a:pt x="219" y="1289"/>
                    </a:lnTo>
                    <a:lnTo>
                      <a:pt x="276" y="1204"/>
                    </a:lnTo>
                    <a:lnTo>
                      <a:pt x="248" y="1159"/>
                    </a:lnTo>
                    <a:lnTo>
                      <a:pt x="224" y="1113"/>
                    </a:lnTo>
                    <a:lnTo>
                      <a:pt x="203" y="1064"/>
                    </a:lnTo>
                    <a:lnTo>
                      <a:pt x="100" y="1061"/>
                    </a:lnTo>
                    <a:lnTo>
                      <a:pt x="79" y="1058"/>
                    </a:lnTo>
                    <a:lnTo>
                      <a:pt x="58" y="1049"/>
                    </a:lnTo>
                    <a:lnTo>
                      <a:pt x="41" y="1037"/>
                    </a:lnTo>
                    <a:lnTo>
                      <a:pt x="27" y="1019"/>
                    </a:lnTo>
                    <a:lnTo>
                      <a:pt x="18" y="1000"/>
                    </a:lnTo>
                    <a:lnTo>
                      <a:pt x="13" y="978"/>
                    </a:lnTo>
                    <a:lnTo>
                      <a:pt x="0" y="827"/>
                    </a:lnTo>
                    <a:lnTo>
                      <a:pt x="1" y="806"/>
                    </a:lnTo>
                    <a:lnTo>
                      <a:pt x="8" y="784"/>
                    </a:lnTo>
                    <a:lnTo>
                      <a:pt x="18" y="765"/>
                    </a:lnTo>
                    <a:lnTo>
                      <a:pt x="33" y="750"/>
                    </a:lnTo>
                    <a:lnTo>
                      <a:pt x="52" y="738"/>
                    </a:lnTo>
                    <a:lnTo>
                      <a:pt x="72" y="730"/>
                    </a:lnTo>
                    <a:lnTo>
                      <a:pt x="167" y="712"/>
                    </a:lnTo>
                    <a:lnTo>
                      <a:pt x="180" y="656"/>
                    </a:lnTo>
                    <a:lnTo>
                      <a:pt x="196" y="601"/>
                    </a:lnTo>
                    <a:lnTo>
                      <a:pt x="217" y="549"/>
                    </a:lnTo>
                    <a:lnTo>
                      <a:pt x="150" y="479"/>
                    </a:lnTo>
                    <a:lnTo>
                      <a:pt x="136" y="460"/>
                    </a:lnTo>
                    <a:lnTo>
                      <a:pt x="128" y="440"/>
                    </a:lnTo>
                    <a:lnTo>
                      <a:pt x="125" y="419"/>
                    </a:lnTo>
                    <a:lnTo>
                      <a:pt x="127" y="397"/>
                    </a:lnTo>
                    <a:lnTo>
                      <a:pt x="134" y="377"/>
                    </a:lnTo>
                    <a:lnTo>
                      <a:pt x="147" y="357"/>
                    </a:lnTo>
                    <a:lnTo>
                      <a:pt x="244" y="242"/>
                    </a:lnTo>
                    <a:lnTo>
                      <a:pt x="258" y="228"/>
                    </a:lnTo>
                    <a:lnTo>
                      <a:pt x="275" y="218"/>
                    </a:lnTo>
                    <a:lnTo>
                      <a:pt x="292" y="212"/>
                    </a:lnTo>
                    <a:lnTo>
                      <a:pt x="310" y="210"/>
                    </a:lnTo>
                    <a:lnTo>
                      <a:pt x="328" y="211"/>
                    </a:lnTo>
                    <a:lnTo>
                      <a:pt x="347" y="216"/>
                    </a:lnTo>
                    <a:lnTo>
                      <a:pt x="364" y="224"/>
                    </a:lnTo>
                    <a:lnTo>
                      <a:pt x="439" y="275"/>
                    </a:lnTo>
                    <a:lnTo>
                      <a:pt x="491" y="242"/>
                    </a:lnTo>
                    <a:lnTo>
                      <a:pt x="545" y="213"/>
                    </a:lnTo>
                    <a:lnTo>
                      <a:pt x="601" y="190"/>
                    </a:lnTo>
                    <a:lnTo>
                      <a:pt x="604" y="100"/>
                    </a:lnTo>
                    <a:lnTo>
                      <a:pt x="608" y="79"/>
                    </a:lnTo>
                    <a:lnTo>
                      <a:pt x="617" y="58"/>
                    </a:lnTo>
                    <a:lnTo>
                      <a:pt x="629" y="41"/>
                    </a:lnTo>
                    <a:lnTo>
                      <a:pt x="647" y="27"/>
                    </a:lnTo>
                    <a:lnTo>
                      <a:pt x="666" y="18"/>
                    </a:lnTo>
                    <a:lnTo>
                      <a:pt x="688" y="13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3"/>
              <p:cNvSpPr>
                <a:spLocks noEditPoints="1"/>
              </p:cNvSpPr>
              <p:nvPr/>
            </p:nvSpPr>
            <p:spPr bwMode="auto">
              <a:xfrm>
                <a:off x="5662" y="3739"/>
                <a:ext cx="149" cy="149"/>
              </a:xfrm>
              <a:custGeom>
                <a:avLst/>
                <a:gdLst>
                  <a:gd name="T0" fmla="*/ 603 w 1345"/>
                  <a:gd name="T1" fmla="*/ 438 h 1345"/>
                  <a:gd name="T2" fmla="*/ 508 w 1345"/>
                  <a:gd name="T3" fmla="*/ 495 h 1345"/>
                  <a:gd name="T4" fmla="*/ 448 w 1345"/>
                  <a:gd name="T5" fmla="*/ 589 h 1345"/>
                  <a:gd name="T6" fmla="*/ 438 w 1345"/>
                  <a:gd name="T7" fmla="*/ 703 h 1345"/>
                  <a:gd name="T8" fmla="*/ 480 w 1345"/>
                  <a:gd name="T9" fmla="*/ 807 h 1345"/>
                  <a:gd name="T10" fmla="*/ 563 w 1345"/>
                  <a:gd name="T11" fmla="*/ 879 h 1345"/>
                  <a:gd name="T12" fmla="*/ 673 w 1345"/>
                  <a:gd name="T13" fmla="*/ 908 h 1345"/>
                  <a:gd name="T14" fmla="*/ 783 w 1345"/>
                  <a:gd name="T15" fmla="*/ 882 h 1345"/>
                  <a:gd name="T16" fmla="*/ 868 w 1345"/>
                  <a:gd name="T17" fmla="*/ 811 h 1345"/>
                  <a:gd name="T18" fmla="*/ 912 w 1345"/>
                  <a:gd name="T19" fmla="*/ 709 h 1345"/>
                  <a:gd name="T20" fmla="*/ 904 w 1345"/>
                  <a:gd name="T21" fmla="*/ 594 h 1345"/>
                  <a:gd name="T22" fmla="*/ 847 w 1345"/>
                  <a:gd name="T23" fmla="*/ 499 h 1345"/>
                  <a:gd name="T24" fmla="*/ 755 w 1345"/>
                  <a:gd name="T25" fmla="*/ 441 h 1345"/>
                  <a:gd name="T26" fmla="*/ 638 w 1345"/>
                  <a:gd name="T27" fmla="*/ 0 h 1345"/>
                  <a:gd name="T28" fmla="*/ 773 w 1345"/>
                  <a:gd name="T29" fmla="*/ 12 h 1345"/>
                  <a:gd name="T30" fmla="*/ 814 w 1345"/>
                  <a:gd name="T31" fmla="*/ 61 h 1345"/>
                  <a:gd name="T32" fmla="*/ 872 w 1345"/>
                  <a:gd name="T33" fmla="*/ 155 h 1345"/>
                  <a:gd name="T34" fmla="*/ 1003 w 1345"/>
                  <a:gd name="T35" fmla="*/ 163 h 1345"/>
                  <a:gd name="T36" fmla="*/ 1065 w 1345"/>
                  <a:gd name="T37" fmla="*/ 145 h 1345"/>
                  <a:gd name="T38" fmla="*/ 1124 w 1345"/>
                  <a:gd name="T39" fmla="*/ 172 h 1345"/>
                  <a:gd name="T40" fmla="*/ 1210 w 1345"/>
                  <a:gd name="T41" fmla="*/ 277 h 1345"/>
                  <a:gd name="T42" fmla="*/ 1206 w 1345"/>
                  <a:gd name="T43" fmla="*/ 339 h 1345"/>
                  <a:gd name="T44" fmla="*/ 1177 w 1345"/>
                  <a:gd name="T45" fmla="*/ 446 h 1345"/>
                  <a:gd name="T46" fmla="*/ 1266 w 1345"/>
                  <a:gd name="T47" fmla="*/ 540 h 1345"/>
                  <a:gd name="T48" fmla="*/ 1324 w 1345"/>
                  <a:gd name="T49" fmla="*/ 570 h 1345"/>
                  <a:gd name="T50" fmla="*/ 1345 w 1345"/>
                  <a:gd name="T51" fmla="*/ 631 h 1345"/>
                  <a:gd name="T52" fmla="*/ 1333 w 1345"/>
                  <a:gd name="T53" fmla="*/ 766 h 1345"/>
                  <a:gd name="T54" fmla="*/ 1284 w 1345"/>
                  <a:gd name="T55" fmla="*/ 809 h 1345"/>
                  <a:gd name="T56" fmla="*/ 1188 w 1345"/>
                  <a:gd name="T57" fmla="*/ 864 h 1345"/>
                  <a:gd name="T58" fmla="*/ 1185 w 1345"/>
                  <a:gd name="T59" fmla="*/ 998 h 1345"/>
                  <a:gd name="T60" fmla="*/ 1205 w 1345"/>
                  <a:gd name="T61" fmla="*/ 1060 h 1345"/>
                  <a:gd name="T62" fmla="*/ 1177 w 1345"/>
                  <a:gd name="T63" fmla="*/ 1119 h 1345"/>
                  <a:gd name="T64" fmla="*/ 1073 w 1345"/>
                  <a:gd name="T65" fmla="*/ 1207 h 1345"/>
                  <a:gd name="T66" fmla="*/ 1009 w 1345"/>
                  <a:gd name="T67" fmla="*/ 1202 h 1345"/>
                  <a:gd name="T68" fmla="*/ 897 w 1345"/>
                  <a:gd name="T69" fmla="*/ 1169 h 1345"/>
                  <a:gd name="T70" fmla="*/ 800 w 1345"/>
                  <a:gd name="T71" fmla="*/ 1265 h 1345"/>
                  <a:gd name="T72" fmla="*/ 769 w 1345"/>
                  <a:gd name="T73" fmla="*/ 1323 h 1345"/>
                  <a:gd name="T74" fmla="*/ 708 w 1345"/>
                  <a:gd name="T75" fmla="*/ 1345 h 1345"/>
                  <a:gd name="T76" fmla="*/ 573 w 1345"/>
                  <a:gd name="T77" fmla="*/ 1332 h 1345"/>
                  <a:gd name="T78" fmla="*/ 531 w 1345"/>
                  <a:gd name="T79" fmla="*/ 1284 h 1345"/>
                  <a:gd name="T80" fmla="*/ 477 w 1345"/>
                  <a:gd name="T81" fmla="*/ 1178 h 1345"/>
                  <a:gd name="T82" fmla="*/ 343 w 1345"/>
                  <a:gd name="T83" fmla="*/ 1181 h 1345"/>
                  <a:gd name="T84" fmla="*/ 280 w 1345"/>
                  <a:gd name="T85" fmla="*/ 1200 h 1345"/>
                  <a:gd name="T86" fmla="*/ 222 w 1345"/>
                  <a:gd name="T87" fmla="*/ 1173 h 1345"/>
                  <a:gd name="T88" fmla="*/ 135 w 1345"/>
                  <a:gd name="T89" fmla="*/ 1068 h 1345"/>
                  <a:gd name="T90" fmla="*/ 140 w 1345"/>
                  <a:gd name="T91" fmla="*/ 1005 h 1345"/>
                  <a:gd name="T92" fmla="*/ 176 w 1345"/>
                  <a:gd name="T93" fmla="*/ 894 h 1345"/>
                  <a:gd name="T94" fmla="*/ 79 w 1345"/>
                  <a:gd name="T95" fmla="*/ 806 h 1345"/>
                  <a:gd name="T96" fmla="*/ 23 w 1345"/>
                  <a:gd name="T97" fmla="*/ 775 h 1345"/>
                  <a:gd name="T98" fmla="*/ 0 w 1345"/>
                  <a:gd name="T99" fmla="*/ 714 h 1345"/>
                  <a:gd name="T100" fmla="*/ 12 w 1345"/>
                  <a:gd name="T101" fmla="*/ 579 h 1345"/>
                  <a:gd name="T102" fmla="*/ 61 w 1345"/>
                  <a:gd name="T103" fmla="*/ 536 h 1345"/>
                  <a:gd name="T104" fmla="*/ 161 w 1345"/>
                  <a:gd name="T105" fmla="*/ 481 h 1345"/>
                  <a:gd name="T106" fmla="*/ 160 w 1345"/>
                  <a:gd name="T107" fmla="*/ 347 h 1345"/>
                  <a:gd name="T108" fmla="*/ 141 w 1345"/>
                  <a:gd name="T109" fmla="*/ 285 h 1345"/>
                  <a:gd name="T110" fmla="*/ 168 w 1345"/>
                  <a:gd name="T111" fmla="*/ 226 h 1345"/>
                  <a:gd name="T112" fmla="*/ 273 w 1345"/>
                  <a:gd name="T113" fmla="*/ 138 h 1345"/>
                  <a:gd name="T114" fmla="*/ 337 w 1345"/>
                  <a:gd name="T115" fmla="*/ 144 h 1345"/>
                  <a:gd name="T116" fmla="*/ 445 w 1345"/>
                  <a:gd name="T117" fmla="*/ 169 h 1345"/>
                  <a:gd name="T118" fmla="*/ 546 w 1345"/>
                  <a:gd name="T119" fmla="*/ 80 h 1345"/>
                  <a:gd name="T120" fmla="*/ 577 w 1345"/>
                  <a:gd name="T121" fmla="*/ 22 h 1345"/>
                  <a:gd name="T122" fmla="*/ 638 w 1345"/>
                  <a:gd name="T123" fmla="*/ 0 h 1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45" h="1345">
                    <a:moveTo>
                      <a:pt x="678" y="427"/>
                    </a:moveTo>
                    <a:lnTo>
                      <a:pt x="640" y="430"/>
                    </a:lnTo>
                    <a:lnTo>
                      <a:pt x="603" y="438"/>
                    </a:lnTo>
                    <a:lnTo>
                      <a:pt x="568" y="453"/>
                    </a:lnTo>
                    <a:lnTo>
                      <a:pt x="536" y="471"/>
                    </a:lnTo>
                    <a:lnTo>
                      <a:pt x="508" y="495"/>
                    </a:lnTo>
                    <a:lnTo>
                      <a:pt x="483" y="523"/>
                    </a:lnTo>
                    <a:lnTo>
                      <a:pt x="464" y="554"/>
                    </a:lnTo>
                    <a:lnTo>
                      <a:pt x="448" y="589"/>
                    </a:lnTo>
                    <a:lnTo>
                      <a:pt x="439" y="625"/>
                    </a:lnTo>
                    <a:lnTo>
                      <a:pt x="436" y="664"/>
                    </a:lnTo>
                    <a:lnTo>
                      <a:pt x="438" y="703"/>
                    </a:lnTo>
                    <a:lnTo>
                      <a:pt x="447" y="741"/>
                    </a:lnTo>
                    <a:lnTo>
                      <a:pt x="461" y="775"/>
                    </a:lnTo>
                    <a:lnTo>
                      <a:pt x="480" y="807"/>
                    </a:lnTo>
                    <a:lnTo>
                      <a:pt x="504" y="834"/>
                    </a:lnTo>
                    <a:lnTo>
                      <a:pt x="532" y="859"/>
                    </a:lnTo>
                    <a:lnTo>
                      <a:pt x="563" y="879"/>
                    </a:lnTo>
                    <a:lnTo>
                      <a:pt x="597" y="894"/>
                    </a:lnTo>
                    <a:lnTo>
                      <a:pt x="634" y="904"/>
                    </a:lnTo>
                    <a:lnTo>
                      <a:pt x="673" y="908"/>
                    </a:lnTo>
                    <a:lnTo>
                      <a:pt x="711" y="905"/>
                    </a:lnTo>
                    <a:lnTo>
                      <a:pt x="748" y="896"/>
                    </a:lnTo>
                    <a:lnTo>
                      <a:pt x="783" y="882"/>
                    </a:lnTo>
                    <a:lnTo>
                      <a:pt x="815" y="862"/>
                    </a:lnTo>
                    <a:lnTo>
                      <a:pt x="843" y="839"/>
                    </a:lnTo>
                    <a:lnTo>
                      <a:pt x="868" y="811"/>
                    </a:lnTo>
                    <a:lnTo>
                      <a:pt x="888" y="780"/>
                    </a:lnTo>
                    <a:lnTo>
                      <a:pt x="903" y="746"/>
                    </a:lnTo>
                    <a:lnTo>
                      <a:pt x="912" y="709"/>
                    </a:lnTo>
                    <a:lnTo>
                      <a:pt x="915" y="670"/>
                    </a:lnTo>
                    <a:lnTo>
                      <a:pt x="913" y="631"/>
                    </a:lnTo>
                    <a:lnTo>
                      <a:pt x="904" y="594"/>
                    </a:lnTo>
                    <a:lnTo>
                      <a:pt x="891" y="559"/>
                    </a:lnTo>
                    <a:lnTo>
                      <a:pt x="871" y="528"/>
                    </a:lnTo>
                    <a:lnTo>
                      <a:pt x="847" y="499"/>
                    </a:lnTo>
                    <a:lnTo>
                      <a:pt x="820" y="475"/>
                    </a:lnTo>
                    <a:lnTo>
                      <a:pt x="789" y="455"/>
                    </a:lnTo>
                    <a:lnTo>
                      <a:pt x="755" y="441"/>
                    </a:lnTo>
                    <a:lnTo>
                      <a:pt x="717" y="430"/>
                    </a:lnTo>
                    <a:lnTo>
                      <a:pt x="678" y="427"/>
                    </a:lnTo>
                    <a:close/>
                    <a:moveTo>
                      <a:pt x="638" y="0"/>
                    </a:moveTo>
                    <a:lnTo>
                      <a:pt x="730" y="1"/>
                    </a:lnTo>
                    <a:lnTo>
                      <a:pt x="753" y="3"/>
                    </a:lnTo>
                    <a:lnTo>
                      <a:pt x="773" y="12"/>
                    </a:lnTo>
                    <a:lnTo>
                      <a:pt x="791" y="25"/>
                    </a:lnTo>
                    <a:lnTo>
                      <a:pt x="805" y="41"/>
                    </a:lnTo>
                    <a:lnTo>
                      <a:pt x="814" y="61"/>
                    </a:lnTo>
                    <a:lnTo>
                      <a:pt x="820" y="83"/>
                    </a:lnTo>
                    <a:lnTo>
                      <a:pt x="826" y="139"/>
                    </a:lnTo>
                    <a:lnTo>
                      <a:pt x="872" y="155"/>
                    </a:lnTo>
                    <a:lnTo>
                      <a:pt x="916" y="174"/>
                    </a:lnTo>
                    <a:lnTo>
                      <a:pt x="959" y="197"/>
                    </a:lnTo>
                    <a:lnTo>
                      <a:pt x="1003" y="163"/>
                    </a:lnTo>
                    <a:lnTo>
                      <a:pt x="1023" y="152"/>
                    </a:lnTo>
                    <a:lnTo>
                      <a:pt x="1043" y="146"/>
                    </a:lnTo>
                    <a:lnTo>
                      <a:pt x="1065" y="145"/>
                    </a:lnTo>
                    <a:lnTo>
                      <a:pt x="1087" y="149"/>
                    </a:lnTo>
                    <a:lnTo>
                      <a:pt x="1106" y="158"/>
                    </a:lnTo>
                    <a:lnTo>
                      <a:pt x="1124" y="172"/>
                    </a:lnTo>
                    <a:lnTo>
                      <a:pt x="1189" y="238"/>
                    </a:lnTo>
                    <a:lnTo>
                      <a:pt x="1202" y="256"/>
                    </a:lnTo>
                    <a:lnTo>
                      <a:pt x="1210" y="277"/>
                    </a:lnTo>
                    <a:lnTo>
                      <a:pt x="1214" y="297"/>
                    </a:lnTo>
                    <a:lnTo>
                      <a:pt x="1212" y="319"/>
                    </a:lnTo>
                    <a:lnTo>
                      <a:pt x="1206" y="339"/>
                    </a:lnTo>
                    <a:lnTo>
                      <a:pt x="1194" y="359"/>
                    </a:lnTo>
                    <a:lnTo>
                      <a:pt x="1157" y="404"/>
                    </a:lnTo>
                    <a:lnTo>
                      <a:pt x="1177" y="446"/>
                    </a:lnTo>
                    <a:lnTo>
                      <a:pt x="1194" y="488"/>
                    </a:lnTo>
                    <a:lnTo>
                      <a:pt x="1207" y="532"/>
                    </a:lnTo>
                    <a:lnTo>
                      <a:pt x="1266" y="540"/>
                    </a:lnTo>
                    <a:lnTo>
                      <a:pt x="1288" y="546"/>
                    </a:lnTo>
                    <a:lnTo>
                      <a:pt x="1307" y="556"/>
                    </a:lnTo>
                    <a:lnTo>
                      <a:pt x="1324" y="570"/>
                    </a:lnTo>
                    <a:lnTo>
                      <a:pt x="1335" y="588"/>
                    </a:lnTo>
                    <a:lnTo>
                      <a:pt x="1343" y="609"/>
                    </a:lnTo>
                    <a:lnTo>
                      <a:pt x="1345" y="631"/>
                    </a:lnTo>
                    <a:lnTo>
                      <a:pt x="1344" y="724"/>
                    </a:lnTo>
                    <a:lnTo>
                      <a:pt x="1341" y="746"/>
                    </a:lnTo>
                    <a:lnTo>
                      <a:pt x="1333" y="766"/>
                    </a:lnTo>
                    <a:lnTo>
                      <a:pt x="1321" y="784"/>
                    </a:lnTo>
                    <a:lnTo>
                      <a:pt x="1304" y="798"/>
                    </a:lnTo>
                    <a:lnTo>
                      <a:pt x="1284" y="809"/>
                    </a:lnTo>
                    <a:lnTo>
                      <a:pt x="1263" y="814"/>
                    </a:lnTo>
                    <a:lnTo>
                      <a:pt x="1202" y="820"/>
                    </a:lnTo>
                    <a:lnTo>
                      <a:pt x="1188" y="864"/>
                    </a:lnTo>
                    <a:lnTo>
                      <a:pt x="1169" y="907"/>
                    </a:lnTo>
                    <a:lnTo>
                      <a:pt x="1146" y="948"/>
                    </a:lnTo>
                    <a:lnTo>
                      <a:pt x="1185" y="998"/>
                    </a:lnTo>
                    <a:lnTo>
                      <a:pt x="1197" y="1018"/>
                    </a:lnTo>
                    <a:lnTo>
                      <a:pt x="1204" y="1039"/>
                    </a:lnTo>
                    <a:lnTo>
                      <a:pt x="1205" y="1060"/>
                    </a:lnTo>
                    <a:lnTo>
                      <a:pt x="1201" y="1082"/>
                    </a:lnTo>
                    <a:lnTo>
                      <a:pt x="1192" y="1101"/>
                    </a:lnTo>
                    <a:lnTo>
                      <a:pt x="1177" y="1119"/>
                    </a:lnTo>
                    <a:lnTo>
                      <a:pt x="1111" y="1184"/>
                    </a:lnTo>
                    <a:lnTo>
                      <a:pt x="1094" y="1197"/>
                    </a:lnTo>
                    <a:lnTo>
                      <a:pt x="1073" y="1207"/>
                    </a:lnTo>
                    <a:lnTo>
                      <a:pt x="1051" y="1210"/>
                    </a:lnTo>
                    <a:lnTo>
                      <a:pt x="1030" y="1208"/>
                    </a:lnTo>
                    <a:lnTo>
                      <a:pt x="1009" y="1202"/>
                    </a:lnTo>
                    <a:lnTo>
                      <a:pt x="991" y="1189"/>
                    </a:lnTo>
                    <a:lnTo>
                      <a:pt x="939" y="1148"/>
                    </a:lnTo>
                    <a:lnTo>
                      <a:pt x="897" y="1169"/>
                    </a:lnTo>
                    <a:lnTo>
                      <a:pt x="854" y="1186"/>
                    </a:lnTo>
                    <a:lnTo>
                      <a:pt x="808" y="1199"/>
                    </a:lnTo>
                    <a:lnTo>
                      <a:pt x="800" y="1265"/>
                    </a:lnTo>
                    <a:lnTo>
                      <a:pt x="794" y="1287"/>
                    </a:lnTo>
                    <a:lnTo>
                      <a:pt x="783" y="1307"/>
                    </a:lnTo>
                    <a:lnTo>
                      <a:pt x="769" y="1323"/>
                    </a:lnTo>
                    <a:lnTo>
                      <a:pt x="750" y="1336"/>
                    </a:lnTo>
                    <a:lnTo>
                      <a:pt x="730" y="1343"/>
                    </a:lnTo>
                    <a:lnTo>
                      <a:pt x="708" y="1345"/>
                    </a:lnTo>
                    <a:lnTo>
                      <a:pt x="615" y="1344"/>
                    </a:lnTo>
                    <a:lnTo>
                      <a:pt x="593" y="1341"/>
                    </a:lnTo>
                    <a:lnTo>
                      <a:pt x="573" y="1332"/>
                    </a:lnTo>
                    <a:lnTo>
                      <a:pt x="555" y="1320"/>
                    </a:lnTo>
                    <a:lnTo>
                      <a:pt x="541" y="1304"/>
                    </a:lnTo>
                    <a:lnTo>
                      <a:pt x="531" y="1284"/>
                    </a:lnTo>
                    <a:lnTo>
                      <a:pt x="526" y="1262"/>
                    </a:lnTo>
                    <a:lnTo>
                      <a:pt x="518" y="1192"/>
                    </a:lnTo>
                    <a:lnTo>
                      <a:pt x="477" y="1178"/>
                    </a:lnTo>
                    <a:lnTo>
                      <a:pt x="436" y="1160"/>
                    </a:lnTo>
                    <a:lnTo>
                      <a:pt x="398" y="1140"/>
                    </a:lnTo>
                    <a:lnTo>
                      <a:pt x="343" y="1181"/>
                    </a:lnTo>
                    <a:lnTo>
                      <a:pt x="324" y="1193"/>
                    </a:lnTo>
                    <a:lnTo>
                      <a:pt x="302" y="1199"/>
                    </a:lnTo>
                    <a:lnTo>
                      <a:pt x="280" y="1200"/>
                    </a:lnTo>
                    <a:lnTo>
                      <a:pt x="260" y="1196"/>
                    </a:lnTo>
                    <a:lnTo>
                      <a:pt x="239" y="1187"/>
                    </a:lnTo>
                    <a:lnTo>
                      <a:pt x="222" y="1173"/>
                    </a:lnTo>
                    <a:lnTo>
                      <a:pt x="158" y="1107"/>
                    </a:lnTo>
                    <a:lnTo>
                      <a:pt x="143" y="1089"/>
                    </a:lnTo>
                    <a:lnTo>
                      <a:pt x="135" y="1068"/>
                    </a:lnTo>
                    <a:lnTo>
                      <a:pt x="132" y="1048"/>
                    </a:lnTo>
                    <a:lnTo>
                      <a:pt x="133" y="1026"/>
                    </a:lnTo>
                    <a:lnTo>
                      <a:pt x="140" y="1005"/>
                    </a:lnTo>
                    <a:lnTo>
                      <a:pt x="151" y="986"/>
                    </a:lnTo>
                    <a:lnTo>
                      <a:pt x="196" y="931"/>
                    </a:lnTo>
                    <a:lnTo>
                      <a:pt x="176" y="894"/>
                    </a:lnTo>
                    <a:lnTo>
                      <a:pt x="161" y="854"/>
                    </a:lnTo>
                    <a:lnTo>
                      <a:pt x="147" y="814"/>
                    </a:lnTo>
                    <a:lnTo>
                      <a:pt x="79" y="806"/>
                    </a:lnTo>
                    <a:lnTo>
                      <a:pt x="58" y="799"/>
                    </a:lnTo>
                    <a:lnTo>
                      <a:pt x="38" y="789"/>
                    </a:lnTo>
                    <a:lnTo>
                      <a:pt x="23" y="775"/>
                    </a:lnTo>
                    <a:lnTo>
                      <a:pt x="10" y="756"/>
                    </a:lnTo>
                    <a:lnTo>
                      <a:pt x="3" y="736"/>
                    </a:lnTo>
                    <a:lnTo>
                      <a:pt x="0" y="714"/>
                    </a:lnTo>
                    <a:lnTo>
                      <a:pt x="1" y="621"/>
                    </a:lnTo>
                    <a:lnTo>
                      <a:pt x="4" y="598"/>
                    </a:lnTo>
                    <a:lnTo>
                      <a:pt x="12" y="579"/>
                    </a:lnTo>
                    <a:lnTo>
                      <a:pt x="25" y="561"/>
                    </a:lnTo>
                    <a:lnTo>
                      <a:pt x="41" y="547"/>
                    </a:lnTo>
                    <a:lnTo>
                      <a:pt x="61" y="536"/>
                    </a:lnTo>
                    <a:lnTo>
                      <a:pt x="82" y="531"/>
                    </a:lnTo>
                    <a:lnTo>
                      <a:pt x="146" y="525"/>
                    </a:lnTo>
                    <a:lnTo>
                      <a:pt x="161" y="481"/>
                    </a:lnTo>
                    <a:lnTo>
                      <a:pt x="178" y="438"/>
                    </a:lnTo>
                    <a:lnTo>
                      <a:pt x="199" y="397"/>
                    </a:lnTo>
                    <a:lnTo>
                      <a:pt x="160" y="347"/>
                    </a:lnTo>
                    <a:lnTo>
                      <a:pt x="148" y="327"/>
                    </a:lnTo>
                    <a:lnTo>
                      <a:pt x="142" y="306"/>
                    </a:lnTo>
                    <a:lnTo>
                      <a:pt x="141" y="285"/>
                    </a:lnTo>
                    <a:lnTo>
                      <a:pt x="145" y="263"/>
                    </a:lnTo>
                    <a:lnTo>
                      <a:pt x="155" y="244"/>
                    </a:lnTo>
                    <a:lnTo>
                      <a:pt x="168" y="226"/>
                    </a:lnTo>
                    <a:lnTo>
                      <a:pt x="235" y="161"/>
                    </a:lnTo>
                    <a:lnTo>
                      <a:pt x="253" y="147"/>
                    </a:lnTo>
                    <a:lnTo>
                      <a:pt x="273" y="138"/>
                    </a:lnTo>
                    <a:lnTo>
                      <a:pt x="294" y="134"/>
                    </a:lnTo>
                    <a:lnTo>
                      <a:pt x="315" y="136"/>
                    </a:lnTo>
                    <a:lnTo>
                      <a:pt x="337" y="144"/>
                    </a:lnTo>
                    <a:lnTo>
                      <a:pt x="356" y="155"/>
                    </a:lnTo>
                    <a:lnTo>
                      <a:pt x="401" y="192"/>
                    </a:lnTo>
                    <a:lnTo>
                      <a:pt x="445" y="169"/>
                    </a:lnTo>
                    <a:lnTo>
                      <a:pt x="492" y="151"/>
                    </a:lnTo>
                    <a:lnTo>
                      <a:pt x="539" y="136"/>
                    </a:lnTo>
                    <a:lnTo>
                      <a:pt x="546" y="80"/>
                    </a:lnTo>
                    <a:lnTo>
                      <a:pt x="551" y="57"/>
                    </a:lnTo>
                    <a:lnTo>
                      <a:pt x="562" y="38"/>
                    </a:lnTo>
                    <a:lnTo>
                      <a:pt x="577" y="22"/>
                    </a:lnTo>
                    <a:lnTo>
                      <a:pt x="595" y="9"/>
                    </a:lnTo>
                    <a:lnTo>
                      <a:pt x="615" y="2"/>
                    </a:lnTo>
                    <a:lnTo>
                      <a:pt x="638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Группа 70"/>
          <p:cNvGrpSpPr/>
          <p:nvPr/>
        </p:nvGrpSpPr>
        <p:grpSpPr>
          <a:xfrm>
            <a:off x="444504" y="3048001"/>
            <a:ext cx="1637096" cy="1644822"/>
            <a:chOff x="5128927" y="1125719"/>
            <a:chExt cx="718968" cy="722361"/>
          </a:xfrm>
          <a:noFill/>
        </p:grpSpPr>
        <p:sp>
          <p:nvSpPr>
            <p:cNvPr id="72" name="Овал 71"/>
            <p:cNvSpPr/>
            <p:nvPr/>
          </p:nvSpPr>
          <p:spPr>
            <a:xfrm>
              <a:off x="5128927" y="1125719"/>
              <a:ext cx="718968" cy="722361"/>
            </a:xfrm>
            <a:prstGeom prst="ellipse">
              <a:avLst/>
            </a:prstGeom>
            <a:grp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3" name="Группа 72"/>
            <p:cNvGrpSpPr/>
            <p:nvPr/>
          </p:nvGrpSpPr>
          <p:grpSpPr>
            <a:xfrm>
              <a:off x="5285742" y="1252891"/>
              <a:ext cx="389347" cy="435009"/>
              <a:chOff x="4496687" y="1221510"/>
              <a:chExt cx="500992" cy="670704"/>
            </a:xfrm>
            <a:grpFill/>
          </p:grpSpPr>
          <p:sp>
            <p:nvSpPr>
              <p:cNvPr id="74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4496687" y="1221510"/>
                <a:ext cx="433496" cy="553673"/>
              </a:xfrm>
              <a:prstGeom prst="rect">
                <a:avLst/>
              </a:pr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4"/>
              <p:cNvSpPr>
                <a:spLocks noEditPoints="1"/>
              </p:cNvSpPr>
              <p:nvPr/>
            </p:nvSpPr>
            <p:spPr bwMode="auto">
              <a:xfrm>
                <a:off x="4518360" y="1420898"/>
                <a:ext cx="479319" cy="471316"/>
              </a:xfrm>
              <a:custGeom>
                <a:avLst/>
                <a:gdLst>
                  <a:gd name="T0" fmla="*/ 209 w 2649"/>
                  <a:gd name="T1" fmla="*/ 119 h 2317"/>
                  <a:gd name="T2" fmla="*/ 161 w 2649"/>
                  <a:gd name="T3" fmla="*/ 143 h 2317"/>
                  <a:gd name="T4" fmla="*/ 127 w 2649"/>
                  <a:gd name="T5" fmla="*/ 185 h 2317"/>
                  <a:gd name="T6" fmla="*/ 115 w 2649"/>
                  <a:gd name="T7" fmla="*/ 240 h 2317"/>
                  <a:gd name="T8" fmla="*/ 118 w 2649"/>
                  <a:gd name="T9" fmla="*/ 2105 h 2317"/>
                  <a:gd name="T10" fmla="*/ 142 w 2649"/>
                  <a:gd name="T11" fmla="*/ 2154 h 2317"/>
                  <a:gd name="T12" fmla="*/ 184 w 2649"/>
                  <a:gd name="T13" fmla="*/ 2188 h 2317"/>
                  <a:gd name="T14" fmla="*/ 237 w 2649"/>
                  <a:gd name="T15" fmla="*/ 2201 h 2317"/>
                  <a:gd name="T16" fmla="*/ 2440 w 2649"/>
                  <a:gd name="T17" fmla="*/ 2197 h 2317"/>
                  <a:gd name="T18" fmla="*/ 2488 w 2649"/>
                  <a:gd name="T19" fmla="*/ 2173 h 2317"/>
                  <a:gd name="T20" fmla="*/ 2521 w 2649"/>
                  <a:gd name="T21" fmla="*/ 2131 h 2317"/>
                  <a:gd name="T22" fmla="*/ 2534 w 2649"/>
                  <a:gd name="T23" fmla="*/ 2076 h 2317"/>
                  <a:gd name="T24" fmla="*/ 2531 w 2649"/>
                  <a:gd name="T25" fmla="*/ 212 h 2317"/>
                  <a:gd name="T26" fmla="*/ 2507 w 2649"/>
                  <a:gd name="T27" fmla="*/ 162 h 2317"/>
                  <a:gd name="T28" fmla="*/ 2466 w 2649"/>
                  <a:gd name="T29" fmla="*/ 129 h 2317"/>
                  <a:gd name="T30" fmla="*/ 2412 w 2649"/>
                  <a:gd name="T31" fmla="*/ 117 h 2317"/>
                  <a:gd name="T32" fmla="*/ 237 w 2649"/>
                  <a:gd name="T33" fmla="*/ 116 h 2317"/>
                  <a:gd name="T34" fmla="*/ 2412 w 2649"/>
                  <a:gd name="T35" fmla="*/ 0 h 2317"/>
                  <a:gd name="T36" fmla="*/ 2487 w 2649"/>
                  <a:gd name="T37" fmla="*/ 12 h 2317"/>
                  <a:gd name="T38" fmla="*/ 2551 w 2649"/>
                  <a:gd name="T39" fmla="*/ 47 h 2317"/>
                  <a:gd name="T40" fmla="*/ 2603 w 2649"/>
                  <a:gd name="T41" fmla="*/ 99 h 2317"/>
                  <a:gd name="T42" fmla="*/ 2636 w 2649"/>
                  <a:gd name="T43" fmla="*/ 164 h 2317"/>
                  <a:gd name="T44" fmla="*/ 2649 w 2649"/>
                  <a:gd name="T45" fmla="*/ 240 h 2317"/>
                  <a:gd name="T46" fmla="*/ 2645 w 2649"/>
                  <a:gd name="T47" fmla="*/ 2115 h 2317"/>
                  <a:gd name="T48" fmla="*/ 2623 w 2649"/>
                  <a:gd name="T49" fmla="*/ 2187 h 2317"/>
                  <a:gd name="T50" fmla="*/ 2579 w 2649"/>
                  <a:gd name="T51" fmla="*/ 2246 h 2317"/>
                  <a:gd name="T52" fmla="*/ 2520 w 2649"/>
                  <a:gd name="T53" fmla="*/ 2290 h 2317"/>
                  <a:gd name="T54" fmla="*/ 2450 w 2649"/>
                  <a:gd name="T55" fmla="*/ 2314 h 2317"/>
                  <a:gd name="T56" fmla="*/ 237 w 2649"/>
                  <a:gd name="T57" fmla="*/ 2317 h 2317"/>
                  <a:gd name="T58" fmla="*/ 162 w 2649"/>
                  <a:gd name="T59" fmla="*/ 2305 h 2317"/>
                  <a:gd name="T60" fmla="*/ 97 w 2649"/>
                  <a:gd name="T61" fmla="*/ 2271 h 2317"/>
                  <a:gd name="T62" fmla="*/ 46 w 2649"/>
                  <a:gd name="T63" fmla="*/ 2218 h 2317"/>
                  <a:gd name="T64" fmla="*/ 11 w 2649"/>
                  <a:gd name="T65" fmla="*/ 2152 h 2317"/>
                  <a:gd name="T66" fmla="*/ 0 w 2649"/>
                  <a:gd name="T67" fmla="*/ 2076 h 2317"/>
                  <a:gd name="T68" fmla="*/ 3 w 2649"/>
                  <a:gd name="T69" fmla="*/ 201 h 2317"/>
                  <a:gd name="T70" fmla="*/ 26 w 2649"/>
                  <a:gd name="T71" fmla="*/ 129 h 2317"/>
                  <a:gd name="T72" fmla="*/ 69 w 2649"/>
                  <a:gd name="T73" fmla="*/ 70 h 2317"/>
                  <a:gd name="T74" fmla="*/ 128 w 2649"/>
                  <a:gd name="T75" fmla="*/ 27 h 2317"/>
                  <a:gd name="T76" fmla="*/ 198 w 2649"/>
                  <a:gd name="T77" fmla="*/ 3 h 2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49" h="2317">
                    <a:moveTo>
                      <a:pt x="237" y="116"/>
                    </a:moveTo>
                    <a:lnTo>
                      <a:pt x="209" y="119"/>
                    </a:lnTo>
                    <a:lnTo>
                      <a:pt x="184" y="128"/>
                    </a:lnTo>
                    <a:lnTo>
                      <a:pt x="161" y="143"/>
                    </a:lnTo>
                    <a:lnTo>
                      <a:pt x="142" y="162"/>
                    </a:lnTo>
                    <a:lnTo>
                      <a:pt x="127" y="185"/>
                    </a:lnTo>
                    <a:lnTo>
                      <a:pt x="118" y="212"/>
                    </a:lnTo>
                    <a:lnTo>
                      <a:pt x="115" y="240"/>
                    </a:lnTo>
                    <a:lnTo>
                      <a:pt x="115" y="2076"/>
                    </a:lnTo>
                    <a:lnTo>
                      <a:pt x="118" y="2105"/>
                    </a:lnTo>
                    <a:lnTo>
                      <a:pt x="127" y="2131"/>
                    </a:lnTo>
                    <a:lnTo>
                      <a:pt x="142" y="2154"/>
                    </a:lnTo>
                    <a:lnTo>
                      <a:pt x="161" y="2173"/>
                    </a:lnTo>
                    <a:lnTo>
                      <a:pt x="184" y="2188"/>
                    </a:lnTo>
                    <a:lnTo>
                      <a:pt x="209" y="2197"/>
                    </a:lnTo>
                    <a:lnTo>
                      <a:pt x="237" y="2201"/>
                    </a:lnTo>
                    <a:lnTo>
                      <a:pt x="2412" y="2201"/>
                    </a:lnTo>
                    <a:lnTo>
                      <a:pt x="2440" y="2197"/>
                    </a:lnTo>
                    <a:lnTo>
                      <a:pt x="2466" y="2188"/>
                    </a:lnTo>
                    <a:lnTo>
                      <a:pt x="2488" y="2173"/>
                    </a:lnTo>
                    <a:lnTo>
                      <a:pt x="2507" y="2154"/>
                    </a:lnTo>
                    <a:lnTo>
                      <a:pt x="2521" y="2131"/>
                    </a:lnTo>
                    <a:lnTo>
                      <a:pt x="2531" y="2105"/>
                    </a:lnTo>
                    <a:lnTo>
                      <a:pt x="2534" y="2076"/>
                    </a:lnTo>
                    <a:lnTo>
                      <a:pt x="2534" y="240"/>
                    </a:lnTo>
                    <a:lnTo>
                      <a:pt x="2531" y="212"/>
                    </a:lnTo>
                    <a:lnTo>
                      <a:pt x="2521" y="185"/>
                    </a:lnTo>
                    <a:lnTo>
                      <a:pt x="2507" y="162"/>
                    </a:lnTo>
                    <a:lnTo>
                      <a:pt x="2488" y="143"/>
                    </a:lnTo>
                    <a:lnTo>
                      <a:pt x="2466" y="129"/>
                    </a:lnTo>
                    <a:lnTo>
                      <a:pt x="2440" y="120"/>
                    </a:lnTo>
                    <a:lnTo>
                      <a:pt x="2412" y="117"/>
                    </a:lnTo>
                    <a:lnTo>
                      <a:pt x="237" y="117"/>
                    </a:lnTo>
                    <a:lnTo>
                      <a:pt x="237" y="116"/>
                    </a:lnTo>
                    <a:close/>
                    <a:moveTo>
                      <a:pt x="237" y="0"/>
                    </a:moveTo>
                    <a:lnTo>
                      <a:pt x="2412" y="0"/>
                    </a:lnTo>
                    <a:lnTo>
                      <a:pt x="2450" y="3"/>
                    </a:lnTo>
                    <a:lnTo>
                      <a:pt x="2487" y="12"/>
                    </a:lnTo>
                    <a:lnTo>
                      <a:pt x="2520" y="27"/>
                    </a:lnTo>
                    <a:lnTo>
                      <a:pt x="2551" y="47"/>
                    </a:lnTo>
                    <a:lnTo>
                      <a:pt x="2580" y="70"/>
                    </a:lnTo>
                    <a:lnTo>
                      <a:pt x="2603" y="99"/>
                    </a:lnTo>
                    <a:lnTo>
                      <a:pt x="2623" y="130"/>
                    </a:lnTo>
                    <a:lnTo>
                      <a:pt x="2636" y="164"/>
                    </a:lnTo>
                    <a:lnTo>
                      <a:pt x="2645" y="201"/>
                    </a:lnTo>
                    <a:lnTo>
                      <a:pt x="2649" y="240"/>
                    </a:lnTo>
                    <a:lnTo>
                      <a:pt x="2649" y="2076"/>
                    </a:lnTo>
                    <a:lnTo>
                      <a:pt x="2645" y="2115"/>
                    </a:lnTo>
                    <a:lnTo>
                      <a:pt x="2636" y="2152"/>
                    </a:lnTo>
                    <a:lnTo>
                      <a:pt x="2623" y="2187"/>
                    </a:lnTo>
                    <a:lnTo>
                      <a:pt x="2603" y="2218"/>
                    </a:lnTo>
                    <a:lnTo>
                      <a:pt x="2579" y="2246"/>
                    </a:lnTo>
                    <a:lnTo>
                      <a:pt x="2551" y="2271"/>
                    </a:lnTo>
                    <a:lnTo>
                      <a:pt x="2520" y="2290"/>
                    </a:lnTo>
                    <a:lnTo>
                      <a:pt x="2487" y="2305"/>
                    </a:lnTo>
                    <a:lnTo>
                      <a:pt x="2450" y="2314"/>
                    </a:lnTo>
                    <a:lnTo>
                      <a:pt x="2412" y="2317"/>
                    </a:lnTo>
                    <a:lnTo>
                      <a:pt x="237" y="2317"/>
                    </a:lnTo>
                    <a:lnTo>
                      <a:pt x="198" y="2314"/>
                    </a:lnTo>
                    <a:lnTo>
                      <a:pt x="162" y="2305"/>
                    </a:lnTo>
                    <a:lnTo>
                      <a:pt x="128" y="2290"/>
                    </a:lnTo>
                    <a:lnTo>
                      <a:pt x="97" y="2271"/>
                    </a:lnTo>
                    <a:lnTo>
                      <a:pt x="69" y="2246"/>
                    </a:lnTo>
                    <a:lnTo>
                      <a:pt x="46" y="2218"/>
                    </a:lnTo>
                    <a:lnTo>
                      <a:pt x="26" y="2187"/>
                    </a:lnTo>
                    <a:lnTo>
                      <a:pt x="11" y="2152"/>
                    </a:lnTo>
                    <a:lnTo>
                      <a:pt x="3" y="2115"/>
                    </a:lnTo>
                    <a:lnTo>
                      <a:pt x="0" y="2076"/>
                    </a:lnTo>
                    <a:lnTo>
                      <a:pt x="0" y="240"/>
                    </a:lnTo>
                    <a:lnTo>
                      <a:pt x="3" y="201"/>
                    </a:lnTo>
                    <a:lnTo>
                      <a:pt x="11" y="164"/>
                    </a:lnTo>
                    <a:lnTo>
                      <a:pt x="26" y="129"/>
                    </a:lnTo>
                    <a:lnTo>
                      <a:pt x="46" y="99"/>
                    </a:lnTo>
                    <a:lnTo>
                      <a:pt x="69" y="70"/>
                    </a:lnTo>
                    <a:lnTo>
                      <a:pt x="97" y="46"/>
                    </a:lnTo>
                    <a:lnTo>
                      <a:pt x="128" y="27"/>
                    </a:lnTo>
                    <a:lnTo>
                      <a:pt x="162" y="12"/>
                    </a:lnTo>
                    <a:lnTo>
                      <a:pt x="198" y="3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5"/>
              <p:cNvSpPr>
                <a:spLocks/>
              </p:cNvSpPr>
              <p:nvPr/>
            </p:nvSpPr>
            <p:spPr bwMode="auto">
              <a:xfrm>
                <a:off x="4622908" y="1224628"/>
                <a:ext cx="249849" cy="219635"/>
              </a:xfrm>
              <a:custGeom>
                <a:avLst/>
                <a:gdLst>
                  <a:gd name="T0" fmla="*/ 977 w 1799"/>
                  <a:gd name="T1" fmla="*/ 4 h 1128"/>
                  <a:gd name="T2" fmla="*/ 1126 w 1799"/>
                  <a:gd name="T3" fmla="*/ 29 h 1128"/>
                  <a:gd name="T4" fmla="*/ 1266 w 1799"/>
                  <a:gd name="T5" fmla="*/ 79 h 1128"/>
                  <a:gd name="T6" fmla="*/ 1394 w 1799"/>
                  <a:gd name="T7" fmla="*/ 151 h 1128"/>
                  <a:gd name="T8" fmla="*/ 1509 w 1799"/>
                  <a:gd name="T9" fmla="*/ 242 h 1128"/>
                  <a:gd name="T10" fmla="*/ 1607 w 1799"/>
                  <a:gd name="T11" fmla="*/ 350 h 1128"/>
                  <a:gd name="T12" fmla="*/ 1688 w 1799"/>
                  <a:gd name="T13" fmla="*/ 473 h 1128"/>
                  <a:gd name="T14" fmla="*/ 1748 w 1799"/>
                  <a:gd name="T15" fmla="*/ 609 h 1128"/>
                  <a:gd name="T16" fmla="*/ 1786 w 1799"/>
                  <a:gd name="T17" fmla="*/ 755 h 1128"/>
                  <a:gd name="T18" fmla="*/ 1799 w 1799"/>
                  <a:gd name="T19" fmla="*/ 911 h 1128"/>
                  <a:gd name="T20" fmla="*/ 1796 w 1799"/>
                  <a:gd name="T21" fmla="*/ 1088 h 1128"/>
                  <a:gd name="T22" fmla="*/ 1776 w 1799"/>
                  <a:gd name="T23" fmla="*/ 1117 h 1128"/>
                  <a:gd name="T24" fmla="*/ 1741 w 1799"/>
                  <a:gd name="T25" fmla="*/ 1128 h 1128"/>
                  <a:gd name="T26" fmla="*/ 1708 w 1799"/>
                  <a:gd name="T27" fmla="*/ 1117 h 1128"/>
                  <a:gd name="T28" fmla="*/ 1687 w 1799"/>
                  <a:gd name="T29" fmla="*/ 1088 h 1128"/>
                  <a:gd name="T30" fmla="*/ 1684 w 1799"/>
                  <a:gd name="T31" fmla="*/ 911 h 1128"/>
                  <a:gd name="T32" fmla="*/ 1671 w 1799"/>
                  <a:gd name="T33" fmla="*/ 768 h 1128"/>
                  <a:gd name="T34" fmla="*/ 1635 w 1799"/>
                  <a:gd name="T35" fmla="*/ 634 h 1128"/>
                  <a:gd name="T36" fmla="*/ 1577 w 1799"/>
                  <a:gd name="T37" fmla="*/ 510 h 1128"/>
                  <a:gd name="T38" fmla="*/ 1499 w 1799"/>
                  <a:gd name="T39" fmla="*/ 399 h 1128"/>
                  <a:gd name="T40" fmla="*/ 1405 w 1799"/>
                  <a:gd name="T41" fmla="*/ 303 h 1128"/>
                  <a:gd name="T42" fmla="*/ 1295 w 1799"/>
                  <a:gd name="T43" fmla="*/ 225 h 1128"/>
                  <a:gd name="T44" fmla="*/ 1173 w 1799"/>
                  <a:gd name="T45" fmla="*/ 167 h 1128"/>
                  <a:gd name="T46" fmla="*/ 1040 w 1799"/>
                  <a:gd name="T47" fmla="*/ 130 h 1128"/>
                  <a:gd name="T48" fmla="*/ 899 w 1799"/>
                  <a:gd name="T49" fmla="*/ 117 h 1128"/>
                  <a:gd name="T50" fmla="*/ 758 w 1799"/>
                  <a:gd name="T51" fmla="*/ 130 h 1128"/>
                  <a:gd name="T52" fmla="*/ 626 w 1799"/>
                  <a:gd name="T53" fmla="*/ 167 h 1128"/>
                  <a:gd name="T54" fmla="*/ 503 w 1799"/>
                  <a:gd name="T55" fmla="*/ 225 h 1128"/>
                  <a:gd name="T56" fmla="*/ 394 w 1799"/>
                  <a:gd name="T57" fmla="*/ 303 h 1128"/>
                  <a:gd name="T58" fmla="*/ 299 w 1799"/>
                  <a:gd name="T59" fmla="*/ 399 h 1128"/>
                  <a:gd name="T60" fmla="*/ 221 w 1799"/>
                  <a:gd name="T61" fmla="*/ 510 h 1128"/>
                  <a:gd name="T62" fmla="*/ 164 w 1799"/>
                  <a:gd name="T63" fmla="*/ 634 h 1128"/>
                  <a:gd name="T64" fmla="*/ 127 w 1799"/>
                  <a:gd name="T65" fmla="*/ 768 h 1128"/>
                  <a:gd name="T66" fmla="*/ 114 w 1799"/>
                  <a:gd name="T67" fmla="*/ 911 h 1128"/>
                  <a:gd name="T68" fmla="*/ 112 w 1799"/>
                  <a:gd name="T69" fmla="*/ 1088 h 1128"/>
                  <a:gd name="T70" fmla="*/ 91 w 1799"/>
                  <a:gd name="T71" fmla="*/ 1117 h 1128"/>
                  <a:gd name="T72" fmla="*/ 58 w 1799"/>
                  <a:gd name="T73" fmla="*/ 1128 h 1128"/>
                  <a:gd name="T74" fmla="*/ 23 w 1799"/>
                  <a:gd name="T75" fmla="*/ 1117 h 1128"/>
                  <a:gd name="T76" fmla="*/ 3 w 1799"/>
                  <a:gd name="T77" fmla="*/ 1088 h 1128"/>
                  <a:gd name="T78" fmla="*/ 0 w 1799"/>
                  <a:gd name="T79" fmla="*/ 911 h 1128"/>
                  <a:gd name="T80" fmla="*/ 13 w 1799"/>
                  <a:gd name="T81" fmla="*/ 755 h 1128"/>
                  <a:gd name="T82" fmla="*/ 50 w 1799"/>
                  <a:gd name="T83" fmla="*/ 609 h 1128"/>
                  <a:gd name="T84" fmla="*/ 111 w 1799"/>
                  <a:gd name="T85" fmla="*/ 473 h 1128"/>
                  <a:gd name="T86" fmla="*/ 191 w 1799"/>
                  <a:gd name="T87" fmla="*/ 350 h 1128"/>
                  <a:gd name="T88" fmla="*/ 289 w 1799"/>
                  <a:gd name="T89" fmla="*/ 242 h 1128"/>
                  <a:gd name="T90" fmla="*/ 404 w 1799"/>
                  <a:gd name="T91" fmla="*/ 151 h 1128"/>
                  <a:gd name="T92" fmla="*/ 533 w 1799"/>
                  <a:gd name="T93" fmla="*/ 79 h 1128"/>
                  <a:gd name="T94" fmla="*/ 673 w 1799"/>
                  <a:gd name="T95" fmla="*/ 29 h 1128"/>
                  <a:gd name="T96" fmla="*/ 822 w 1799"/>
                  <a:gd name="T97" fmla="*/ 4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99" h="1128">
                    <a:moveTo>
                      <a:pt x="899" y="0"/>
                    </a:moveTo>
                    <a:lnTo>
                      <a:pt x="977" y="4"/>
                    </a:lnTo>
                    <a:lnTo>
                      <a:pt x="1053" y="13"/>
                    </a:lnTo>
                    <a:lnTo>
                      <a:pt x="1126" y="29"/>
                    </a:lnTo>
                    <a:lnTo>
                      <a:pt x="1197" y="52"/>
                    </a:lnTo>
                    <a:lnTo>
                      <a:pt x="1266" y="79"/>
                    </a:lnTo>
                    <a:lnTo>
                      <a:pt x="1332" y="113"/>
                    </a:lnTo>
                    <a:lnTo>
                      <a:pt x="1394" y="151"/>
                    </a:lnTo>
                    <a:lnTo>
                      <a:pt x="1453" y="194"/>
                    </a:lnTo>
                    <a:lnTo>
                      <a:pt x="1509" y="242"/>
                    </a:lnTo>
                    <a:lnTo>
                      <a:pt x="1560" y="294"/>
                    </a:lnTo>
                    <a:lnTo>
                      <a:pt x="1607" y="350"/>
                    </a:lnTo>
                    <a:lnTo>
                      <a:pt x="1650" y="410"/>
                    </a:lnTo>
                    <a:lnTo>
                      <a:pt x="1688" y="473"/>
                    </a:lnTo>
                    <a:lnTo>
                      <a:pt x="1720" y="540"/>
                    </a:lnTo>
                    <a:lnTo>
                      <a:pt x="1748" y="609"/>
                    </a:lnTo>
                    <a:lnTo>
                      <a:pt x="1770" y="681"/>
                    </a:lnTo>
                    <a:lnTo>
                      <a:pt x="1786" y="755"/>
                    </a:lnTo>
                    <a:lnTo>
                      <a:pt x="1795" y="833"/>
                    </a:lnTo>
                    <a:lnTo>
                      <a:pt x="1799" y="911"/>
                    </a:lnTo>
                    <a:lnTo>
                      <a:pt x="1799" y="1069"/>
                    </a:lnTo>
                    <a:lnTo>
                      <a:pt x="1796" y="1088"/>
                    </a:lnTo>
                    <a:lnTo>
                      <a:pt x="1788" y="1104"/>
                    </a:lnTo>
                    <a:lnTo>
                      <a:pt x="1776" y="1117"/>
                    </a:lnTo>
                    <a:lnTo>
                      <a:pt x="1760" y="1124"/>
                    </a:lnTo>
                    <a:lnTo>
                      <a:pt x="1741" y="1128"/>
                    </a:lnTo>
                    <a:lnTo>
                      <a:pt x="1723" y="1124"/>
                    </a:lnTo>
                    <a:lnTo>
                      <a:pt x="1708" y="1117"/>
                    </a:lnTo>
                    <a:lnTo>
                      <a:pt x="1695" y="1104"/>
                    </a:lnTo>
                    <a:lnTo>
                      <a:pt x="1687" y="1088"/>
                    </a:lnTo>
                    <a:lnTo>
                      <a:pt x="1684" y="1069"/>
                    </a:lnTo>
                    <a:lnTo>
                      <a:pt x="1684" y="911"/>
                    </a:lnTo>
                    <a:lnTo>
                      <a:pt x="1681" y="839"/>
                    </a:lnTo>
                    <a:lnTo>
                      <a:pt x="1671" y="768"/>
                    </a:lnTo>
                    <a:lnTo>
                      <a:pt x="1655" y="699"/>
                    </a:lnTo>
                    <a:lnTo>
                      <a:pt x="1635" y="634"/>
                    </a:lnTo>
                    <a:lnTo>
                      <a:pt x="1608" y="571"/>
                    </a:lnTo>
                    <a:lnTo>
                      <a:pt x="1577" y="510"/>
                    </a:lnTo>
                    <a:lnTo>
                      <a:pt x="1541" y="453"/>
                    </a:lnTo>
                    <a:lnTo>
                      <a:pt x="1499" y="399"/>
                    </a:lnTo>
                    <a:lnTo>
                      <a:pt x="1454" y="350"/>
                    </a:lnTo>
                    <a:lnTo>
                      <a:pt x="1405" y="303"/>
                    </a:lnTo>
                    <a:lnTo>
                      <a:pt x="1352" y="262"/>
                    </a:lnTo>
                    <a:lnTo>
                      <a:pt x="1295" y="225"/>
                    </a:lnTo>
                    <a:lnTo>
                      <a:pt x="1236" y="193"/>
                    </a:lnTo>
                    <a:lnTo>
                      <a:pt x="1173" y="167"/>
                    </a:lnTo>
                    <a:lnTo>
                      <a:pt x="1108" y="145"/>
                    </a:lnTo>
                    <a:lnTo>
                      <a:pt x="1040" y="130"/>
                    </a:lnTo>
                    <a:lnTo>
                      <a:pt x="970" y="120"/>
                    </a:lnTo>
                    <a:lnTo>
                      <a:pt x="899" y="117"/>
                    </a:lnTo>
                    <a:lnTo>
                      <a:pt x="828" y="120"/>
                    </a:lnTo>
                    <a:lnTo>
                      <a:pt x="758" y="130"/>
                    </a:lnTo>
                    <a:lnTo>
                      <a:pt x="690" y="145"/>
                    </a:lnTo>
                    <a:lnTo>
                      <a:pt x="626" y="167"/>
                    </a:lnTo>
                    <a:lnTo>
                      <a:pt x="563" y="193"/>
                    </a:lnTo>
                    <a:lnTo>
                      <a:pt x="503" y="225"/>
                    </a:lnTo>
                    <a:lnTo>
                      <a:pt x="447" y="262"/>
                    </a:lnTo>
                    <a:lnTo>
                      <a:pt x="394" y="303"/>
                    </a:lnTo>
                    <a:lnTo>
                      <a:pt x="345" y="350"/>
                    </a:lnTo>
                    <a:lnTo>
                      <a:pt x="299" y="399"/>
                    </a:lnTo>
                    <a:lnTo>
                      <a:pt x="258" y="453"/>
                    </a:lnTo>
                    <a:lnTo>
                      <a:pt x="221" y="510"/>
                    </a:lnTo>
                    <a:lnTo>
                      <a:pt x="190" y="571"/>
                    </a:lnTo>
                    <a:lnTo>
                      <a:pt x="164" y="634"/>
                    </a:lnTo>
                    <a:lnTo>
                      <a:pt x="142" y="699"/>
                    </a:lnTo>
                    <a:lnTo>
                      <a:pt x="127" y="768"/>
                    </a:lnTo>
                    <a:lnTo>
                      <a:pt x="118" y="839"/>
                    </a:lnTo>
                    <a:lnTo>
                      <a:pt x="114" y="911"/>
                    </a:lnTo>
                    <a:lnTo>
                      <a:pt x="114" y="1069"/>
                    </a:lnTo>
                    <a:lnTo>
                      <a:pt x="112" y="1088"/>
                    </a:lnTo>
                    <a:lnTo>
                      <a:pt x="103" y="1104"/>
                    </a:lnTo>
                    <a:lnTo>
                      <a:pt x="91" y="1117"/>
                    </a:lnTo>
                    <a:lnTo>
                      <a:pt x="75" y="1124"/>
                    </a:lnTo>
                    <a:lnTo>
                      <a:pt x="58" y="1128"/>
                    </a:lnTo>
                    <a:lnTo>
                      <a:pt x="39" y="1124"/>
                    </a:lnTo>
                    <a:lnTo>
                      <a:pt x="23" y="1117"/>
                    </a:lnTo>
                    <a:lnTo>
                      <a:pt x="11" y="1104"/>
                    </a:lnTo>
                    <a:lnTo>
                      <a:pt x="3" y="1088"/>
                    </a:lnTo>
                    <a:lnTo>
                      <a:pt x="0" y="1069"/>
                    </a:lnTo>
                    <a:lnTo>
                      <a:pt x="0" y="911"/>
                    </a:lnTo>
                    <a:lnTo>
                      <a:pt x="3" y="833"/>
                    </a:lnTo>
                    <a:lnTo>
                      <a:pt x="13" y="755"/>
                    </a:lnTo>
                    <a:lnTo>
                      <a:pt x="29" y="681"/>
                    </a:lnTo>
                    <a:lnTo>
                      <a:pt x="50" y="609"/>
                    </a:lnTo>
                    <a:lnTo>
                      <a:pt x="78" y="540"/>
                    </a:lnTo>
                    <a:lnTo>
                      <a:pt x="111" y="473"/>
                    </a:lnTo>
                    <a:lnTo>
                      <a:pt x="148" y="410"/>
                    </a:lnTo>
                    <a:lnTo>
                      <a:pt x="191" y="350"/>
                    </a:lnTo>
                    <a:lnTo>
                      <a:pt x="238" y="294"/>
                    </a:lnTo>
                    <a:lnTo>
                      <a:pt x="289" y="242"/>
                    </a:lnTo>
                    <a:lnTo>
                      <a:pt x="345" y="194"/>
                    </a:lnTo>
                    <a:lnTo>
                      <a:pt x="404" y="151"/>
                    </a:lnTo>
                    <a:lnTo>
                      <a:pt x="467" y="113"/>
                    </a:lnTo>
                    <a:lnTo>
                      <a:pt x="533" y="79"/>
                    </a:lnTo>
                    <a:lnTo>
                      <a:pt x="602" y="52"/>
                    </a:lnTo>
                    <a:lnTo>
                      <a:pt x="673" y="29"/>
                    </a:lnTo>
                    <a:lnTo>
                      <a:pt x="746" y="13"/>
                    </a:lnTo>
                    <a:lnTo>
                      <a:pt x="822" y="4"/>
                    </a:lnTo>
                    <a:lnTo>
                      <a:pt x="899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6"/>
              <p:cNvSpPr>
                <a:spLocks noEditPoints="1"/>
              </p:cNvSpPr>
              <p:nvPr/>
            </p:nvSpPr>
            <p:spPr bwMode="auto">
              <a:xfrm>
                <a:off x="4687922" y="1531494"/>
                <a:ext cx="145020" cy="230539"/>
              </a:xfrm>
              <a:custGeom>
                <a:avLst/>
                <a:gdLst>
                  <a:gd name="T0" fmla="*/ 334 w 743"/>
                  <a:gd name="T1" fmla="*/ 118 h 1185"/>
                  <a:gd name="T2" fmla="*/ 263 w 743"/>
                  <a:gd name="T3" fmla="*/ 140 h 1185"/>
                  <a:gd name="T4" fmla="*/ 202 w 743"/>
                  <a:gd name="T5" fmla="*/ 179 h 1185"/>
                  <a:gd name="T6" fmla="*/ 156 w 743"/>
                  <a:gd name="T7" fmla="*/ 234 h 1185"/>
                  <a:gd name="T8" fmla="*/ 125 w 743"/>
                  <a:gd name="T9" fmla="*/ 301 h 1185"/>
                  <a:gd name="T10" fmla="*/ 114 w 743"/>
                  <a:gd name="T11" fmla="*/ 376 h 1185"/>
                  <a:gd name="T12" fmla="*/ 126 w 743"/>
                  <a:gd name="T13" fmla="*/ 452 h 1185"/>
                  <a:gd name="T14" fmla="*/ 157 w 743"/>
                  <a:gd name="T15" fmla="*/ 521 h 1185"/>
                  <a:gd name="T16" fmla="*/ 207 w 743"/>
                  <a:gd name="T17" fmla="*/ 577 h 1185"/>
                  <a:gd name="T18" fmla="*/ 273 w 743"/>
                  <a:gd name="T19" fmla="*/ 616 h 1185"/>
                  <a:gd name="T20" fmla="*/ 299 w 743"/>
                  <a:gd name="T21" fmla="*/ 638 h 1185"/>
                  <a:gd name="T22" fmla="*/ 309 w 743"/>
                  <a:gd name="T23" fmla="*/ 670 h 1185"/>
                  <a:gd name="T24" fmla="*/ 312 w 743"/>
                  <a:gd name="T25" fmla="*/ 1026 h 1185"/>
                  <a:gd name="T26" fmla="*/ 335 w 743"/>
                  <a:gd name="T27" fmla="*/ 1057 h 1185"/>
                  <a:gd name="T28" fmla="*/ 371 w 743"/>
                  <a:gd name="T29" fmla="*/ 1068 h 1185"/>
                  <a:gd name="T30" fmla="*/ 408 w 743"/>
                  <a:gd name="T31" fmla="*/ 1057 h 1185"/>
                  <a:gd name="T32" fmla="*/ 431 w 743"/>
                  <a:gd name="T33" fmla="*/ 1026 h 1185"/>
                  <a:gd name="T34" fmla="*/ 434 w 743"/>
                  <a:gd name="T35" fmla="*/ 670 h 1185"/>
                  <a:gd name="T36" fmla="*/ 443 w 743"/>
                  <a:gd name="T37" fmla="*/ 638 h 1185"/>
                  <a:gd name="T38" fmla="*/ 469 w 743"/>
                  <a:gd name="T39" fmla="*/ 616 h 1185"/>
                  <a:gd name="T40" fmla="*/ 535 w 743"/>
                  <a:gd name="T41" fmla="*/ 577 h 1185"/>
                  <a:gd name="T42" fmla="*/ 585 w 743"/>
                  <a:gd name="T43" fmla="*/ 521 h 1185"/>
                  <a:gd name="T44" fmla="*/ 618 w 743"/>
                  <a:gd name="T45" fmla="*/ 452 h 1185"/>
                  <a:gd name="T46" fmla="*/ 629 w 743"/>
                  <a:gd name="T47" fmla="*/ 376 h 1185"/>
                  <a:gd name="T48" fmla="*/ 618 w 743"/>
                  <a:gd name="T49" fmla="*/ 301 h 1185"/>
                  <a:gd name="T50" fmla="*/ 588 w 743"/>
                  <a:gd name="T51" fmla="*/ 234 h 1185"/>
                  <a:gd name="T52" fmla="*/ 541 w 743"/>
                  <a:gd name="T53" fmla="*/ 179 h 1185"/>
                  <a:gd name="T54" fmla="*/ 480 w 743"/>
                  <a:gd name="T55" fmla="*/ 140 h 1185"/>
                  <a:gd name="T56" fmla="*/ 409 w 743"/>
                  <a:gd name="T57" fmla="*/ 118 h 1185"/>
                  <a:gd name="T58" fmla="*/ 371 w 743"/>
                  <a:gd name="T59" fmla="*/ 0 h 1185"/>
                  <a:gd name="T60" fmla="*/ 463 w 743"/>
                  <a:gd name="T61" fmla="*/ 11 h 1185"/>
                  <a:gd name="T62" fmla="*/ 546 w 743"/>
                  <a:gd name="T63" fmla="*/ 43 h 1185"/>
                  <a:gd name="T64" fmla="*/ 619 w 743"/>
                  <a:gd name="T65" fmla="*/ 95 h 1185"/>
                  <a:gd name="T66" fmla="*/ 676 w 743"/>
                  <a:gd name="T67" fmla="*/ 162 h 1185"/>
                  <a:gd name="T68" fmla="*/ 718 w 743"/>
                  <a:gd name="T69" fmla="*/ 240 h 1185"/>
                  <a:gd name="T70" fmla="*/ 741 w 743"/>
                  <a:gd name="T71" fmla="*/ 329 h 1185"/>
                  <a:gd name="T72" fmla="*/ 741 w 743"/>
                  <a:gd name="T73" fmla="*/ 422 h 1185"/>
                  <a:gd name="T74" fmla="*/ 720 w 743"/>
                  <a:gd name="T75" fmla="*/ 509 h 1185"/>
                  <a:gd name="T76" fmla="*/ 679 w 743"/>
                  <a:gd name="T77" fmla="*/ 587 h 1185"/>
                  <a:gd name="T78" fmla="*/ 622 w 743"/>
                  <a:gd name="T79" fmla="*/ 655 h 1185"/>
                  <a:gd name="T80" fmla="*/ 549 w 743"/>
                  <a:gd name="T81" fmla="*/ 707 h 1185"/>
                  <a:gd name="T82" fmla="*/ 546 w 743"/>
                  <a:gd name="T83" fmla="*/ 1038 h 1185"/>
                  <a:gd name="T84" fmla="*/ 525 w 743"/>
                  <a:gd name="T85" fmla="*/ 1096 h 1185"/>
                  <a:gd name="T86" fmla="*/ 485 w 743"/>
                  <a:gd name="T87" fmla="*/ 1142 h 1185"/>
                  <a:gd name="T88" fmla="*/ 433 w 743"/>
                  <a:gd name="T89" fmla="*/ 1173 h 1185"/>
                  <a:gd name="T90" fmla="*/ 371 w 743"/>
                  <a:gd name="T91" fmla="*/ 1185 h 1185"/>
                  <a:gd name="T92" fmla="*/ 310 w 743"/>
                  <a:gd name="T93" fmla="*/ 1173 h 1185"/>
                  <a:gd name="T94" fmla="*/ 257 w 743"/>
                  <a:gd name="T95" fmla="*/ 1142 h 1185"/>
                  <a:gd name="T96" fmla="*/ 218 w 743"/>
                  <a:gd name="T97" fmla="*/ 1096 h 1185"/>
                  <a:gd name="T98" fmla="*/ 197 w 743"/>
                  <a:gd name="T99" fmla="*/ 1038 h 1185"/>
                  <a:gd name="T100" fmla="*/ 194 w 743"/>
                  <a:gd name="T101" fmla="*/ 707 h 1185"/>
                  <a:gd name="T102" fmla="*/ 121 w 743"/>
                  <a:gd name="T103" fmla="*/ 655 h 1185"/>
                  <a:gd name="T104" fmla="*/ 63 w 743"/>
                  <a:gd name="T105" fmla="*/ 587 h 1185"/>
                  <a:gd name="T106" fmla="*/ 24 w 743"/>
                  <a:gd name="T107" fmla="*/ 509 h 1185"/>
                  <a:gd name="T108" fmla="*/ 2 w 743"/>
                  <a:gd name="T109" fmla="*/ 422 h 1185"/>
                  <a:gd name="T110" fmla="*/ 3 w 743"/>
                  <a:gd name="T111" fmla="*/ 329 h 1185"/>
                  <a:gd name="T112" fmla="*/ 25 w 743"/>
                  <a:gd name="T113" fmla="*/ 240 h 1185"/>
                  <a:gd name="T114" fmla="*/ 66 w 743"/>
                  <a:gd name="T115" fmla="*/ 160 h 1185"/>
                  <a:gd name="T116" fmla="*/ 125 w 743"/>
                  <a:gd name="T117" fmla="*/ 95 h 1185"/>
                  <a:gd name="T118" fmla="*/ 197 w 743"/>
                  <a:gd name="T119" fmla="*/ 43 h 1185"/>
                  <a:gd name="T120" fmla="*/ 279 w 743"/>
                  <a:gd name="T121" fmla="*/ 11 h 1185"/>
                  <a:gd name="T122" fmla="*/ 371 w 743"/>
                  <a:gd name="T123" fmla="*/ 0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43" h="1185">
                    <a:moveTo>
                      <a:pt x="371" y="116"/>
                    </a:moveTo>
                    <a:lnTo>
                      <a:pt x="334" y="118"/>
                    </a:lnTo>
                    <a:lnTo>
                      <a:pt x="297" y="127"/>
                    </a:lnTo>
                    <a:lnTo>
                      <a:pt x="263" y="140"/>
                    </a:lnTo>
                    <a:lnTo>
                      <a:pt x="231" y="157"/>
                    </a:lnTo>
                    <a:lnTo>
                      <a:pt x="202" y="179"/>
                    </a:lnTo>
                    <a:lnTo>
                      <a:pt x="177" y="205"/>
                    </a:lnTo>
                    <a:lnTo>
                      <a:pt x="156" y="234"/>
                    </a:lnTo>
                    <a:lnTo>
                      <a:pt x="138" y="266"/>
                    </a:lnTo>
                    <a:lnTo>
                      <a:pt x="125" y="301"/>
                    </a:lnTo>
                    <a:lnTo>
                      <a:pt x="118" y="337"/>
                    </a:lnTo>
                    <a:lnTo>
                      <a:pt x="114" y="376"/>
                    </a:lnTo>
                    <a:lnTo>
                      <a:pt x="118" y="415"/>
                    </a:lnTo>
                    <a:lnTo>
                      <a:pt x="126" y="452"/>
                    </a:lnTo>
                    <a:lnTo>
                      <a:pt x="139" y="488"/>
                    </a:lnTo>
                    <a:lnTo>
                      <a:pt x="157" y="521"/>
                    </a:lnTo>
                    <a:lnTo>
                      <a:pt x="180" y="550"/>
                    </a:lnTo>
                    <a:lnTo>
                      <a:pt x="207" y="577"/>
                    </a:lnTo>
                    <a:lnTo>
                      <a:pt x="239" y="599"/>
                    </a:lnTo>
                    <a:lnTo>
                      <a:pt x="273" y="616"/>
                    </a:lnTo>
                    <a:lnTo>
                      <a:pt x="288" y="626"/>
                    </a:lnTo>
                    <a:lnTo>
                      <a:pt x="299" y="638"/>
                    </a:lnTo>
                    <a:lnTo>
                      <a:pt x="307" y="653"/>
                    </a:lnTo>
                    <a:lnTo>
                      <a:pt x="309" y="670"/>
                    </a:lnTo>
                    <a:lnTo>
                      <a:pt x="309" y="1006"/>
                    </a:lnTo>
                    <a:lnTo>
                      <a:pt x="312" y="1026"/>
                    </a:lnTo>
                    <a:lnTo>
                      <a:pt x="321" y="1043"/>
                    </a:lnTo>
                    <a:lnTo>
                      <a:pt x="335" y="1057"/>
                    </a:lnTo>
                    <a:lnTo>
                      <a:pt x="351" y="1065"/>
                    </a:lnTo>
                    <a:lnTo>
                      <a:pt x="371" y="1068"/>
                    </a:lnTo>
                    <a:lnTo>
                      <a:pt x="391" y="1065"/>
                    </a:lnTo>
                    <a:lnTo>
                      <a:pt x="408" y="1057"/>
                    </a:lnTo>
                    <a:lnTo>
                      <a:pt x="421" y="1043"/>
                    </a:lnTo>
                    <a:lnTo>
                      <a:pt x="431" y="1026"/>
                    </a:lnTo>
                    <a:lnTo>
                      <a:pt x="434" y="1006"/>
                    </a:lnTo>
                    <a:lnTo>
                      <a:pt x="434" y="670"/>
                    </a:lnTo>
                    <a:lnTo>
                      <a:pt x="436" y="653"/>
                    </a:lnTo>
                    <a:lnTo>
                      <a:pt x="443" y="638"/>
                    </a:lnTo>
                    <a:lnTo>
                      <a:pt x="455" y="626"/>
                    </a:lnTo>
                    <a:lnTo>
                      <a:pt x="469" y="616"/>
                    </a:lnTo>
                    <a:lnTo>
                      <a:pt x="504" y="599"/>
                    </a:lnTo>
                    <a:lnTo>
                      <a:pt x="535" y="577"/>
                    </a:lnTo>
                    <a:lnTo>
                      <a:pt x="562" y="550"/>
                    </a:lnTo>
                    <a:lnTo>
                      <a:pt x="585" y="521"/>
                    </a:lnTo>
                    <a:lnTo>
                      <a:pt x="604" y="488"/>
                    </a:lnTo>
                    <a:lnTo>
                      <a:pt x="618" y="452"/>
                    </a:lnTo>
                    <a:lnTo>
                      <a:pt x="626" y="415"/>
                    </a:lnTo>
                    <a:lnTo>
                      <a:pt x="629" y="376"/>
                    </a:lnTo>
                    <a:lnTo>
                      <a:pt x="626" y="337"/>
                    </a:lnTo>
                    <a:lnTo>
                      <a:pt x="618" y="301"/>
                    </a:lnTo>
                    <a:lnTo>
                      <a:pt x="605" y="266"/>
                    </a:lnTo>
                    <a:lnTo>
                      <a:pt x="588" y="234"/>
                    </a:lnTo>
                    <a:lnTo>
                      <a:pt x="566" y="205"/>
                    </a:lnTo>
                    <a:lnTo>
                      <a:pt x="541" y="179"/>
                    </a:lnTo>
                    <a:lnTo>
                      <a:pt x="511" y="157"/>
                    </a:lnTo>
                    <a:lnTo>
                      <a:pt x="480" y="140"/>
                    </a:lnTo>
                    <a:lnTo>
                      <a:pt x="445" y="127"/>
                    </a:lnTo>
                    <a:lnTo>
                      <a:pt x="409" y="118"/>
                    </a:lnTo>
                    <a:lnTo>
                      <a:pt x="371" y="116"/>
                    </a:lnTo>
                    <a:close/>
                    <a:moveTo>
                      <a:pt x="371" y="0"/>
                    </a:moveTo>
                    <a:lnTo>
                      <a:pt x="418" y="2"/>
                    </a:lnTo>
                    <a:lnTo>
                      <a:pt x="463" y="11"/>
                    </a:lnTo>
                    <a:lnTo>
                      <a:pt x="506" y="25"/>
                    </a:lnTo>
                    <a:lnTo>
                      <a:pt x="546" y="43"/>
                    </a:lnTo>
                    <a:lnTo>
                      <a:pt x="583" y="67"/>
                    </a:lnTo>
                    <a:lnTo>
                      <a:pt x="619" y="95"/>
                    </a:lnTo>
                    <a:lnTo>
                      <a:pt x="649" y="126"/>
                    </a:lnTo>
                    <a:lnTo>
                      <a:pt x="676" y="162"/>
                    </a:lnTo>
                    <a:lnTo>
                      <a:pt x="700" y="200"/>
                    </a:lnTo>
                    <a:lnTo>
                      <a:pt x="718" y="240"/>
                    </a:lnTo>
                    <a:lnTo>
                      <a:pt x="733" y="283"/>
                    </a:lnTo>
                    <a:lnTo>
                      <a:pt x="741" y="329"/>
                    </a:lnTo>
                    <a:lnTo>
                      <a:pt x="743" y="376"/>
                    </a:lnTo>
                    <a:lnTo>
                      <a:pt x="741" y="422"/>
                    </a:lnTo>
                    <a:lnTo>
                      <a:pt x="733" y="466"/>
                    </a:lnTo>
                    <a:lnTo>
                      <a:pt x="720" y="509"/>
                    </a:lnTo>
                    <a:lnTo>
                      <a:pt x="701" y="549"/>
                    </a:lnTo>
                    <a:lnTo>
                      <a:pt x="679" y="587"/>
                    </a:lnTo>
                    <a:lnTo>
                      <a:pt x="652" y="623"/>
                    </a:lnTo>
                    <a:lnTo>
                      <a:pt x="622" y="655"/>
                    </a:lnTo>
                    <a:lnTo>
                      <a:pt x="588" y="683"/>
                    </a:lnTo>
                    <a:lnTo>
                      <a:pt x="549" y="707"/>
                    </a:lnTo>
                    <a:lnTo>
                      <a:pt x="549" y="1006"/>
                    </a:lnTo>
                    <a:lnTo>
                      <a:pt x="546" y="1038"/>
                    </a:lnTo>
                    <a:lnTo>
                      <a:pt x="537" y="1068"/>
                    </a:lnTo>
                    <a:lnTo>
                      <a:pt x="525" y="1096"/>
                    </a:lnTo>
                    <a:lnTo>
                      <a:pt x="507" y="1121"/>
                    </a:lnTo>
                    <a:lnTo>
                      <a:pt x="485" y="1142"/>
                    </a:lnTo>
                    <a:lnTo>
                      <a:pt x="460" y="1160"/>
                    </a:lnTo>
                    <a:lnTo>
                      <a:pt x="433" y="1173"/>
                    </a:lnTo>
                    <a:lnTo>
                      <a:pt x="403" y="1181"/>
                    </a:lnTo>
                    <a:lnTo>
                      <a:pt x="371" y="1185"/>
                    </a:lnTo>
                    <a:lnTo>
                      <a:pt x="339" y="1181"/>
                    </a:lnTo>
                    <a:lnTo>
                      <a:pt x="310" y="1173"/>
                    </a:lnTo>
                    <a:lnTo>
                      <a:pt x="281" y="1160"/>
                    </a:lnTo>
                    <a:lnTo>
                      <a:pt x="257" y="1142"/>
                    </a:lnTo>
                    <a:lnTo>
                      <a:pt x="236" y="1121"/>
                    </a:lnTo>
                    <a:lnTo>
                      <a:pt x="218" y="1096"/>
                    </a:lnTo>
                    <a:lnTo>
                      <a:pt x="205" y="1068"/>
                    </a:lnTo>
                    <a:lnTo>
                      <a:pt x="197" y="1038"/>
                    </a:lnTo>
                    <a:lnTo>
                      <a:pt x="194" y="1006"/>
                    </a:lnTo>
                    <a:lnTo>
                      <a:pt x="194" y="707"/>
                    </a:lnTo>
                    <a:lnTo>
                      <a:pt x="156" y="684"/>
                    </a:lnTo>
                    <a:lnTo>
                      <a:pt x="121" y="655"/>
                    </a:lnTo>
                    <a:lnTo>
                      <a:pt x="90" y="623"/>
                    </a:lnTo>
                    <a:lnTo>
                      <a:pt x="63" y="587"/>
                    </a:lnTo>
                    <a:lnTo>
                      <a:pt x="41" y="549"/>
                    </a:lnTo>
                    <a:lnTo>
                      <a:pt x="24" y="509"/>
                    </a:lnTo>
                    <a:lnTo>
                      <a:pt x="10" y="466"/>
                    </a:lnTo>
                    <a:lnTo>
                      <a:pt x="2" y="422"/>
                    </a:lnTo>
                    <a:lnTo>
                      <a:pt x="0" y="376"/>
                    </a:lnTo>
                    <a:lnTo>
                      <a:pt x="3" y="329"/>
                    </a:lnTo>
                    <a:lnTo>
                      <a:pt x="11" y="283"/>
                    </a:lnTo>
                    <a:lnTo>
                      <a:pt x="25" y="240"/>
                    </a:lnTo>
                    <a:lnTo>
                      <a:pt x="43" y="199"/>
                    </a:lnTo>
                    <a:lnTo>
                      <a:pt x="66" y="160"/>
                    </a:lnTo>
                    <a:lnTo>
                      <a:pt x="93" y="126"/>
                    </a:lnTo>
                    <a:lnTo>
                      <a:pt x="125" y="95"/>
                    </a:lnTo>
                    <a:lnTo>
                      <a:pt x="159" y="66"/>
                    </a:lnTo>
                    <a:lnTo>
                      <a:pt x="197" y="43"/>
                    </a:lnTo>
                    <a:lnTo>
                      <a:pt x="237" y="25"/>
                    </a:lnTo>
                    <a:lnTo>
                      <a:pt x="279" y="11"/>
                    </a:lnTo>
                    <a:lnTo>
                      <a:pt x="324" y="2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60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2517"/>
          <a:stretch/>
        </p:blipFill>
        <p:spPr>
          <a:xfrm>
            <a:off x="0" y="862984"/>
            <a:ext cx="12206216" cy="5999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862984"/>
            <a:ext cx="12192000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Ретроспективный анализ: взгляд в прошлое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3151980" y="4726342"/>
            <a:ext cx="2656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Неограниченное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 хранение файлов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метаданных</a:t>
            </a:r>
          </a:p>
          <a:p>
            <a:pPr algn="ctr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69812" y="4722672"/>
            <a:ext cx="2864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пересканирование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нагрузки на систему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21971" y="4722672"/>
            <a:ext cx="3513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Пересканирование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движков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репутационных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списков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Прямая соединительная линия 23"/>
          <p:cNvCxnSpPr>
            <a:stCxn id="54" idx="6"/>
            <a:endCxn id="56" idx="2"/>
          </p:cNvCxnSpPr>
          <p:nvPr/>
        </p:nvCxnSpPr>
        <p:spPr>
          <a:xfrm>
            <a:off x="5215968" y="3782804"/>
            <a:ext cx="1442464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23"/>
          <p:cNvCxnSpPr>
            <a:stCxn id="56" idx="6"/>
            <a:endCxn id="59" idx="2"/>
          </p:cNvCxnSpPr>
          <p:nvPr/>
        </p:nvCxnSpPr>
        <p:spPr>
          <a:xfrm>
            <a:off x="8129533" y="3782804"/>
            <a:ext cx="1678675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2688" y="4722672"/>
            <a:ext cx="2520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хранилище проанализированных объектов</a:t>
            </a:r>
          </a:p>
          <a:p>
            <a:pPr algn="ctr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Прямая соединительная линия 23"/>
          <p:cNvCxnSpPr>
            <a:stCxn id="62" idx="6"/>
            <a:endCxn id="54" idx="2"/>
          </p:cNvCxnSpPr>
          <p:nvPr/>
        </p:nvCxnSpPr>
        <p:spPr>
          <a:xfrm>
            <a:off x="2312159" y="3782804"/>
            <a:ext cx="1432708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3744867" y="3047253"/>
            <a:ext cx="1471101" cy="1471101"/>
            <a:chOff x="3875495" y="2536273"/>
            <a:chExt cx="1471101" cy="1471101"/>
          </a:xfrm>
        </p:grpSpPr>
        <p:sp>
          <p:nvSpPr>
            <p:cNvPr id="54" name="Овал 4"/>
            <p:cNvSpPr/>
            <p:nvPr/>
          </p:nvSpPr>
          <p:spPr>
            <a:xfrm>
              <a:off x="3875495" y="2536273"/>
              <a:ext cx="1471101" cy="1471101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8889" y="2909476"/>
              <a:ext cx="820763" cy="819867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9808208" y="3047253"/>
            <a:ext cx="1395488" cy="1471101"/>
            <a:chOff x="9938836" y="2492172"/>
            <a:chExt cx="1395488" cy="1471101"/>
          </a:xfrm>
        </p:grpSpPr>
        <p:sp>
          <p:nvSpPr>
            <p:cNvPr id="59" name="Овал 4"/>
            <p:cNvSpPr/>
            <p:nvPr/>
          </p:nvSpPr>
          <p:spPr>
            <a:xfrm>
              <a:off x="9938836" y="2492172"/>
              <a:ext cx="1395488" cy="1471101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4770" y="2804886"/>
              <a:ext cx="983620" cy="824435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6658432" y="3047253"/>
            <a:ext cx="1471101" cy="1471101"/>
            <a:chOff x="6789060" y="2536273"/>
            <a:chExt cx="1471101" cy="1471101"/>
          </a:xfrm>
        </p:grpSpPr>
        <p:sp>
          <p:nvSpPr>
            <p:cNvPr id="56" name="Овал 4"/>
            <p:cNvSpPr/>
            <p:nvPr/>
          </p:nvSpPr>
          <p:spPr>
            <a:xfrm>
              <a:off x="6789060" y="2536273"/>
              <a:ext cx="1471101" cy="1471101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7669" y="2856013"/>
              <a:ext cx="830306" cy="819867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841058" y="3047253"/>
            <a:ext cx="1471101" cy="1471101"/>
            <a:chOff x="971686" y="2574984"/>
            <a:chExt cx="1471101" cy="1471101"/>
          </a:xfrm>
        </p:grpSpPr>
        <p:sp>
          <p:nvSpPr>
            <p:cNvPr id="62" name="Овал 4"/>
            <p:cNvSpPr/>
            <p:nvPr/>
          </p:nvSpPr>
          <p:spPr>
            <a:xfrm>
              <a:off x="971686" y="2574984"/>
              <a:ext cx="1471101" cy="1471101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3374" y="2914321"/>
              <a:ext cx="820763" cy="715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33530" y="1326382"/>
            <a:ext cx="104701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Ретроспективный анализ 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выявлять распределенные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времени атаки и скрытое присутствие ВПО в инфраструктуре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6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2517"/>
          <a:stretch/>
        </p:blipFill>
        <p:spPr>
          <a:xfrm>
            <a:off x="0" y="862984"/>
            <a:ext cx="12206216" cy="5999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862984"/>
            <a:ext cx="12192000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Анализ </a:t>
            </a:r>
            <a:r>
              <a:rPr lang="ru-RU" dirty="0"/>
              <a:t>актуальных потоков распространения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837416" y="2866037"/>
            <a:ext cx="1615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</a:t>
            </a:r>
            <a:r>
              <a:rPr lang="ru-RU" sz="2400" dirty="0" smtClean="0">
                <a:solidFill>
                  <a:schemeClr val="bg1"/>
                </a:solidFill>
              </a:rPr>
              <a:t>етевой трафик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099208" y="1799614"/>
            <a:ext cx="1044146" cy="1044146"/>
            <a:chOff x="10015698" y="1345789"/>
            <a:chExt cx="1044146" cy="1044146"/>
          </a:xfrm>
        </p:grpSpPr>
        <p:sp>
          <p:nvSpPr>
            <p:cNvPr id="23" name="Овал 4"/>
            <p:cNvSpPr/>
            <p:nvPr/>
          </p:nvSpPr>
          <p:spPr>
            <a:xfrm>
              <a:off x="10015698" y="1345789"/>
              <a:ext cx="1044146" cy="1044146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10269114" y="1547585"/>
              <a:ext cx="537314" cy="603308"/>
              <a:chOff x="7370767" y="2767013"/>
              <a:chExt cx="909638" cy="939801"/>
            </a:xfrm>
          </p:grpSpPr>
          <p:sp>
            <p:nvSpPr>
              <p:cNvPr id="79" name="Freeform 41"/>
              <p:cNvSpPr>
                <a:spLocks/>
              </p:cNvSpPr>
              <p:nvPr/>
            </p:nvSpPr>
            <p:spPr bwMode="auto">
              <a:xfrm>
                <a:off x="7370767" y="3141663"/>
                <a:ext cx="909638" cy="190500"/>
              </a:xfrm>
              <a:custGeom>
                <a:avLst/>
                <a:gdLst>
                  <a:gd name="T0" fmla="*/ 490 w 3437"/>
                  <a:gd name="T1" fmla="*/ 0 h 721"/>
                  <a:gd name="T2" fmla="*/ 1134 w 3437"/>
                  <a:gd name="T3" fmla="*/ 0 h 721"/>
                  <a:gd name="T4" fmla="*/ 1134 w 3437"/>
                  <a:gd name="T5" fmla="*/ 86 h 721"/>
                  <a:gd name="T6" fmla="*/ 2301 w 3437"/>
                  <a:gd name="T7" fmla="*/ 86 h 721"/>
                  <a:gd name="T8" fmla="*/ 2301 w 3437"/>
                  <a:gd name="T9" fmla="*/ 0 h 721"/>
                  <a:gd name="T10" fmla="*/ 2945 w 3437"/>
                  <a:gd name="T11" fmla="*/ 0 h 721"/>
                  <a:gd name="T12" fmla="*/ 2945 w 3437"/>
                  <a:gd name="T13" fmla="*/ 86 h 721"/>
                  <a:gd name="T14" fmla="*/ 3437 w 3437"/>
                  <a:gd name="T15" fmla="*/ 86 h 721"/>
                  <a:gd name="T16" fmla="*/ 3437 w 3437"/>
                  <a:gd name="T17" fmla="*/ 193 h 721"/>
                  <a:gd name="T18" fmla="*/ 2945 w 3437"/>
                  <a:gd name="T19" fmla="*/ 193 h 721"/>
                  <a:gd name="T20" fmla="*/ 2945 w 3437"/>
                  <a:gd name="T21" fmla="*/ 274 h 721"/>
                  <a:gd name="T22" fmla="*/ 2674 w 3437"/>
                  <a:gd name="T23" fmla="*/ 274 h 721"/>
                  <a:gd name="T24" fmla="*/ 2674 w 3437"/>
                  <a:gd name="T25" fmla="*/ 721 h 721"/>
                  <a:gd name="T26" fmla="*/ 2581 w 3437"/>
                  <a:gd name="T27" fmla="*/ 721 h 721"/>
                  <a:gd name="T28" fmla="*/ 2581 w 3437"/>
                  <a:gd name="T29" fmla="*/ 274 h 721"/>
                  <a:gd name="T30" fmla="*/ 2301 w 3437"/>
                  <a:gd name="T31" fmla="*/ 274 h 721"/>
                  <a:gd name="T32" fmla="*/ 2301 w 3437"/>
                  <a:gd name="T33" fmla="*/ 193 h 721"/>
                  <a:gd name="T34" fmla="*/ 1134 w 3437"/>
                  <a:gd name="T35" fmla="*/ 193 h 721"/>
                  <a:gd name="T36" fmla="*/ 1134 w 3437"/>
                  <a:gd name="T37" fmla="*/ 274 h 721"/>
                  <a:gd name="T38" fmla="*/ 855 w 3437"/>
                  <a:gd name="T39" fmla="*/ 274 h 721"/>
                  <a:gd name="T40" fmla="*/ 855 w 3437"/>
                  <a:gd name="T41" fmla="*/ 721 h 721"/>
                  <a:gd name="T42" fmla="*/ 763 w 3437"/>
                  <a:gd name="T43" fmla="*/ 721 h 721"/>
                  <a:gd name="T44" fmla="*/ 763 w 3437"/>
                  <a:gd name="T45" fmla="*/ 274 h 721"/>
                  <a:gd name="T46" fmla="*/ 490 w 3437"/>
                  <a:gd name="T47" fmla="*/ 274 h 721"/>
                  <a:gd name="T48" fmla="*/ 490 w 3437"/>
                  <a:gd name="T49" fmla="*/ 193 h 721"/>
                  <a:gd name="T50" fmla="*/ 0 w 3437"/>
                  <a:gd name="T51" fmla="*/ 193 h 721"/>
                  <a:gd name="T52" fmla="*/ 0 w 3437"/>
                  <a:gd name="T53" fmla="*/ 86 h 721"/>
                  <a:gd name="T54" fmla="*/ 490 w 3437"/>
                  <a:gd name="T55" fmla="*/ 86 h 721"/>
                  <a:gd name="T56" fmla="*/ 490 w 3437"/>
                  <a:gd name="T57" fmla="*/ 0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437" h="721">
                    <a:moveTo>
                      <a:pt x="490" y="0"/>
                    </a:moveTo>
                    <a:lnTo>
                      <a:pt x="1134" y="0"/>
                    </a:lnTo>
                    <a:lnTo>
                      <a:pt x="1134" y="86"/>
                    </a:lnTo>
                    <a:lnTo>
                      <a:pt x="2301" y="86"/>
                    </a:lnTo>
                    <a:lnTo>
                      <a:pt x="2301" y="0"/>
                    </a:lnTo>
                    <a:lnTo>
                      <a:pt x="2945" y="0"/>
                    </a:lnTo>
                    <a:lnTo>
                      <a:pt x="2945" y="86"/>
                    </a:lnTo>
                    <a:lnTo>
                      <a:pt x="3437" y="86"/>
                    </a:lnTo>
                    <a:lnTo>
                      <a:pt x="3437" y="193"/>
                    </a:lnTo>
                    <a:lnTo>
                      <a:pt x="2945" y="193"/>
                    </a:lnTo>
                    <a:lnTo>
                      <a:pt x="2945" y="274"/>
                    </a:lnTo>
                    <a:lnTo>
                      <a:pt x="2674" y="274"/>
                    </a:lnTo>
                    <a:lnTo>
                      <a:pt x="2674" y="721"/>
                    </a:lnTo>
                    <a:lnTo>
                      <a:pt x="2581" y="721"/>
                    </a:lnTo>
                    <a:lnTo>
                      <a:pt x="2581" y="274"/>
                    </a:lnTo>
                    <a:lnTo>
                      <a:pt x="2301" y="274"/>
                    </a:lnTo>
                    <a:lnTo>
                      <a:pt x="2301" y="193"/>
                    </a:lnTo>
                    <a:lnTo>
                      <a:pt x="1134" y="193"/>
                    </a:lnTo>
                    <a:lnTo>
                      <a:pt x="1134" y="274"/>
                    </a:lnTo>
                    <a:lnTo>
                      <a:pt x="855" y="274"/>
                    </a:lnTo>
                    <a:lnTo>
                      <a:pt x="855" y="721"/>
                    </a:lnTo>
                    <a:lnTo>
                      <a:pt x="763" y="721"/>
                    </a:lnTo>
                    <a:lnTo>
                      <a:pt x="763" y="274"/>
                    </a:lnTo>
                    <a:lnTo>
                      <a:pt x="490" y="274"/>
                    </a:lnTo>
                    <a:lnTo>
                      <a:pt x="490" y="193"/>
                    </a:lnTo>
                    <a:lnTo>
                      <a:pt x="0" y="193"/>
                    </a:lnTo>
                    <a:lnTo>
                      <a:pt x="0" y="86"/>
                    </a:lnTo>
                    <a:lnTo>
                      <a:pt x="490" y="86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42"/>
              <p:cNvSpPr>
                <a:spLocks noEditPoints="1"/>
              </p:cNvSpPr>
              <p:nvPr/>
            </p:nvSpPr>
            <p:spPr bwMode="auto">
              <a:xfrm>
                <a:off x="7626355" y="2767013"/>
                <a:ext cx="396875" cy="336550"/>
              </a:xfrm>
              <a:custGeom>
                <a:avLst/>
                <a:gdLst>
                  <a:gd name="T0" fmla="*/ 153 w 1499"/>
                  <a:gd name="T1" fmla="*/ 153 h 1276"/>
                  <a:gd name="T2" fmla="*/ 153 w 1499"/>
                  <a:gd name="T3" fmla="*/ 842 h 1276"/>
                  <a:gd name="T4" fmla="*/ 1347 w 1499"/>
                  <a:gd name="T5" fmla="*/ 842 h 1276"/>
                  <a:gd name="T6" fmla="*/ 1347 w 1499"/>
                  <a:gd name="T7" fmla="*/ 153 h 1276"/>
                  <a:gd name="T8" fmla="*/ 153 w 1499"/>
                  <a:gd name="T9" fmla="*/ 153 h 1276"/>
                  <a:gd name="T10" fmla="*/ 1120 w 1499"/>
                  <a:gd name="T11" fmla="*/ 0 h 1276"/>
                  <a:gd name="T12" fmla="*/ 1499 w 1499"/>
                  <a:gd name="T13" fmla="*/ 0 h 1276"/>
                  <a:gd name="T14" fmla="*/ 1499 w 1499"/>
                  <a:gd name="T15" fmla="*/ 996 h 1276"/>
                  <a:gd name="T16" fmla="*/ 955 w 1499"/>
                  <a:gd name="T17" fmla="*/ 996 h 1276"/>
                  <a:gd name="T18" fmla="*/ 955 w 1499"/>
                  <a:gd name="T19" fmla="*/ 1203 h 1276"/>
                  <a:gd name="T20" fmla="*/ 1181 w 1499"/>
                  <a:gd name="T21" fmla="*/ 1203 h 1276"/>
                  <a:gd name="T22" fmla="*/ 1181 w 1499"/>
                  <a:gd name="T23" fmla="*/ 1276 h 1276"/>
                  <a:gd name="T24" fmla="*/ 318 w 1499"/>
                  <a:gd name="T25" fmla="*/ 1276 h 1276"/>
                  <a:gd name="T26" fmla="*/ 318 w 1499"/>
                  <a:gd name="T27" fmla="*/ 1203 h 1276"/>
                  <a:gd name="T28" fmla="*/ 537 w 1499"/>
                  <a:gd name="T29" fmla="*/ 1203 h 1276"/>
                  <a:gd name="T30" fmla="*/ 537 w 1499"/>
                  <a:gd name="T31" fmla="*/ 996 h 1276"/>
                  <a:gd name="T32" fmla="*/ 0 w 1499"/>
                  <a:gd name="T33" fmla="*/ 996 h 1276"/>
                  <a:gd name="T34" fmla="*/ 0 w 1499"/>
                  <a:gd name="T35" fmla="*/ 0 h 1276"/>
                  <a:gd name="T36" fmla="*/ 1120 w 1499"/>
                  <a:gd name="T37" fmla="*/ 0 h 1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99" h="1276">
                    <a:moveTo>
                      <a:pt x="153" y="153"/>
                    </a:moveTo>
                    <a:lnTo>
                      <a:pt x="153" y="842"/>
                    </a:lnTo>
                    <a:lnTo>
                      <a:pt x="1347" y="842"/>
                    </a:lnTo>
                    <a:lnTo>
                      <a:pt x="1347" y="153"/>
                    </a:lnTo>
                    <a:lnTo>
                      <a:pt x="153" y="153"/>
                    </a:lnTo>
                    <a:close/>
                    <a:moveTo>
                      <a:pt x="1120" y="0"/>
                    </a:moveTo>
                    <a:lnTo>
                      <a:pt x="1499" y="0"/>
                    </a:lnTo>
                    <a:lnTo>
                      <a:pt x="1499" y="996"/>
                    </a:lnTo>
                    <a:lnTo>
                      <a:pt x="955" y="996"/>
                    </a:lnTo>
                    <a:lnTo>
                      <a:pt x="955" y="1203"/>
                    </a:lnTo>
                    <a:lnTo>
                      <a:pt x="1181" y="1203"/>
                    </a:lnTo>
                    <a:lnTo>
                      <a:pt x="1181" y="1276"/>
                    </a:lnTo>
                    <a:lnTo>
                      <a:pt x="318" y="1276"/>
                    </a:lnTo>
                    <a:lnTo>
                      <a:pt x="318" y="1203"/>
                    </a:lnTo>
                    <a:lnTo>
                      <a:pt x="537" y="1203"/>
                    </a:lnTo>
                    <a:lnTo>
                      <a:pt x="537" y="996"/>
                    </a:lnTo>
                    <a:lnTo>
                      <a:pt x="0" y="996"/>
                    </a:lnTo>
                    <a:lnTo>
                      <a:pt x="0" y="0"/>
                    </a:lnTo>
                    <a:lnTo>
                      <a:pt x="11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43"/>
              <p:cNvSpPr>
                <a:spLocks noEditPoints="1"/>
              </p:cNvSpPr>
              <p:nvPr/>
            </p:nvSpPr>
            <p:spPr bwMode="auto">
              <a:xfrm>
                <a:off x="7866067" y="3368676"/>
                <a:ext cx="396875" cy="338138"/>
              </a:xfrm>
              <a:custGeom>
                <a:avLst/>
                <a:gdLst>
                  <a:gd name="T0" fmla="*/ 154 w 1500"/>
                  <a:gd name="T1" fmla="*/ 155 h 1277"/>
                  <a:gd name="T2" fmla="*/ 154 w 1500"/>
                  <a:gd name="T3" fmla="*/ 842 h 1277"/>
                  <a:gd name="T4" fmla="*/ 1348 w 1500"/>
                  <a:gd name="T5" fmla="*/ 842 h 1277"/>
                  <a:gd name="T6" fmla="*/ 1348 w 1500"/>
                  <a:gd name="T7" fmla="*/ 155 h 1277"/>
                  <a:gd name="T8" fmla="*/ 154 w 1500"/>
                  <a:gd name="T9" fmla="*/ 155 h 1277"/>
                  <a:gd name="T10" fmla="*/ 0 w 1500"/>
                  <a:gd name="T11" fmla="*/ 0 h 1277"/>
                  <a:gd name="T12" fmla="*/ 1500 w 1500"/>
                  <a:gd name="T13" fmla="*/ 0 h 1277"/>
                  <a:gd name="T14" fmla="*/ 1500 w 1500"/>
                  <a:gd name="T15" fmla="*/ 997 h 1277"/>
                  <a:gd name="T16" fmla="*/ 956 w 1500"/>
                  <a:gd name="T17" fmla="*/ 997 h 1277"/>
                  <a:gd name="T18" fmla="*/ 956 w 1500"/>
                  <a:gd name="T19" fmla="*/ 1204 h 1277"/>
                  <a:gd name="T20" fmla="*/ 1182 w 1500"/>
                  <a:gd name="T21" fmla="*/ 1204 h 1277"/>
                  <a:gd name="T22" fmla="*/ 1182 w 1500"/>
                  <a:gd name="T23" fmla="*/ 1277 h 1277"/>
                  <a:gd name="T24" fmla="*/ 319 w 1500"/>
                  <a:gd name="T25" fmla="*/ 1277 h 1277"/>
                  <a:gd name="T26" fmla="*/ 319 w 1500"/>
                  <a:gd name="T27" fmla="*/ 1204 h 1277"/>
                  <a:gd name="T28" fmla="*/ 538 w 1500"/>
                  <a:gd name="T29" fmla="*/ 1204 h 1277"/>
                  <a:gd name="T30" fmla="*/ 538 w 1500"/>
                  <a:gd name="T31" fmla="*/ 997 h 1277"/>
                  <a:gd name="T32" fmla="*/ 0 w 1500"/>
                  <a:gd name="T33" fmla="*/ 997 h 1277"/>
                  <a:gd name="T34" fmla="*/ 0 w 1500"/>
                  <a:gd name="T35" fmla="*/ 0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00" h="1277">
                    <a:moveTo>
                      <a:pt x="154" y="155"/>
                    </a:moveTo>
                    <a:lnTo>
                      <a:pt x="154" y="842"/>
                    </a:lnTo>
                    <a:lnTo>
                      <a:pt x="1348" y="842"/>
                    </a:lnTo>
                    <a:lnTo>
                      <a:pt x="1348" y="155"/>
                    </a:lnTo>
                    <a:lnTo>
                      <a:pt x="154" y="155"/>
                    </a:lnTo>
                    <a:close/>
                    <a:moveTo>
                      <a:pt x="0" y="0"/>
                    </a:moveTo>
                    <a:lnTo>
                      <a:pt x="1500" y="0"/>
                    </a:lnTo>
                    <a:lnTo>
                      <a:pt x="1500" y="997"/>
                    </a:lnTo>
                    <a:lnTo>
                      <a:pt x="956" y="997"/>
                    </a:lnTo>
                    <a:lnTo>
                      <a:pt x="956" y="1204"/>
                    </a:lnTo>
                    <a:lnTo>
                      <a:pt x="1182" y="1204"/>
                    </a:lnTo>
                    <a:lnTo>
                      <a:pt x="1182" y="1277"/>
                    </a:lnTo>
                    <a:lnTo>
                      <a:pt x="319" y="1277"/>
                    </a:lnTo>
                    <a:lnTo>
                      <a:pt x="319" y="1204"/>
                    </a:lnTo>
                    <a:lnTo>
                      <a:pt x="538" y="1204"/>
                    </a:lnTo>
                    <a:lnTo>
                      <a:pt x="538" y="997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44"/>
              <p:cNvSpPr>
                <a:spLocks noEditPoints="1"/>
              </p:cNvSpPr>
              <p:nvPr/>
            </p:nvSpPr>
            <p:spPr bwMode="auto">
              <a:xfrm>
                <a:off x="7388230" y="3368676"/>
                <a:ext cx="396875" cy="338138"/>
              </a:xfrm>
              <a:custGeom>
                <a:avLst/>
                <a:gdLst>
                  <a:gd name="T0" fmla="*/ 153 w 1499"/>
                  <a:gd name="T1" fmla="*/ 155 h 1277"/>
                  <a:gd name="T2" fmla="*/ 153 w 1499"/>
                  <a:gd name="T3" fmla="*/ 842 h 1277"/>
                  <a:gd name="T4" fmla="*/ 1347 w 1499"/>
                  <a:gd name="T5" fmla="*/ 842 h 1277"/>
                  <a:gd name="T6" fmla="*/ 1347 w 1499"/>
                  <a:gd name="T7" fmla="*/ 155 h 1277"/>
                  <a:gd name="T8" fmla="*/ 153 w 1499"/>
                  <a:gd name="T9" fmla="*/ 155 h 1277"/>
                  <a:gd name="T10" fmla="*/ 0 w 1499"/>
                  <a:gd name="T11" fmla="*/ 0 h 1277"/>
                  <a:gd name="T12" fmla="*/ 1499 w 1499"/>
                  <a:gd name="T13" fmla="*/ 0 h 1277"/>
                  <a:gd name="T14" fmla="*/ 1499 w 1499"/>
                  <a:gd name="T15" fmla="*/ 997 h 1277"/>
                  <a:gd name="T16" fmla="*/ 961 w 1499"/>
                  <a:gd name="T17" fmla="*/ 997 h 1277"/>
                  <a:gd name="T18" fmla="*/ 961 w 1499"/>
                  <a:gd name="T19" fmla="*/ 1204 h 1277"/>
                  <a:gd name="T20" fmla="*/ 1180 w 1499"/>
                  <a:gd name="T21" fmla="*/ 1204 h 1277"/>
                  <a:gd name="T22" fmla="*/ 1180 w 1499"/>
                  <a:gd name="T23" fmla="*/ 1277 h 1277"/>
                  <a:gd name="T24" fmla="*/ 319 w 1499"/>
                  <a:gd name="T25" fmla="*/ 1277 h 1277"/>
                  <a:gd name="T26" fmla="*/ 319 w 1499"/>
                  <a:gd name="T27" fmla="*/ 1204 h 1277"/>
                  <a:gd name="T28" fmla="*/ 544 w 1499"/>
                  <a:gd name="T29" fmla="*/ 1204 h 1277"/>
                  <a:gd name="T30" fmla="*/ 544 w 1499"/>
                  <a:gd name="T31" fmla="*/ 997 h 1277"/>
                  <a:gd name="T32" fmla="*/ 0 w 1499"/>
                  <a:gd name="T33" fmla="*/ 997 h 1277"/>
                  <a:gd name="T34" fmla="*/ 0 w 1499"/>
                  <a:gd name="T35" fmla="*/ 0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9" h="1277">
                    <a:moveTo>
                      <a:pt x="153" y="155"/>
                    </a:moveTo>
                    <a:lnTo>
                      <a:pt x="153" y="842"/>
                    </a:lnTo>
                    <a:lnTo>
                      <a:pt x="1347" y="842"/>
                    </a:lnTo>
                    <a:lnTo>
                      <a:pt x="1347" y="155"/>
                    </a:lnTo>
                    <a:lnTo>
                      <a:pt x="153" y="155"/>
                    </a:lnTo>
                    <a:close/>
                    <a:moveTo>
                      <a:pt x="0" y="0"/>
                    </a:moveTo>
                    <a:lnTo>
                      <a:pt x="1499" y="0"/>
                    </a:lnTo>
                    <a:lnTo>
                      <a:pt x="1499" y="997"/>
                    </a:lnTo>
                    <a:lnTo>
                      <a:pt x="961" y="997"/>
                    </a:lnTo>
                    <a:lnTo>
                      <a:pt x="961" y="1204"/>
                    </a:lnTo>
                    <a:lnTo>
                      <a:pt x="1180" y="1204"/>
                    </a:lnTo>
                    <a:lnTo>
                      <a:pt x="1180" y="1277"/>
                    </a:lnTo>
                    <a:lnTo>
                      <a:pt x="319" y="1277"/>
                    </a:lnTo>
                    <a:lnTo>
                      <a:pt x="319" y="1204"/>
                    </a:lnTo>
                    <a:lnTo>
                      <a:pt x="544" y="1204"/>
                    </a:lnTo>
                    <a:lnTo>
                      <a:pt x="544" y="997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8720105" y="4118471"/>
            <a:ext cx="1044146" cy="1044146"/>
            <a:chOff x="10052050" y="4484556"/>
            <a:chExt cx="1044146" cy="1044146"/>
          </a:xfrm>
        </p:grpSpPr>
        <p:sp>
          <p:nvSpPr>
            <p:cNvPr id="25" name="Овал 4"/>
            <p:cNvSpPr/>
            <p:nvPr/>
          </p:nvSpPr>
          <p:spPr>
            <a:xfrm>
              <a:off x="10052050" y="4484556"/>
              <a:ext cx="1044146" cy="1044146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Group 4"/>
            <p:cNvGrpSpPr>
              <a:grpSpLocks noChangeAspect="1"/>
            </p:cNvGrpSpPr>
            <p:nvPr/>
          </p:nvGrpSpPr>
          <p:grpSpPr bwMode="auto">
            <a:xfrm>
              <a:off x="10316831" y="4718180"/>
              <a:ext cx="514584" cy="515646"/>
              <a:chOff x="4514" y="2835"/>
              <a:chExt cx="967" cy="969"/>
            </a:xfrm>
          </p:grpSpPr>
          <p:sp>
            <p:nvSpPr>
              <p:cNvPr id="7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514" y="2835"/>
                <a:ext cx="967" cy="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6"/>
              <p:cNvSpPr>
                <a:spLocks noEditPoints="1"/>
              </p:cNvSpPr>
              <p:nvPr/>
            </p:nvSpPr>
            <p:spPr bwMode="auto">
              <a:xfrm>
                <a:off x="4514" y="2836"/>
                <a:ext cx="966" cy="966"/>
              </a:xfrm>
              <a:custGeom>
                <a:avLst/>
                <a:gdLst>
                  <a:gd name="T0" fmla="*/ 3464 w 3865"/>
                  <a:gd name="T1" fmla="*/ 3621 h 3863"/>
                  <a:gd name="T2" fmla="*/ 1462 w 3865"/>
                  <a:gd name="T3" fmla="*/ 2411 h 3863"/>
                  <a:gd name="T4" fmla="*/ 1279 w 3865"/>
                  <a:gd name="T5" fmla="*/ 2253 h 3863"/>
                  <a:gd name="T6" fmla="*/ 2174 w 3865"/>
                  <a:gd name="T7" fmla="*/ 964 h 3863"/>
                  <a:gd name="T8" fmla="*/ 1932 w 3865"/>
                  <a:gd name="T9" fmla="*/ 2496 h 3863"/>
                  <a:gd name="T10" fmla="*/ 2587 w 3865"/>
                  <a:gd name="T11" fmla="*/ 2253 h 3863"/>
                  <a:gd name="T12" fmla="*/ 3865 w 3865"/>
                  <a:gd name="T13" fmla="*/ 1931 h 3863"/>
                  <a:gd name="T14" fmla="*/ 0 w 3865"/>
                  <a:gd name="T15" fmla="*/ 964 h 3863"/>
                  <a:gd name="T16" fmla="*/ 3149 w 3865"/>
                  <a:gd name="T17" fmla="*/ 14 h 3863"/>
                  <a:gd name="T18" fmla="*/ 3325 w 3865"/>
                  <a:gd name="T19" fmla="*/ 82 h 3863"/>
                  <a:gd name="T20" fmla="*/ 3468 w 3865"/>
                  <a:gd name="T21" fmla="*/ 199 h 3863"/>
                  <a:gd name="T22" fmla="*/ 3569 w 3865"/>
                  <a:gd name="T23" fmla="*/ 355 h 3863"/>
                  <a:gd name="T24" fmla="*/ 3620 w 3865"/>
                  <a:gd name="T25" fmla="*/ 538 h 3863"/>
                  <a:gd name="T26" fmla="*/ 3621 w 3865"/>
                  <a:gd name="T27" fmla="*/ 1618 h 3863"/>
                  <a:gd name="T28" fmla="*/ 3576 w 3865"/>
                  <a:gd name="T29" fmla="*/ 1750 h 3863"/>
                  <a:gd name="T30" fmla="*/ 3485 w 3865"/>
                  <a:gd name="T31" fmla="*/ 1856 h 3863"/>
                  <a:gd name="T32" fmla="*/ 3368 w 3865"/>
                  <a:gd name="T33" fmla="*/ 1915 h 3863"/>
                  <a:gd name="T34" fmla="*/ 3239 w 3865"/>
                  <a:gd name="T35" fmla="*/ 1929 h 3863"/>
                  <a:gd name="T36" fmla="*/ 3113 w 3865"/>
                  <a:gd name="T37" fmla="*/ 1900 h 3863"/>
                  <a:gd name="T38" fmla="*/ 3004 w 3865"/>
                  <a:gd name="T39" fmla="*/ 1827 h 3863"/>
                  <a:gd name="T40" fmla="*/ 2925 w 3865"/>
                  <a:gd name="T41" fmla="*/ 1708 h 3863"/>
                  <a:gd name="T42" fmla="*/ 2899 w 3865"/>
                  <a:gd name="T43" fmla="*/ 1569 h 3863"/>
                  <a:gd name="T44" fmla="*/ 3140 w 3865"/>
                  <a:gd name="T45" fmla="*/ 1569 h 3863"/>
                  <a:gd name="T46" fmla="*/ 3160 w 3865"/>
                  <a:gd name="T47" fmla="*/ 1638 h 3863"/>
                  <a:gd name="T48" fmla="*/ 3216 w 3865"/>
                  <a:gd name="T49" fmla="*/ 1682 h 3863"/>
                  <a:gd name="T50" fmla="*/ 3285 w 3865"/>
                  <a:gd name="T51" fmla="*/ 1688 h 3863"/>
                  <a:gd name="T52" fmla="*/ 3347 w 3865"/>
                  <a:gd name="T53" fmla="*/ 1656 h 3863"/>
                  <a:gd name="T54" fmla="*/ 3380 w 3865"/>
                  <a:gd name="T55" fmla="*/ 1594 h 3863"/>
                  <a:gd name="T56" fmla="*/ 3379 w 3865"/>
                  <a:gd name="T57" fmla="*/ 554 h 3863"/>
                  <a:gd name="T58" fmla="*/ 3333 w 3865"/>
                  <a:gd name="T59" fmla="*/ 421 h 3863"/>
                  <a:gd name="T60" fmla="*/ 3241 w 3865"/>
                  <a:gd name="T61" fmla="*/ 317 h 3863"/>
                  <a:gd name="T62" fmla="*/ 3116 w 3865"/>
                  <a:gd name="T63" fmla="*/ 255 h 3863"/>
                  <a:gd name="T64" fmla="*/ 2971 w 3865"/>
                  <a:gd name="T65" fmla="*/ 245 h 3863"/>
                  <a:gd name="T66" fmla="*/ 2837 w 3865"/>
                  <a:gd name="T67" fmla="*/ 291 h 3863"/>
                  <a:gd name="T68" fmla="*/ 2732 w 3865"/>
                  <a:gd name="T69" fmla="*/ 383 h 3863"/>
                  <a:gd name="T70" fmla="*/ 2670 w 3865"/>
                  <a:gd name="T71" fmla="*/ 507 h 3863"/>
                  <a:gd name="T72" fmla="*/ 2657 w 3865"/>
                  <a:gd name="T73" fmla="*/ 1206 h 3863"/>
                  <a:gd name="T74" fmla="*/ 2420 w 3865"/>
                  <a:gd name="T75" fmla="*/ 538 h 3863"/>
                  <a:gd name="T76" fmla="*/ 2469 w 3865"/>
                  <a:gd name="T77" fmla="*/ 355 h 3863"/>
                  <a:gd name="T78" fmla="*/ 2571 w 3865"/>
                  <a:gd name="T79" fmla="*/ 199 h 3863"/>
                  <a:gd name="T80" fmla="*/ 2715 w 3865"/>
                  <a:gd name="T81" fmla="*/ 83 h 3863"/>
                  <a:gd name="T82" fmla="*/ 2890 w 3865"/>
                  <a:gd name="T83" fmla="*/ 14 h 3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65" h="3863">
                    <a:moveTo>
                      <a:pt x="1462" y="2411"/>
                    </a:moveTo>
                    <a:lnTo>
                      <a:pt x="402" y="3621"/>
                    </a:lnTo>
                    <a:lnTo>
                      <a:pt x="3464" y="3621"/>
                    </a:lnTo>
                    <a:lnTo>
                      <a:pt x="2403" y="2411"/>
                    </a:lnTo>
                    <a:lnTo>
                      <a:pt x="1932" y="2815"/>
                    </a:lnTo>
                    <a:lnTo>
                      <a:pt x="1462" y="2411"/>
                    </a:lnTo>
                    <a:close/>
                    <a:moveTo>
                      <a:pt x="242" y="1365"/>
                    </a:moveTo>
                    <a:lnTo>
                      <a:pt x="242" y="3437"/>
                    </a:lnTo>
                    <a:lnTo>
                      <a:pt x="1279" y="2253"/>
                    </a:lnTo>
                    <a:lnTo>
                      <a:pt x="242" y="1365"/>
                    </a:lnTo>
                    <a:close/>
                    <a:moveTo>
                      <a:pt x="0" y="964"/>
                    </a:moveTo>
                    <a:lnTo>
                      <a:pt x="2174" y="964"/>
                    </a:lnTo>
                    <a:lnTo>
                      <a:pt x="2174" y="1206"/>
                    </a:lnTo>
                    <a:lnTo>
                      <a:pt x="426" y="1206"/>
                    </a:lnTo>
                    <a:lnTo>
                      <a:pt x="1932" y="2496"/>
                    </a:lnTo>
                    <a:lnTo>
                      <a:pt x="2593" y="1931"/>
                    </a:lnTo>
                    <a:lnTo>
                      <a:pt x="2964" y="1931"/>
                    </a:lnTo>
                    <a:lnTo>
                      <a:pt x="2587" y="2253"/>
                    </a:lnTo>
                    <a:lnTo>
                      <a:pt x="3623" y="3437"/>
                    </a:lnTo>
                    <a:lnTo>
                      <a:pt x="3623" y="1931"/>
                    </a:lnTo>
                    <a:lnTo>
                      <a:pt x="3865" y="1931"/>
                    </a:lnTo>
                    <a:lnTo>
                      <a:pt x="3865" y="3863"/>
                    </a:lnTo>
                    <a:lnTo>
                      <a:pt x="0" y="3863"/>
                    </a:lnTo>
                    <a:lnTo>
                      <a:pt x="0" y="964"/>
                    </a:lnTo>
                    <a:close/>
                    <a:moveTo>
                      <a:pt x="3019" y="0"/>
                    </a:moveTo>
                    <a:lnTo>
                      <a:pt x="3085" y="3"/>
                    </a:lnTo>
                    <a:lnTo>
                      <a:pt x="3149" y="14"/>
                    </a:lnTo>
                    <a:lnTo>
                      <a:pt x="3211" y="30"/>
                    </a:lnTo>
                    <a:lnTo>
                      <a:pt x="3268" y="54"/>
                    </a:lnTo>
                    <a:lnTo>
                      <a:pt x="3325" y="82"/>
                    </a:lnTo>
                    <a:lnTo>
                      <a:pt x="3377" y="116"/>
                    </a:lnTo>
                    <a:lnTo>
                      <a:pt x="3425" y="156"/>
                    </a:lnTo>
                    <a:lnTo>
                      <a:pt x="3468" y="199"/>
                    </a:lnTo>
                    <a:lnTo>
                      <a:pt x="3507" y="248"/>
                    </a:lnTo>
                    <a:lnTo>
                      <a:pt x="3541" y="299"/>
                    </a:lnTo>
                    <a:lnTo>
                      <a:pt x="3569" y="355"/>
                    </a:lnTo>
                    <a:lnTo>
                      <a:pt x="3593" y="413"/>
                    </a:lnTo>
                    <a:lnTo>
                      <a:pt x="3609" y="474"/>
                    </a:lnTo>
                    <a:lnTo>
                      <a:pt x="3620" y="538"/>
                    </a:lnTo>
                    <a:lnTo>
                      <a:pt x="3623" y="604"/>
                    </a:lnTo>
                    <a:lnTo>
                      <a:pt x="3623" y="1569"/>
                    </a:lnTo>
                    <a:lnTo>
                      <a:pt x="3621" y="1618"/>
                    </a:lnTo>
                    <a:lnTo>
                      <a:pt x="3612" y="1663"/>
                    </a:lnTo>
                    <a:lnTo>
                      <a:pt x="3596" y="1708"/>
                    </a:lnTo>
                    <a:lnTo>
                      <a:pt x="3576" y="1750"/>
                    </a:lnTo>
                    <a:lnTo>
                      <a:pt x="3549" y="1790"/>
                    </a:lnTo>
                    <a:lnTo>
                      <a:pt x="3518" y="1827"/>
                    </a:lnTo>
                    <a:lnTo>
                      <a:pt x="3485" y="1856"/>
                    </a:lnTo>
                    <a:lnTo>
                      <a:pt x="3448" y="1881"/>
                    </a:lnTo>
                    <a:lnTo>
                      <a:pt x="3409" y="1900"/>
                    </a:lnTo>
                    <a:lnTo>
                      <a:pt x="3368" y="1915"/>
                    </a:lnTo>
                    <a:lnTo>
                      <a:pt x="3326" y="1924"/>
                    </a:lnTo>
                    <a:lnTo>
                      <a:pt x="3283" y="1929"/>
                    </a:lnTo>
                    <a:lnTo>
                      <a:pt x="3239" y="1929"/>
                    </a:lnTo>
                    <a:lnTo>
                      <a:pt x="3197" y="1924"/>
                    </a:lnTo>
                    <a:lnTo>
                      <a:pt x="3154" y="1915"/>
                    </a:lnTo>
                    <a:lnTo>
                      <a:pt x="3113" y="1900"/>
                    </a:lnTo>
                    <a:lnTo>
                      <a:pt x="3074" y="1881"/>
                    </a:lnTo>
                    <a:lnTo>
                      <a:pt x="3038" y="1856"/>
                    </a:lnTo>
                    <a:lnTo>
                      <a:pt x="3004" y="1827"/>
                    </a:lnTo>
                    <a:lnTo>
                      <a:pt x="2973" y="1790"/>
                    </a:lnTo>
                    <a:lnTo>
                      <a:pt x="2946" y="1750"/>
                    </a:lnTo>
                    <a:lnTo>
                      <a:pt x="2925" y="1708"/>
                    </a:lnTo>
                    <a:lnTo>
                      <a:pt x="2911" y="1663"/>
                    </a:lnTo>
                    <a:lnTo>
                      <a:pt x="2902" y="1618"/>
                    </a:lnTo>
                    <a:lnTo>
                      <a:pt x="2899" y="1569"/>
                    </a:lnTo>
                    <a:lnTo>
                      <a:pt x="2899" y="481"/>
                    </a:lnTo>
                    <a:lnTo>
                      <a:pt x="3140" y="481"/>
                    </a:lnTo>
                    <a:lnTo>
                      <a:pt x="3140" y="1569"/>
                    </a:lnTo>
                    <a:lnTo>
                      <a:pt x="3143" y="1594"/>
                    </a:lnTo>
                    <a:lnTo>
                      <a:pt x="3150" y="1616"/>
                    </a:lnTo>
                    <a:lnTo>
                      <a:pt x="3160" y="1638"/>
                    </a:lnTo>
                    <a:lnTo>
                      <a:pt x="3176" y="1656"/>
                    </a:lnTo>
                    <a:lnTo>
                      <a:pt x="3194" y="1672"/>
                    </a:lnTo>
                    <a:lnTo>
                      <a:pt x="3216" y="1682"/>
                    </a:lnTo>
                    <a:lnTo>
                      <a:pt x="3238" y="1688"/>
                    </a:lnTo>
                    <a:lnTo>
                      <a:pt x="3261" y="1690"/>
                    </a:lnTo>
                    <a:lnTo>
                      <a:pt x="3285" y="1688"/>
                    </a:lnTo>
                    <a:lnTo>
                      <a:pt x="3307" y="1682"/>
                    </a:lnTo>
                    <a:lnTo>
                      <a:pt x="3328" y="1672"/>
                    </a:lnTo>
                    <a:lnTo>
                      <a:pt x="3347" y="1656"/>
                    </a:lnTo>
                    <a:lnTo>
                      <a:pt x="3362" y="1638"/>
                    </a:lnTo>
                    <a:lnTo>
                      <a:pt x="3373" y="1616"/>
                    </a:lnTo>
                    <a:lnTo>
                      <a:pt x="3380" y="1594"/>
                    </a:lnTo>
                    <a:lnTo>
                      <a:pt x="3382" y="1571"/>
                    </a:lnTo>
                    <a:lnTo>
                      <a:pt x="3382" y="604"/>
                    </a:lnTo>
                    <a:lnTo>
                      <a:pt x="3379" y="554"/>
                    </a:lnTo>
                    <a:lnTo>
                      <a:pt x="3369" y="507"/>
                    </a:lnTo>
                    <a:lnTo>
                      <a:pt x="3353" y="463"/>
                    </a:lnTo>
                    <a:lnTo>
                      <a:pt x="3333" y="421"/>
                    </a:lnTo>
                    <a:lnTo>
                      <a:pt x="3306" y="383"/>
                    </a:lnTo>
                    <a:lnTo>
                      <a:pt x="3275" y="347"/>
                    </a:lnTo>
                    <a:lnTo>
                      <a:pt x="3241" y="317"/>
                    </a:lnTo>
                    <a:lnTo>
                      <a:pt x="3203" y="291"/>
                    </a:lnTo>
                    <a:lnTo>
                      <a:pt x="3160" y="270"/>
                    </a:lnTo>
                    <a:lnTo>
                      <a:pt x="3116" y="255"/>
                    </a:lnTo>
                    <a:lnTo>
                      <a:pt x="3069" y="245"/>
                    </a:lnTo>
                    <a:lnTo>
                      <a:pt x="3019" y="242"/>
                    </a:lnTo>
                    <a:lnTo>
                      <a:pt x="2971" y="245"/>
                    </a:lnTo>
                    <a:lnTo>
                      <a:pt x="2923" y="255"/>
                    </a:lnTo>
                    <a:lnTo>
                      <a:pt x="2878" y="270"/>
                    </a:lnTo>
                    <a:lnTo>
                      <a:pt x="2837" y="291"/>
                    </a:lnTo>
                    <a:lnTo>
                      <a:pt x="2798" y="317"/>
                    </a:lnTo>
                    <a:lnTo>
                      <a:pt x="2763" y="347"/>
                    </a:lnTo>
                    <a:lnTo>
                      <a:pt x="2732" y="383"/>
                    </a:lnTo>
                    <a:lnTo>
                      <a:pt x="2707" y="421"/>
                    </a:lnTo>
                    <a:lnTo>
                      <a:pt x="2685" y="463"/>
                    </a:lnTo>
                    <a:lnTo>
                      <a:pt x="2670" y="507"/>
                    </a:lnTo>
                    <a:lnTo>
                      <a:pt x="2661" y="554"/>
                    </a:lnTo>
                    <a:lnTo>
                      <a:pt x="2657" y="604"/>
                    </a:lnTo>
                    <a:lnTo>
                      <a:pt x="2657" y="1206"/>
                    </a:lnTo>
                    <a:lnTo>
                      <a:pt x="2415" y="1206"/>
                    </a:lnTo>
                    <a:lnTo>
                      <a:pt x="2415" y="604"/>
                    </a:lnTo>
                    <a:lnTo>
                      <a:pt x="2420" y="538"/>
                    </a:lnTo>
                    <a:lnTo>
                      <a:pt x="2429" y="474"/>
                    </a:lnTo>
                    <a:lnTo>
                      <a:pt x="2447" y="413"/>
                    </a:lnTo>
                    <a:lnTo>
                      <a:pt x="2469" y="355"/>
                    </a:lnTo>
                    <a:lnTo>
                      <a:pt x="2499" y="299"/>
                    </a:lnTo>
                    <a:lnTo>
                      <a:pt x="2533" y="248"/>
                    </a:lnTo>
                    <a:lnTo>
                      <a:pt x="2571" y="199"/>
                    </a:lnTo>
                    <a:lnTo>
                      <a:pt x="2615" y="156"/>
                    </a:lnTo>
                    <a:lnTo>
                      <a:pt x="2663" y="117"/>
                    </a:lnTo>
                    <a:lnTo>
                      <a:pt x="2715" y="83"/>
                    </a:lnTo>
                    <a:lnTo>
                      <a:pt x="2770" y="54"/>
                    </a:lnTo>
                    <a:lnTo>
                      <a:pt x="2829" y="31"/>
                    </a:lnTo>
                    <a:lnTo>
                      <a:pt x="2890" y="14"/>
                    </a:lnTo>
                    <a:lnTo>
                      <a:pt x="2953" y="3"/>
                    </a:lnTo>
                    <a:lnTo>
                      <a:pt x="301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8456102" y="5179311"/>
            <a:ext cx="1643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Почтовый трафик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30061" y="5201024"/>
            <a:ext cx="2192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Ф</a:t>
            </a:r>
            <a:r>
              <a:rPr lang="ru-RU" sz="2400" dirty="0" smtClean="0">
                <a:solidFill>
                  <a:schemeClr val="bg1"/>
                </a:solidFill>
              </a:rPr>
              <a:t>айловые хранилища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406184" y="4118471"/>
            <a:ext cx="1044146" cy="1044146"/>
            <a:chOff x="1239618" y="4296317"/>
            <a:chExt cx="1044146" cy="1044146"/>
          </a:xfrm>
        </p:grpSpPr>
        <p:sp>
          <p:nvSpPr>
            <p:cNvPr id="29" name="Овал 4"/>
            <p:cNvSpPr/>
            <p:nvPr/>
          </p:nvSpPr>
          <p:spPr>
            <a:xfrm>
              <a:off x="1239618" y="4296317"/>
              <a:ext cx="1044146" cy="1044146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1538449" y="4545381"/>
              <a:ext cx="446484" cy="511762"/>
            </a:xfrm>
            <a:custGeom>
              <a:avLst/>
              <a:gdLst>
                <a:gd name="T0" fmla="*/ 246 w 3180"/>
                <a:gd name="T1" fmla="*/ 3109 h 3540"/>
                <a:gd name="T2" fmla="*/ 851 w 3180"/>
                <a:gd name="T3" fmla="*/ 3342 h 3540"/>
                <a:gd name="T4" fmla="*/ 1820 w 3180"/>
                <a:gd name="T5" fmla="*/ 3405 h 3540"/>
                <a:gd name="T6" fmla="*/ 2654 w 3180"/>
                <a:gd name="T7" fmla="*/ 3251 h 3540"/>
                <a:gd name="T8" fmla="*/ 3042 w 3180"/>
                <a:gd name="T9" fmla="*/ 2982 h 3540"/>
                <a:gd name="T10" fmla="*/ 2840 w 3180"/>
                <a:gd name="T11" fmla="*/ 2541 h 3540"/>
                <a:gd name="T12" fmla="*/ 2068 w 3180"/>
                <a:gd name="T13" fmla="*/ 2743 h 3540"/>
                <a:gd name="T14" fmla="*/ 1003 w 3180"/>
                <a:gd name="T15" fmla="*/ 2729 h 3540"/>
                <a:gd name="T16" fmla="*/ 278 w 3180"/>
                <a:gd name="T17" fmla="*/ 2508 h 3540"/>
                <a:gd name="T18" fmla="*/ 129 w 3180"/>
                <a:gd name="T19" fmla="*/ 2120 h 3540"/>
                <a:gd name="T20" fmla="*/ 200 w 3180"/>
                <a:gd name="T21" fmla="*/ 2297 h 3540"/>
                <a:gd name="T22" fmla="*/ 355 w 3180"/>
                <a:gd name="T23" fmla="*/ 2404 h 3540"/>
                <a:gd name="T24" fmla="*/ 718 w 3180"/>
                <a:gd name="T25" fmla="*/ 2538 h 3540"/>
                <a:gd name="T26" fmla="*/ 1229 w 3180"/>
                <a:gd name="T27" fmla="*/ 2623 h 3540"/>
                <a:gd name="T28" fmla="*/ 1790 w 3180"/>
                <a:gd name="T29" fmla="*/ 2635 h 3540"/>
                <a:gd name="T30" fmla="*/ 2268 w 3180"/>
                <a:gd name="T31" fmla="*/ 2581 h 3540"/>
                <a:gd name="T32" fmla="*/ 2790 w 3180"/>
                <a:gd name="T33" fmla="*/ 2422 h 3540"/>
                <a:gd name="T34" fmla="*/ 2930 w 3180"/>
                <a:gd name="T35" fmla="*/ 2340 h 3540"/>
                <a:gd name="T36" fmla="*/ 3048 w 3180"/>
                <a:gd name="T37" fmla="*/ 2187 h 3540"/>
                <a:gd name="T38" fmla="*/ 2952 w 3180"/>
                <a:gd name="T39" fmla="*/ 1706 h 3540"/>
                <a:gd name="T40" fmla="*/ 2277 w 3180"/>
                <a:gd name="T41" fmla="*/ 1941 h 3540"/>
                <a:gd name="T42" fmla="*/ 1222 w 3180"/>
                <a:gd name="T43" fmla="*/ 1981 h 3540"/>
                <a:gd name="T44" fmla="*/ 401 w 3180"/>
                <a:gd name="T45" fmla="*/ 1798 h 3540"/>
                <a:gd name="T46" fmla="*/ 127 w 3180"/>
                <a:gd name="T47" fmla="*/ 855 h 3540"/>
                <a:gd name="T48" fmla="*/ 163 w 3180"/>
                <a:gd name="T49" fmla="*/ 1481 h 3540"/>
                <a:gd name="T50" fmla="*/ 313 w 3180"/>
                <a:gd name="T51" fmla="*/ 1608 h 3540"/>
                <a:gd name="T52" fmla="*/ 473 w 3180"/>
                <a:gd name="T53" fmla="*/ 1686 h 3540"/>
                <a:gd name="T54" fmla="*/ 1083 w 3180"/>
                <a:gd name="T55" fmla="*/ 1835 h 3540"/>
                <a:gd name="T56" fmla="*/ 1512 w 3180"/>
                <a:gd name="T57" fmla="*/ 1865 h 3540"/>
                <a:gd name="T58" fmla="*/ 2009 w 3180"/>
                <a:gd name="T59" fmla="*/ 1845 h 3540"/>
                <a:gd name="T60" fmla="*/ 2632 w 3180"/>
                <a:gd name="T61" fmla="*/ 1714 h 3540"/>
                <a:gd name="T62" fmla="*/ 2861 w 3180"/>
                <a:gd name="T63" fmla="*/ 1612 h 3540"/>
                <a:gd name="T64" fmla="*/ 3017 w 3180"/>
                <a:gd name="T65" fmla="*/ 1481 h 3540"/>
                <a:gd name="T66" fmla="*/ 3053 w 3180"/>
                <a:gd name="T67" fmla="*/ 855 h 3540"/>
                <a:gd name="T68" fmla="*/ 2909 w 3180"/>
                <a:gd name="T69" fmla="*/ 959 h 3540"/>
                <a:gd name="T70" fmla="*/ 2648 w 3180"/>
                <a:gd name="T71" fmla="*/ 1076 h 3540"/>
                <a:gd name="T72" fmla="*/ 2198 w 3180"/>
                <a:gd name="T73" fmla="*/ 1181 h 3540"/>
                <a:gd name="T74" fmla="*/ 1676 w 3180"/>
                <a:gd name="T75" fmla="*/ 1222 h 3540"/>
                <a:gd name="T76" fmla="*/ 1067 w 3180"/>
                <a:gd name="T77" fmla="*/ 1193 h 3540"/>
                <a:gd name="T78" fmla="*/ 702 w 3180"/>
                <a:gd name="T79" fmla="*/ 1125 h 3540"/>
                <a:gd name="T80" fmla="*/ 360 w 3180"/>
                <a:gd name="T81" fmla="*/ 1006 h 3540"/>
                <a:gd name="T82" fmla="*/ 152 w 3180"/>
                <a:gd name="T83" fmla="*/ 876 h 3540"/>
                <a:gd name="T84" fmla="*/ 950 w 3180"/>
                <a:gd name="T85" fmla="*/ 180 h 3540"/>
                <a:gd name="T86" fmla="*/ 299 w 3180"/>
                <a:gd name="T87" fmla="*/ 395 h 3540"/>
                <a:gd name="T88" fmla="*/ 142 w 3180"/>
                <a:gd name="T89" fmla="*/ 675 h 3540"/>
                <a:gd name="T90" fmla="*/ 535 w 3180"/>
                <a:gd name="T91" fmla="*/ 939 h 3540"/>
                <a:gd name="T92" fmla="*/ 1362 w 3180"/>
                <a:gd name="T93" fmla="*/ 1088 h 3540"/>
                <a:gd name="T94" fmla="*/ 2322 w 3180"/>
                <a:gd name="T95" fmla="*/ 1027 h 3540"/>
                <a:gd name="T96" fmla="*/ 2926 w 3180"/>
                <a:gd name="T97" fmla="*/ 798 h 3540"/>
                <a:gd name="T98" fmla="*/ 3020 w 3180"/>
                <a:gd name="T99" fmla="*/ 517 h 3540"/>
                <a:gd name="T100" fmla="*/ 2572 w 3180"/>
                <a:gd name="T101" fmla="*/ 261 h 3540"/>
                <a:gd name="T102" fmla="*/ 1706 w 3180"/>
                <a:gd name="T103" fmla="*/ 131 h 3540"/>
                <a:gd name="T104" fmla="*/ 2379 w 3180"/>
                <a:gd name="T105" fmla="*/ 74 h 3540"/>
                <a:gd name="T106" fmla="*/ 3006 w 3180"/>
                <a:gd name="T107" fmla="*/ 328 h 3540"/>
                <a:gd name="T108" fmla="*/ 3180 w 3180"/>
                <a:gd name="T109" fmla="*/ 2961 h 3540"/>
                <a:gd name="T110" fmla="*/ 2932 w 3180"/>
                <a:gd name="T111" fmla="*/ 3262 h 3540"/>
                <a:gd name="T112" fmla="*/ 2227 w 3180"/>
                <a:gd name="T113" fmla="*/ 3491 h 3540"/>
                <a:gd name="T114" fmla="*/ 1258 w 3180"/>
                <a:gd name="T115" fmla="*/ 3527 h 3540"/>
                <a:gd name="T116" fmla="*/ 439 w 3180"/>
                <a:gd name="T117" fmla="*/ 3355 h 3540"/>
                <a:gd name="T118" fmla="*/ 21 w 3180"/>
                <a:gd name="T119" fmla="*/ 3033 h 3540"/>
                <a:gd name="T120" fmla="*/ 66 w 3180"/>
                <a:gd name="T121" fmla="*/ 436 h 3540"/>
                <a:gd name="T122" fmla="*/ 543 w 3180"/>
                <a:gd name="T123" fmla="*/ 144 h 3540"/>
                <a:gd name="T124" fmla="*/ 1462 w 3180"/>
                <a:gd name="T125" fmla="*/ 2 h 3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80" h="3540">
                  <a:moveTo>
                    <a:pt x="127" y="2401"/>
                  </a:moveTo>
                  <a:lnTo>
                    <a:pt x="127" y="2941"/>
                  </a:lnTo>
                  <a:lnTo>
                    <a:pt x="128" y="2946"/>
                  </a:lnTo>
                  <a:lnTo>
                    <a:pt x="129" y="2950"/>
                  </a:lnTo>
                  <a:lnTo>
                    <a:pt x="138" y="2982"/>
                  </a:lnTo>
                  <a:lnTo>
                    <a:pt x="155" y="3014"/>
                  </a:lnTo>
                  <a:lnTo>
                    <a:pt x="178" y="3047"/>
                  </a:lnTo>
                  <a:lnTo>
                    <a:pt x="209" y="3078"/>
                  </a:lnTo>
                  <a:lnTo>
                    <a:pt x="246" y="3109"/>
                  </a:lnTo>
                  <a:lnTo>
                    <a:pt x="289" y="3139"/>
                  </a:lnTo>
                  <a:lnTo>
                    <a:pt x="339" y="3169"/>
                  </a:lnTo>
                  <a:lnTo>
                    <a:pt x="396" y="3198"/>
                  </a:lnTo>
                  <a:lnTo>
                    <a:pt x="458" y="3226"/>
                  </a:lnTo>
                  <a:lnTo>
                    <a:pt x="526" y="3251"/>
                  </a:lnTo>
                  <a:lnTo>
                    <a:pt x="600" y="3276"/>
                  </a:lnTo>
                  <a:lnTo>
                    <a:pt x="678" y="3300"/>
                  </a:lnTo>
                  <a:lnTo>
                    <a:pt x="762" y="3321"/>
                  </a:lnTo>
                  <a:lnTo>
                    <a:pt x="851" y="3342"/>
                  </a:lnTo>
                  <a:lnTo>
                    <a:pt x="944" y="3359"/>
                  </a:lnTo>
                  <a:lnTo>
                    <a:pt x="1042" y="3374"/>
                  </a:lnTo>
                  <a:lnTo>
                    <a:pt x="1144" y="3387"/>
                  </a:lnTo>
                  <a:lnTo>
                    <a:pt x="1250" y="3397"/>
                  </a:lnTo>
                  <a:lnTo>
                    <a:pt x="1360" y="3405"/>
                  </a:lnTo>
                  <a:lnTo>
                    <a:pt x="1473" y="3409"/>
                  </a:lnTo>
                  <a:lnTo>
                    <a:pt x="1590" y="3411"/>
                  </a:lnTo>
                  <a:lnTo>
                    <a:pt x="1707" y="3409"/>
                  </a:lnTo>
                  <a:lnTo>
                    <a:pt x="1820" y="3405"/>
                  </a:lnTo>
                  <a:lnTo>
                    <a:pt x="1930" y="3397"/>
                  </a:lnTo>
                  <a:lnTo>
                    <a:pt x="2036" y="3387"/>
                  </a:lnTo>
                  <a:lnTo>
                    <a:pt x="2138" y="3374"/>
                  </a:lnTo>
                  <a:lnTo>
                    <a:pt x="2236" y="3359"/>
                  </a:lnTo>
                  <a:lnTo>
                    <a:pt x="2329" y="3342"/>
                  </a:lnTo>
                  <a:lnTo>
                    <a:pt x="2418" y="3321"/>
                  </a:lnTo>
                  <a:lnTo>
                    <a:pt x="2502" y="3300"/>
                  </a:lnTo>
                  <a:lnTo>
                    <a:pt x="2580" y="3276"/>
                  </a:lnTo>
                  <a:lnTo>
                    <a:pt x="2654" y="3251"/>
                  </a:lnTo>
                  <a:lnTo>
                    <a:pt x="2722" y="3226"/>
                  </a:lnTo>
                  <a:lnTo>
                    <a:pt x="2784" y="3198"/>
                  </a:lnTo>
                  <a:lnTo>
                    <a:pt x="2841" y="3169"/>
                  </a:lnTo>
                  <a:lnTo>
                    <a:pt x="2891" y="3139"/>
                  </a:lnTo>
                  <a:lnTo>
                    <a:pt x="2934" y="3109"/>
                  </a:lnTo>
                  <a:lnTo>
                    <a:pt x="2971" y="3078"/>
                  </a:lnTo>
                  <a:lnTo>
                    <a:pt x="3002" y="3047"/>
                  </a:lnTo>
                  <a:lnTo>
                    <a:pt x="3025" y="3014"/>
                  </a:lnTo>
                  <a:lnTo>
                    <a:pt x="3042" y="2982"/>
                  </a:lnTo>
                  <a:lnTo>
                    <a:pt x="3051" y="2950"/>
                  </a:lnTo>
                  <a:lnTo>
                    <a:pt x="3052" y="2946"/>
                  </a:lnTo>
                  <a:lnTo>
                    <a:pt x="3053" y="2941"/>
                  </a:lnTo>
                  <a:lnTo>
                    <a:pt x="3053" y="2401"/>
                  </a:lnTo>
                  <a:lnTo>
                    <a:pt x="3027" y="2422"/>
                  </a:lnTo>
                  <a:lnTo>
                    <a:pt x="3000" y="2444"/>
                  </a:lnTo>
                  <a:lnTo>
                    <a:pt x="2952" y="2478"/>
                  </a:lnTo>
                  <a:lnTo>
                    <a:pt x="2898" y="2510"/>
                  </a:lnTo>
                  <a:lnTo>
                    <a:pt x="2840" y="2541"/>
                  </a:lnTo>
                  <a:lnTo>
                    <a:pt x="2775" y="2571"/>
                  </a:lnTo>
                  <a:lnTo>
                    <a:pt x="2705" y="2600"/>
                  </a:lnTo>
                  <a:lnTo>
                    <a:pt x="2630" y="2626"/>
                  </a:lnTo>
                  <a:lnTo>
                    <a:pt x="2550" y="2652"/>
                  </a:lnTo>
                  <a:lnTo>
                    <a:pt x="2465" y="2674"/>
                  </a:lnTo>
                  <a:lnTo>
                    <a:pt x="2373" y="2695"/>
                  </a:lnTo>
                  <a:lnTo>
                    <a:pt x="2277" y="2713"/>
                  </a:lnTo>
                  <a:lnTo>
                    <a:pt x="2175" y="2729"/>
                  </a:lnTo>
                  <a:lnTo>
                    <a:pt x="2068" y="2743"/>
                  </a:lnTo>
                  <a:lnTo>
                    <a:pt x="1957" y="2754"/>
                  </a:lnTo>
                  <a:lnTo>
                    <a:pt x="1839" y="2761"/>
                  </a:lnTo>
                  <a:lnTo>
                    <a:pt x="1717" y="2765"/>
                  </a:lnTo>
                  <a:lnTo>
                    <a:pt x="1590" y="2768"/>
                  </a:lnTo>
                  <a:lnTo>
                    <a:pt x="1463" y="2765"/>
                  </a:lnTo>
                  <a:lnTo>
                    <a:pt x="1340" y="2761"/>
                  </a:lnTo>
                  <a:lnTo>
                    <a:pt x="1222" y="2753"/>
                  </a:lnTo>
                  <a:lnTo>
                    <a:pt x="1110" y="2742"/>
                  </a:lnTo>
                  <a:lnTo>
                    <a:pt x="1003" y="2729"/>
                  </a:lnTo>
                  <a:lnTo>
                    <a:pt x="901" y="2713"/>
                  </a:lnTo>
                  <a:lnTo>
                    <a:pt x="805" y="2695"/>
                  </a:lnTo>
                  <a:lnTo>
                    <a:pt x="713" y="2673"/>
                  </a:lnTo>
                  <a:lnTo>
                    <a:pt x="626" y="2651"/>
                  </a:lnTo>
                  <a:lnTo>
                    <a:pt x="546" y="2625"/>
                  </a:lnTo>
                  <a:lnTo>
                    <a:pt x="471" y="2598"/>
                  </a:lnTo>
                  <a:lnTo>
                    <a:pt x="401" y="2570"/>
                  </a:lnTo>
                  <a:lnTo>
                    <a:pt x="337" y="2540"/>
                  </a:lnTo>
                  <a:lnTo>
                    <a:pt x="278" y="2508"/>
                  </a:lnTo>
                  <a:lnTo>
                    <a:pt x="225" y="2476"/>
                  </a:lnTo>
                  <a:lnTo>
                    <a:pt x="177" y="2442"/>
                  </a:lnTo>
                  <a:lnTo>
                    <a:pt x="155" y="2423"/>
                  </a:lnTo>
                  <a:lnTo>
                    <a:pt x="133" y="2405"/>
                  </a:lnTo>
                  <a:lnTo>
                    <a:pt x="130" y="2403"/>
                  </a:lnTo>
                  <a:lnTo>
                    <a:pt x="127" y="2401"/>
                  </a:lnTo>
                  <a:close/>
                  <a:moveTo>
                    <a:pt x="127" y="1628"/>
                  </a:moveTo>
                  <a:lnTo>
                    <a:pt x="127" y="2106"/>
                  </a:lnTo>
                  <a:lnTo>
                    <a:pt x="129" y="2120"/>
                  </a:lnTo>
                  <a:lnTo>
                    <a:pt x="129" y="2135"/>
                  </a:lnTo>
                  <a:lnTo>
                    <a:pt x="127" y="2156"/>
                  </a:lnTo>
                  <a:lnTo>
                    <a:pt x="129" y="2172"/>
                  </a:lnTo>
                  <a:lnTo>
                    <a:pt x="133" y="2187"/>
                  </a:lnTo>
                  <a:lnTo>
                    <a:pt x="140" y="2211"/>
                  </a:lnTo>
                  <a:lnTo>
                    <a:pt x="148" y="2230"/>
                  </a:lnTo>
                  <a:lnTo>
                    <a:pt x="163" y="2254"/>
                  </a:lnTo>
                  <a:lnTo>
                    <a:pt x="177" y="2271"/>
                  </a:lnTo>
                  <a:lnTo>
                    <a:pt x="200" y="2297"/>
                  </a:lnTo>
                  <a:lnTo>
                    <a:pt x="209" y="2304"/>
                  </a:lnTo>
                  <a:lnTo>
                    <a:pt x="217" y="2312"/>
                  </a:lnTo>
                  <a:lnTo>
                    <a:pt x="250" y="2340"/>
                  </a:lnTo>
                  <a:lnTo>
                    <a:pt x="267" y="2350"/>
                  </a:lnTo>
                  <a:lnTo>
                    <a:pt x="288" y="2365"/>
                  </a:lnTo>
                  <a:lnTo>
                    <a:pt x="313" y="2380"/>
                  </a:lnTo>
                  <a:lnTo>
                    <a:pt x="319" y="2385"/>
                  </a:lnTo>
                  <a:lnTo>
                    <a:pt x="326" y="2388"/>
                  </a:lnTo>
                  <a:lnTo>
                    <a:pt x="355" y="2404"/>
                  </a:lnTo>
                  <a:lnTo>
                    <a:pt x="386" y="2420"/>
                  </a:lnTo>
                  <a:lnTo>
                    <a:pt x="390" y="2422"/>
                  </a:lnTo>
                  <a:lnTo>
                    <a:pt x="394" y="2424"/>
                  </a:lnTo>
                  <a:lnTo>
                    <a:pt x="431" y="2442"/>
                  </a:lnTo>
                  <a:lnTo>
                    <a:pt x="470" y="2458"/>
                  </a:lnTo>
                  <a:lnTo>
                    <a:pt x="473" y="2459"/>
                  </a:lnTo>
                  <a:lnTo>
                    <a:pt x="548" y="2487"/>
                  </a:lnTo>
                  <a:lnTo>
                    <a:pt x="630" y="2513"/>
                  </a:lnTo>
                  <a:lnTo>
                    <a:pt x="718" y="2538"/>
                  </a:lnTo>
                  <a:lnTo>
                    <a:pt x="812" y="2561"/>
                  </a:lnTo>
                  <a:lnTo>
                    <a:pt x="912" y="2581"/>
                  </a:lnTo>
                  <a:lnTo>
                    <a:pt x="1017" y="2598"/>
                  </a:lnTo>
                  <a:lnTo>
                    <a:pt x="1019" y="2598"/>
                  </a:lnTo>
                  <a:lnTo>
                    <a:pt x="1020" y="2598"/>
                  </a:lnTo>
                  <a:lnTo>
                    <a:pt x="1083" y="2608"/>
                  </a:lnTo>
                  <a:lnTo>
                    <a:pt x="1149" y="2615"/>
                  </a:lnTo>
                  <a:lnTo>
                    <a:pt x="1171" y="2617"/>
                  </a:lnTo>
                  <a:lnTo>
                    <a:pt x="1229" y="2623"/>
                  </a:lnTo>
                  <a:lnTo>
                    <a:pt x="1288" y="2628"/>
                  </a:lnTo>
                  <a:lnTo>
                    <a:pt x="1344" y="2631"/>
                  </a:lnTo>
                  <a:lnTo>
                    <a:pt x="1390" y="2634"/>
                  </a:lnTo>
                  <a:lnTo>
                    <a:pt x="1435" y="2636"/>
                  </a:lnTo>
                  <a:lnTo>
                    <a:pt x="1512" y="2638"/>
                  </a:lnTo>
                  <a:lnTo>
                    <a:pt x="1590" y="2639"/>
                  </a:lnTo>
                  <a:lnTo>
                    <a:pt x="1668" y="2638"/>
                  </a:lnTo>
                  <a:lnTo>
                    <a:pt x="1745" y="2636"/>
                  </a:lnTo>
                  <a:lnTo>
                    <a:pt x="1790" y="2635"/>
                  </a:lnTo>
                  <a:lnTo>
                    <a:pt x="1836" y="2631"/>
                  </a:lnTo>
                  <a:lnTo>
                    <a:pt x="1891" y="2628"/>
                  </a:lnTo>
                  <a:lnTo>
                    <a:pt x="2009" y="2617"/>
                  </a:lnTo>
                  <a:lnTo>
                    <a:pt x="2031" y="2615"/>
                  </a:lnTo>
                  <a:lnTo>
                    <a:pt x="2097" y="2608"/>
                  </a:lnTo>
                  <a:lnTo>
                    <a:pt x="2160" y="2599"/>
                  </a:lnTo>
                  <a:lnTo>
                    <a:pt x="2161" y="2598"/>
                  </a:lnTo>
                  <a:lnTo>
                    <a:pt x="2163" y="2598"/>
                  </a:lnTo>
                  <a:lnTo>
                    <a:pt x="2268" y="2581"/>
                  </a:lnTo>
                  <a:lnTo>
                    <a:pt x="2368" y="2561"/>
                  </a:lnTo>
                  <a:lnTo>
                    <a:pt x="2462" y="2538"/>
                  </a:lnTo>
                  <a:lnTo>
                    <a:pt x="2550" y="2513"/>
                  </a:lnTo>
                  <a:lnTo>
                    <a:pt x="2632" y="2487"/>
                  </a:lnTo>
                  <a:lnTo>
                    <a:pt x="2707" y="2459"/>
                  </a:lnTo>
                  <a:lnTo>
                    <a:pt x="2710" y="2458"/>
                  </a:lnTo>
                  <a:lnTo>
                    <a:pt x="2749" y="2442"/>
                  </a:lnTo>
                  <a:lnTo>
                    <a:pt x="2786" y="2424"/>
                  </a:lnTo>
                  <a:lnTo>
                    <a:pt x="2790" y="2422"/>
                  </a:lnTo>
                  <a:lnTo>
                    <a:pt x="2794" y="2420"/>
                  </a:lnTo>
                  <a:lnTo>
                    <a:pt x="2825" y="2404"/>
                  </a:lnTo>
                  <a:lnTo>
                    <a:pt x="2854" y="2389"/>
                  </a:lnTo>
                  <a:lnTo>
                    <a:pt x="2861" y="2385"/>
                  </a:lnTo>
                  <a:lnTo>
                    <a:pt x="2867" y="2380"/>
                  </a:lnTo>
                  <a:lnTo>
                    <a:pt x="2891" y="2365"/>
                  </a:lnTo>
                  <a:lnTo>
                    <a:pt x="2913" y="2350"/>
                  </a:lnTo>
                  <a:lnTo>
                    <a:pt x="2921" y="2345"/>
                  </a:lnTo>
                  <a:lnTo>
                    <a:pt x="2930" y="2340"/>
                  </a:lnTo>
                  <a:lnTo>
                    <a:pt x="2947" y="2326"/>
                  </a:lnTo>
                  <a:lnTo>
                    <a:pt x="2963" y="2312"/>
                  </a:lnTo>
                  <a:lnTo>
                    <a:pt x="2971" y="2304"/>
                  </a:lnTo>
                  <a:lnTo>
                    <a:pt x="2980" y="2297"/>
                  </a:lnTo>
                  <a:lnTo>
                    <a:pt x="3003" y="2272"/>
                  </a:lnTo>
                  <a:lnTo>
                    <a:pt x="3017" y="2254"/>
                  </a:lnTo>
                  <a:lnTo>
                    <a:pt x="3032" y="2230"/>
                  </a:lnTo>
                  <a:lnTo>
                    <a:pt x="3040" y="2211"/>
                  </a:lnTo>
                  <a:lnTo>
                    <a:pt x="3048" y="2187"/>
                  </a:lnTo>
                  <a:lnTo>
                    <a:pt x="3051" y="2172"/>
                  </a:lnTo>
                  <a:lnTo>
                    <a:pt x="3053" y="2156"/>
                  </a:lnTo>
                  <a:lnTo>
                    <a:pt x="3051" y="2135"/>
                  </a:lnTo>
                  <a:lnTo>
                    <a:pt x="3051" y="2120"/>
                  </a:lnTo>
                  <a:lnTo>
                    <a:pt x="3053" y="2106"/>
                  </a:lnTo>
                  <a:lnTo>
                    <a:pt x="3053" y="1628"/>
                  </a:lnTo>
                  <a:lnTo>
                    <a:pt x="3027" y="1650"/>
                  </a:lnTo>
                  <a:lnTo>
                    <a:pt x="3000" y="1671"/>
                  </a:lnTo>
                  <a:lnTo>
                    <a:pt x="2952" y="1706"/>
                  </a:lnTo>
                  <a:lnTo>
                    <a:pt x="2898" y="1738"/>
                  </a:lnTo>
                  <a:lnTo>
                    <a:pt x="2840" y="1769"/>
                  </a:lnTo>
                  <a:lnTo>
                    <a:pt x="2775" y="1799"/>
                  </a:lnTo>
                  <a:lnTo>
                    <a:pt x="2705" y="1828"/>
                  </a:lnTo>
                  <a:lnTo>
                    <a:pt x="2630" y="1854"/>
                  </a:lnTo>
                  <a:lnTo>
                    <a:pt x="2550" y="1879"/>
                  </a:lnTo>
                  <a:lnTo>
                    <a:pt x="2465" y="1902"/>
                  </a:lnTo>
                  <a:lnTo>
                    <a:pt x="2373" y="1922"/>
                  </a:lnTo>
                  <a:lnTo>
                    <a:pt x="2277" y="1941"/>
                  </a:lnTo>
                  <a:lnTo>
                    <a:pt x="2175" y="1957"/>
                  </a:lnTo>
                  <a:lnTo>
                    <a:pt x="2068" y="1971"/>
                  </a:lnTo>
                  <a:lnTo>
                    <a:pt x="1957" y="1981"/>
                  </a:lnTo>
                  <a:lnTo>
                    <a:pt x="1839" y="1989"/>
                  </a:lnTo>
                  <a:lnTo>
                    <a:pt x="1717" y="1994"/>
                  </a:lnTo>
                  <a:lnTo>
                    <a:pt x="1590" y="1995"/>
                  </a:lnTo>
                  <a:lnTo>
                    <a:pt x="1463" y="1994"/>
                  </a:lnTo>
                  <a:lnTo>
                    <a:pt x="1340" y="1989"/>
                  </a:lnTo>
                  <a:lnTo>
                    <a:pt x="1222" y="1981"/>
                  </a:lnTo>
                  <a:lnTo>
                    <a:pt x="1110" y="1971"/>
                  </a:lnTo>
                  <a:lnTo>
                    <a:pt x="1003" y="1957"/>
                  </a:lnTo>
                  <a:lnTo>
                    <a:pt x="901" y="1941"/>
                  </a:lnTo>
                  <a:lnTo>
                    <a:pt x="805" y="1922"/>
                  </a:lnTo>
                  <a:lnTo>
                    <a:pt x="713" y="1901"/>
                  </a:lnTo>
                  <a:lnTo>
                    <a:pt x="626" y="1878"/>
                  </a:lnTo>
                  <a:lnTo>
                    <a:pt x="546" y="1853"/>
                  </a:lnTo>
                  <a:lnTo>
                    <a:pt x="471" y="1826"/>
                  </a:lnTo>
                  <a:lnTo>
                    <a:pt x="401" y="1798"/>
                  </a:lnTo>
                  <a:lnTo>
                    <a:pt x="337" y="1768"/>
                  </a:lnTo>
                  <a:lnTo>
                    <a:pt x="278" y="1736"/>
                  </a:lnTo>
                  <a:lnTo>
                    <a:pt x="225" y="1703"/>
                  </a:lnTo>
                  <a:lnTo>
                    <a:pt x="177" y="1669"/>
                  </a:lnTo>
                  <a:lnTo>
                    <a:pt x="155" y="1651"/>
                  </a:lnTo>
                  <a:lnTo>
                    <a:pt x="133" y="1633"/>
                  </a:lnTo>
                  <a:lnTo>
                    <a:pt x="130" y="1631"/>
                  </a:lnTo>
                  <a:lnTo>
                    <a:pt x="127" y="1628"/>
                  </a:lnTo>
                  <a:close/>
                  <a:moveTo>
                    <a:pt x="127" y="855"/>
                  </a:moveTo>
                  <a:lnTo>
                    <a:pt x="127" y="1333"/>
                  </a:lnTo>
                  <a:lnTo>
                    <a:pt x="129" y="1347"/>
                  </a:lnTo>
                  <a:lnTo>
                    <a:pt x="129" y="1362"/>
                  </a:lnTo>
                  <a:lnTo>
                    <a:pt x="127" y="1384"/>
                  </a:lnTo>
                  <a:lnTo>
                    <a:pt x="129" y="1399"/>
                  </a:lnTo>
                  <a:lnTo>
                    <a:pt x="133" y="1415"/>
                  </a:lnTo>
                  <a:lnTo>
                    <a:pt x="140" y="1439"/>
                  </a:lnTo>
                  <a:lnTo>
                    <a:pt x="148" y="1457"/>
                  </a:lnTo>
                  <a:lnTo>
                    <a:pt x="163" y="1481"/>
                  </a:lnTo>
                  <a:lnTo>
                    <a:pt x="177" y="1499"/>
                  </a:lnTo>
                  <a:lnTo>
                    <a:pt x="200" y="1524"/>
                  </a:lnTo>
                  <a:lnTo>
                    <a:pt x="209" y="1532"/>
                  </a:lnTo>
                  <a:lnTo>
                    <a:pt x="217" y="1539"/>
                  </a:lnTo>
                  <a:lnTo>
                    <a:pt x="250" y="1566"/>
                  </a:lnTo>
                  <a:lnTo>
                    <a:pt x="259" y="1573"/>
                  </a:lnTo>
                  <a:lnTo>
                    <a:pt x="267" y="1578"/>
                  </a:lnTo>
                  <a:lnTo>
                    <a:pt x="288" y="1593"/>
                  </a:lnTo>
                  <a:lnTo>
                    <a:pt x="313" y="1608"/>
                  </a:lnTo>
                  <a:lnTo>
                    <a:pt x="319" y="1612"/>
                  </a:lnTo>
                  <a:lnTo>
                    <a:pt x="326" y="1616"/>
                  </a:lnTo>
                  <a:lnTo>
                    <a:pt x="355" y="1632"/>
                  </a:lnTo>
                  <a:lnTo>
                    <a:pt x="386" y="1648"/>
                  </a:lnTo>
                  <a:lnTo>
                    <a:pt x="390" y="1650"/>
                  </a:lnTo>
                  <a:lnTo>
                    <a:pt x="394" y="1652"/>
                  </a:lnTo>
                  <a:lnTo>
                    <a:pt x="431" y="1669"/>
                  </a:lnTo>
                  <a:lnTo>
                    <a:pt x="470" y="1685"/>
                  </a:lnTo>
                  <a:lnTo>
                    <a:pt x="473" y="1686"/>
                  </a:lnTo>
                  <a:lnTo>
                    <a:pt x="548" y="1714"/>
                  </a:lnTo>
                  <a:lnTo>
                    <a:pt x="630" y="1741"/>
                  </a:lnTo>
                  <a:lnTo>
                    <a:pt x="718" y="1766"/>
                  </a:lnTo>
                  <a:lnTo>
                    <a:pt x="812" y="1788"/>
                  </a:lnTo>
                  <a:lnTo>
                    <a:pt x="912" y="1809"/>
                  </a:lnTo>
                  <a:lnTo>
                    <a:pt x="1017" y="1826"/>
                  </a:lnTo>
                  <a:lnTo>
                    <a:pt x="1019" y="1826"/>
                  </a:lnTo>
                  <a:lnTo>
                    <a:pt x="1020" y="1826"/>
                  </a:lnTo>
                  <a:lnTo>
                    <a:pt x="1083" y="1835"/>
                  </a:lnTo>
                  <a:lnTo>
                    <a:pt x="1149" y="1843"/>
                  </a:lnTo>
                  <a:lnTo>
                    <a:pt x="1171" y="1845"/>
                  </a:lnTo>
                  <a:lnTo>
                    <a:pt x="1229" y="1850"/>
                  </a:lnTo>
                  <a:lnTo>
                    <a:pt x="1288" y="1856"/>
                  </a:lnTo>
                  <a:lnTo>
                    <a:pt x="1317" y="1857"/>
                  </a:lnTo>
                  <a:lnTo>
                    <a:pt x="1344" y="1859"/>
                  </a:lnTo>
                  <a:lnTo>
                    <a:pt x="1390" y="1861"/>
                  </a:lnTo>
                  <a:lnTo>
                    <a:pt x="1435" y="1863"/>
                  </a:lnTo>
                  <a:lnTo>
                    <a:pt x="1512" y="1865"/>
                  </a:lnTo>
                  <a:lnTo>
                    <a:pt x="1590" y="1867"/>
                  </a:lnTo>
                  <a:lnTo>
                    <a:pt x="1668" y="1865"/>
                  </a:lnTo>
                  <a:lnTo>
                    <a:pt x="1745" y="1864"/>
                  </a:lnTo>
                  <a:lnTo>
                    <a:pt x="1790" y="1861"/>
                  </a:lnTo>
                  <a:lnTo>
                    <a:pt x="1836" y="1859"/>
                  </a:lnTo>
                  <a:lnTo>
                    <a:pt x="1863" y="1858"/>
                  </a:lnTo>
                  <a:lnTo>
                    <a:pt x="1891" y="1856"/>
                  </a:lnTo>
                  <a:lnTo>
                    <a:pt x="1951" y="1850"/>
                  </a:lnTo>
                  <a:lnTo>
                    <a:pt x="2009" y="1845"/>
                  </a:lnTo>
                  <a:lnTo>
                    <a:pt x="2031" y="1843"/>
                  </a:lnTo>
                  <a:lnTo>
                    <a:pt x="2097" y="1835"/>
                  </a:lnTo>
                  <a:lnTo>
                    <a:pt x="2160" y="1826"/>
                  </a:lnTo>
                  <a:lnTo>
                    <a:pt x="2163" y="1826"/>
                  </a:lnTo>
                  <a:lnTo>
                    <a:pt x="2268" y="1809"/>
                  </a:lnTo>
                  <a:lnTo>
                    <a:pt x="2368" y="1788"/>
                  </a:lnTo>
                  <a:lnTo>
                    <a:pt x="2462" y="1766"/>
                  </a:lnTo>
                  <a:lnTo>
                    <a:pt x="2550" y="1741"/>
                  </a:lnTo>
                  <a:lnTo>
                    <a:pt x="2632" y="1714"/>
                  </a:lnTo>
                  <a:lnTo>
                    <a:pt x="2707" y="1686"/>
                  </a:lnTo>
                  <a:lnTo>
                    <a:pt x="2710" y="1685"/>
                  </a:lnTo>
                  <a:lnTo>
                    <a:pt x="2749" y="1669"/>
                  </a:lnTo>
                  <a:lnTo>
                    <a:pt x="2786" y="1652"/>
                  </a:lnTo>
                  <a:lnTo>
                    <a:pt x="2790" y="1650"/>
                  </a:lnTo>
                  <a:lnTo>
                    <a:pt x="2794" y="1648"/>
                  </a:lnTo>
                  <a:lnTo>
                    <a:pt x="2825" y="1633"/>
                  </a:lnTo>
                  <a:lnTo>
                    <a:pt x="2854" y="1616"/>
                  </a:lnTo>
                  <a:lnTo>
                    <a:pt x="2861" y="1612"/>
                  </a:lnTo>
                  <a:lnTo>
                    <a:pt x="2867" y="1608"/>
                  </a:lnTo>
                  <a:lnTo>
                    <a:pt x="2891" y="1593"/>
                  </a:lnTo>
                  <a:lnTo>
                    <a:pt x="2913" y="1579"/>
                  </a:lnTo>
                  <a:lnTo>
                    <a:pt x="2930" y="1567"/>
                  </a:lnTo>
                  <a:lnTo>
                    <a:pt x="2963" y="1539"/>
                  </a:lnTo>
                  <a:lnTo>
                    <a:pt x="2971" y="1532"/>
                  </a:lnTo>
                  <a:lnTo>
                    <a:pt x="2980" y="1524"/>
                  </a:lnTo>
                  <a:lnTo>
                    <a:pt x="3003" y="1499"/>
                  </a:lnTo>
                  <a:lnTo>
                    <a:pt x="3017" y="1481"/>
                  </a:lnTo>
                  <a:lnTo>
                    <a:pt x="3032" y="1458"/>
                  </a:lnTo>
                  <a:lnTo>
                    <a:pt x="3040" y="1439"/>
                  </a:lnTo>
                  <a:lnTo>
                    <a:pt x="3048" y="1415"/>
                  </a:lnTo>
                  <a:lnTo>
                    <a:pt x="3051" y="1399"/>
                  </a:lnTo>
                  <a:lnTo>
                    <a:pt x="3053" y="1384"/>
                  </a:lnTo>
                  <a:lnTo>
                    <a:pt x="3051" y="1362"/>
                  </a:lnTo>
                  <a:lnTo>
                    <a:pt x="3051" y="1347"/>
                  </a:lnTo>
                  <a:lnTo>
                    <a:pt x="3053" y="1333"/>
                  </a:lnTo>
                  <a:lnTo>
                    <a:pt x="3053" y="855"/>
                  </a:lnTo>
                  <a:lnTo>
                    <a:pt x="3041" y="866"/>
                  </a:lnTo>
                  <a:lnTo>
                    <a:pt x="3028" y="876"/>
                  </a:lnTo>
                  <a:lnTo>
                    <a:pt x="3021" y="882"/>
                  </a:lnTo>
                  <a:lnTo>
                    <a:pt x="3015" y="888"/>
                  </a:lnTo>
                  <a:lnTo>
                    <a:pt x="2985" y="911"/>
                  </a:lnTo>
                  <a:lnTo>
                    <a:pt x="2952" y="933"/>
                  </a:lnTo>
                  <a:lnTo>
                    <a:pt x="2945" y="938"/>
                  </a:lnTo>
                  <a:lnTo>
                    <a:pt x="2937" y="942"/>
                  </a:lnTo>
                  <a:lnTo>
                    <a:pt x="2909" y="959"/>
                  </a:lnTo>
                  <a:lnTo>
                    <a:pt x="2879" y="976"/>
                  </a:lnTo>
                  <a:lnTo>
                    <a:pt x="2856" y="989"/>
                  </a:lnTo>
                  <a:lnTo>
                    <a:pt x="2820" y="1006"/>
                  </a:lnTo>
                  <a:lnTo>
                    <a:pt x="2781" y="1024"/>
                  </a:lnTo>
                  <a:lnTo>
                    <a:pt x="2776" y="1027"/>
                  </a:lnTo>
                  <a:lnTo>
                    <a:pt x="2770" y="1029"/>
                  </a:lnTo>
                  <a:lnTo>
                    <a:pt x="2724" y="1048"/>
                  </a:lnTo>
                  <a:lnTo>
                    <a:pt x="2675" y="1066"/>
                  </a:lnTo>
                  <a:lnTo>
                    <a:pt x="2648" y="1076"/>
                  </a:lnTo>
                  <a:lnTo>
                    <a:pt x="2566" y="1102"/>
                  </a:lnTo>
                  <a:lnTo>
                    <a:pt x="2536" y="1110"/>
                  </a:lnTo>
                  <a:lnTo>
                    <a:pt x="2478" y="1125"/>
                  </a:lnTo>
                  <a:lnTo>
                    <a:pt x="2420" y="1140"/>
                  </a:lnTo>
                  <a:lnTo>
                    <a:pt x="2402" y="1144"/>
                  </a:lnTo>
                  <a:lnTo>
                    <a:pt x="2348" y="1155"/>
                  </a:lnTo>
                  <a:lnTo>
                    <a:pt x="2292" y="1166"/>
                  </a:lnTo>
                  <a:lnTo>
                    <a:pt x="2254" y="1172"/>
                  </a:lnTo>
                  <a:lnTo>
                    <a:pt x="2198" y="1181"/>
                  </a:lnTo>
                  <a:lnTo>
                    <a:pt x="2142" y="1189"/>
                  </a:lnTo>
                  <a:lnTo>
                    <a:pt x="2113" y="1193"/>
                  </a:lnTo>
                  <a:lnTo>
                    <a:pt x="2041" y="1200"/>
                  </a:lnTo>
                  <a:lnTo>
                    <a:pt x="1966" y="1208"/>
                  </a:lnTo>
                  <a:lnTo>
                    <a:pt x="1928" y="1210"/>
                  </a:lnTo>
                  <a:lnTo>
                    <a:pt x="1868" y="1214"/>
                  </a:lnTo>
                  <a:lnTo>
                    <a:pt x="1805" y="1218"/>
                  </a:lnTo>
                  <a:lnTo>
                    <a:pt x="1759" y="1220"/>
                  </a:lnTo>
                  <a:lnTo>
                    <a:pt x="1676" y="1222"/>
                  </a:lnTo>
                  <a:lnTo>
                    <a:pt x="1590" y="1223"/>
                  </a:lnTo>
                  <a:lnTo>
                    <a:pt x="1504" y="1222"/>
                  </a:lnTo>
                  <a:lnTo>
                    <a:pt x="1421" y="1220"/>
                  </a:lnTo>
                  <a:lnTo>
                    <a:pt x="1375" y="1218"/>
                  </a:lnTo>
                  <a:lnTo>
                    <a:pt x="1312" y="1214"/>
                  </a:lnTo>
                  <a:lnTo>
                    <a:pt x="1252" y="1210"/>
                  </a:lnTo>
                  <a:lnTo>
                    <a:pt x="1214" y="1208"/>
                  </a:lnTo>
                  <a:lnTo>
                    <a:pt x="1140" y="1200"/>
                  </a:lnTo>
                  <a:lnTo>
                    <a:pt x="1067" y="1193"/>
                  </a:lnTo>
                  <a:lnTo>
                    <a:pt x="1038" y="1189"/>
                  </a:lnTo>
                  <a:lnTo>
                    <a:pt x="982" y="1181"/>
                  </a:lnTo>
                  <a:lnTo>
                    <a:pt x="928" y="1172"/>
                  </a:lnTo>
                  <a:lnTo>
                    <a:pt x="888" y="1166"/>
                  </a:lnTo>
                  <a:lnTo>
                    <a:pt x="832" y="1155"/>
                  </a:lnTo>
                  <a:lnTo>
                    <a:pt x="778" y="1144"/>
                  </a:lnTo>
                  <a:lnTo>
                    <a:pt x="769" y="1141"/>
                  </a:lnTo>
                  <a:lnTo>
                    <a:pt x="760" y="1140"/>
                  </a:lnTo>
                  <a:lnTo>
                    <a:pt x="702" y="1125"/>
                  </a:lnTo>
                  <a:lnTo>
                    <a:pt x="644" y="1110"/>
                  </a:lnTo>
                  <a:lnTo>
                    <a:pt x="614" y="1102"/>
                  </a:lnTo>
                  <a:lnTo>
                    <a:pt x="532" y="1076"/>
                  </a:lnTo>
                  <a:lnTo>
                    <a:pt x="505" y="1066"/>
                  </a:lnTo>
                  <a:lnTo>
                    <a:pt x="456" y="1048"/>
                  </a:lnTo>
                  <a:lnTo>
                    <a:pt x="410" y="1029"/>
                  </a:lnTo>
                  <a:lnTo>
                    <a:pt x="404" y="1027"/>
                  </a:lnTo>
                  <a:lnTo>
                    <a:pt x="399" y="1024"/>
                  </a:lnTo>
                  <a:lnTo>
                    <a:pt x="360" y="1006"/>
                  </a:lnTo>
                  <a:lnTo>
                    <a:pt x="324" y="989"/>
                  </a:lnTo>
                  <a:lnTo>
                    <a:pt x="301" y="976"/>
                  </a:lnTo>
                  <a:lnTo>
                    <a:pt x="243" y="942"/>
                  </a:lnTo>
                  <a:lnTo>
                    <a:pt x="235" y="938"/>
                  </a:lnTo>
                  <a:lnTo>
                    <a:pt x="228" y="933"/>
                  </a:lnTo>
                  <a:lnTo>
                    <a:pt x="195" y="911"/>
                  </a:lnTo>
                  <a:lnTo>
                    <a:pt x="165" y="888"/>
                  </a:lnTo>
                  <a:lnTo>
                    <a:pt x="159" y="882"/>
                  </a:lnTo>
                  <a:lnTo>
                    <a:pt x="152" y="876"/>
                  </a:lnTo>
                  <a:lnTo>
                    <a:pt x="139" y="866"/>
                  </a:lnTo>
                  <a:lnTo>
                    <a:pt x="127" y="855"/>
                  </a:lnTo>
                  <a:close/>
                  <a:moveTo>
                    <a:pt x="1590" y="129"/>
                  </a:moveTo>
                  <a:lnTo>
                    <a:pt x="1474" y="131"/>
                  </a:lnTo>
                  <a:lnTo>
                    <a:pt x="1362" y="135"/>
                  </a:lnTo>
                  <a:lnTo>
                    <a:pt x="1253" y="143"/>
                  </a:lnTo>
                  <a:lnTo>
                    <a:pt x="1148" y="152"/>
                  </a:lnTo>
                  <a:lnTo>
                    <a:pt x="1046" y="165"/>
                  </a:lnTo>
                  <a:lnTo>
                    <a:pt x="950" y="180"/>
                  </a:lnTo>
                  <a:lnTo>
                    <a:pt x="858" y="197"/>
                  </a:lnTo>
                  <a:lnTo>
                    <a:pt x="770" y="217"/>
                  </a:lnTo>
                  <a:lnTo>
                    <a:pt x="687" y="237"/>
                  </a:lnTo>
                  <a:lnTo>
                    <a:pt x="608" y="261"/>
                  </a:lnTo>
                  <a:lnTo>
                    <a:pt x="535" y="284"/>
                  </a:lnTo>
                  <a:lnTo>
                    <a:pt x="467" y="310"/>
                  </a:lnTo>
                  <a:lnTo>
                    <a:pt x="406" y="338"/>
                  </a:lnTo>
                  <a:lnTo>
                    <a:pt x="350" y="366"/>
                  </a:lnTo>
                  <a:lnTo>
                    <a:pt x="299" y="395"/>
                  </a:lnTo>
                  <a:lnTo>
                    <a:pt x="254" y="425"/>
                  </a:lnTo>
                  <a:lnTo>
                    <a:pt x="216" y="455"/>
                  </a:lnTo>
                  <a:lnTo>
                    <a:pt x="184" y="486"/>
                  </a:lnTo>
                  <a:lnTo>
                    <a:pt x="160" y="517"/>
                  </a:lnTo>
                  <a:lnTo>
                    <a:pt x="142" y="549"/>
                  </a:lnTo>
                  <a:lnTo>
                    <a:pt x="131" y="580"/>
                  </a:lnTo>
                  <a:lnTo>
                    <a:pt x="127" y="611"/>
                  </a:lnTo>
                  <a:lnTo>
                    <a:pt x="131" y="643"/>
                  </a:lnTo>
                  <a:lnTo>
                    <a:pt x="142" y="675"/>
                  </a:lnTo>
                  <a:lnTo>
                    <a:pt x="160" y="706"/>
                  </a:lnTo>
                  <a:lnTo>
                    <a:pt x="184" y="737"/>
                  </a:lnTo>
                  <a:lnTo>
                    <a:pt x="216" y="768"/>
                  </a:lnTo>
                  <a:lnTo>
                    <a:pt x="254" y="798"/>
                  </a:lnTo>
                  <a:lnTo>
                    <a:pt x="299" y="828"/>
                  </a:lnTo>
                  <a:lnTo>
                    <a:pt x="350" y="857"/>
                  </a:lnTo>
                  <a:lnTo>
                    <a:pt x="406" y="886"/>
                  </a:lnTo>
                  <a:lnTo>
                    <a:pt x="467" y="913"/>
                  </a:lnTo>
                  <a:lnTo>
                    <a:pt x="535" y="939"/>
                  </a:lnTo>
                  <a:lnTo>
                    <a:pt x="608" y="963"/>
                  </a:lnTo>
                  <a:lnTo>
                    <a:pt x="687" y="986"/>
                  </a:lnTo>
                  <a:lnTo>
                    <a:pt x="770" y="1007"/>
                  </a:lnTo>
                  <a:lnTo>
                    <a:pt x="858" y="1027"/>
                  </a:lnTo>
                  <a:lnTo>
                    <a:pt x="950" y="1044"/>
                  </a:lnTo>
                  <a:lnTo>
                    <a:pt x="1046" y="1058"/>
                  </a:lnTo>
                  <a:lnTo>
                    <a:pt x="1148" y="1071"/>
                  </a:lnTo>
                  <a:lnTo>
                    <a:pt x="1253" y="1081"/>
                  </a:lnTo>
                  <a:lnTo>
                    <a:pt x="1362" y="1088"/>
                  </a:lnTo>
                  <a:lnTo>
                    <a:pt x="1474" y="1093"/>
                  </a:lnTo>
                  <a:lnTo>
                    <a:pt x="1590" y="1094"/>
                  </a:lnTo>
                  <a:lnTo>
                    <a:pt x="1706" y="1093"/>
                  </a:lnTo>
                  <a:lnTo>
                    <a:pt x="1818" y="1088"/>
                  </a:lnTo>
                  <a:lnTo>
                    <a:pt x="1927" y="1081"/>
                  </a:lnTo>
                  <a:lnTo>
                    <a:pt x="2032" y="1071"/>
                  </a:lnTo>
                  <a:lnTo>
                    <a:pt x="2134" y="1058"/>
                  </a:lnTo>
                  <a:lnTo>
                    <a:pt x="2230" y="1044"/>
                  </a:lnTo>
                  <a:lnTo>
                    <a:pt x="2322" y="1027"/>
                  </a:lnTo>
                  <a:lnTo>
                    <a:pt x="2410" y="1007"/>
                  </a:lnTo>
                  <a:lnTo>
                    <a:pt x="2493" y="986"/>
                  </a:lnTo>
                  <a:lnTo>
                    <a:pt x="2572" y="963"/>
                  </a:lnTo>
                  <a:lnTo>
                    <a:pt x="2645" y="939"/>
                  </a:lnTo>
                  <a:lnTo>
                    <a:pt x="2713" y="913"/>
                  </a:lnTo>
                  <a:lnTo>
                    <a:pt x="2774" y="886"/>
                  </a:lnTo>
                  <a:lnTo>
                    <a:pt x="2830" y="857"/>
                  </a:lnTo>
                  <a:lnTo>
                    <a:pt x="2881" y="828"/>
                  </a:lnTo>
                  <a:lnTo>
                    <a:pt x="2926" y="798"/>
                  </a:lnTo>
                  <a:lnTo>
                    <a:pt x="2964" y="768"/>
                  </a:lnTo>
                  <a:lnTo>
                    <a:pt x="2996" y="737"/>
                  </a:lnTo>
                  <a:lnTo>
                    <a:pt x="3020" y="706"/>
                  </a:lnTo>
                  <a:lnTo>
                    <a:pt x="3038" y="675"/>
                  </a:lnTo>
                  <a:lnTo>
                    <a:pt x="3049" y="643"/>
                  </a:lnTo>
                  <a:lnTo>
                    <a:pt x="3053" y="611"/>
                  </a:lnTo>
                  <a:lnTo>
                    <a:pt x="3049" y="580"/>
                  </a:lnTo>
                  <a:lnTo>
                    <a:pt x="3038" y="549"/>
                  </a:lnTo>
                  <a:lnTo>
                    <a:pt x="3020" y="517"/>
                  </a:lnTo>
                  <a:lnTo>
                    <a:pt x="2996" y="486"/>
                  </a:lnTo>
                  <a:lnTo>
                    <a:pt x="2964" y="455"/>
                  </a:lnTo>
                  <a:lnTo>
                    <a:pt x="2926" y="425"/>
                  </a:lnTo>
                  <a:lnTo>
                    <a:pt x="2881" y="395"/>
                  </a:lnTo>
                  <a:lnTo>
                    <a:pt x="2830" y="366"/>
                  </a:lnTo>
                  <a:lnTo>
                    <a:pt x="2774" y="338"/>
                  </a:lnTo>
                  <a:lnTo>
                    <a:pt x="2713" y="310"/>
                  </a:lnTo>
                  <a:lnTo>
                    <a:pt x="2645" y="284"/>
                  </a:lnTo>
                  <a:lnTo>
                    <a:pt x="2572" y="261"/>
                  </a:lnTo>
                  <a:lnTo>
                    <a:pt x="2493" y="237"/>
                  </a:lnTo>
                  <a:lnTo>
                    <a:pt x="2410" y="217"/>
                  </a:lnTo>
                  <a:lnTo>
                    <a:pt x="2322" y="197"/>
                  </a:lnTo>
                  <a:lnTo>
                    <a:pt x="2230" y="180"/>
                  </a:lnTo>
                  <a:lnTo>
                    <a:pt x="2134" y="165"/>
                  </a:lnTo>
                  <a:lnTo>
                    <a:pt x="2032" y="152"/>
                  </a:lnTo>
                  <a:lnTo>
                    <a:pt x="1927" y="143"/>
                  </a:lnTo>
                  <a:lnTo>
                    <a:pt x="1818" y="135"/>
                  </a:lnTo>
                  <a:lnTo>
                    <a:pt x="1706" y="131"/>
                  </a:lnTo>
                  <a:lnTo>
                    <a:pt x="1590" y="129"/>
                  </a:lnTo>
                  <a:close/>
                  <a:moveTo>
                    <a:pt x="1590" y="0"/>
                  </a:moveTo>
                  <a:lnTo>
                    <a:pt x="1718" y="2"/>
                  </a:lnTo>
                  <a:lnTo>
                    <a:pt x="1841" y="6"/>
                  </a:lnTo>
                  <a:lnTo>
                    <a:pt x="1959" y="14"/>
                  </a:lnTo>
                  <a:lnTo>
                    <a:pt x="2072" y="26"/>
                  </a:lnTo>
                  <a:lnTo>
                    <a:pt x="2179" y="39"/>
                  </a:lnTo>
                  <a:lnTo>
                    <a:pt x="2281" y="55"/>
                  </a:lnTo>
                  <a:lnTo>
                    <a:pt x="2379" y="74"/>
                  </a:lnTo>
                  <a:lnTo>
                    <a:pt x="2470" y="94"/>
                  </a:lnTo>
                  <a:lnTo>
                    <a:pt x="2557" y="118"/>
                  </a:lnTo>
                  <a:lnTo>
                    <a:pt x="2637" y="144"/>
                  </a:lnTo>
                  <a:lnTo>
                    <a:pt x="2713" y="171"/>
                  </a:lnTo>
                  <a:lnTo>
                    <a:pt x="2783" y="200"/>
                  </a:lnTo>
                  <a:lnTo>
                    <a:pt x="2846" y="230"/>
                  </a:lnTo>
                  <a:lnTo>
                    <a:pt x="2905" y="261"/>
                  </a:lnTo>
                  <a:lnTo>
                    <a:pt x="2958" y="294"/>
                  </a:lnTo>
                  <a:lnTo>
                    <a:pt x="3006" y="328"/>
                  </a:lnTo>
                  <a:lnTo>
                    <a:pt x="3048" y="364"/>
                  </a:lnTo>
                  <a:lnTo>
                    <a:pt x="3084" y="399"/>
                  </a:lnTo>
                  <a:lnTo>
                    <a:pt x="3114" y="436"/>
                  </a:lnTo>
                  <a:lnTo>
                    <a:pt x="3139" y="473"/>
                  </a:lnTo>
                  <a:lnTo>
                    <a:pt x="3158" y="511"/>
                  </a:lnTo>
                  <a:lnTo>
                    <a:pt x="3170" y="548"/>
                  </a:lnTo>
                  <a:lnTo>
                    <a:pt x="3177" y="563"/>
                  </a:lnTo>
                  <a:lnTo>
                    <a:pt x="3180" y="579"/>
                  </a:lnTo>
                  <a:lnTo>
                    <a:pt x="3180" y="2961"/>
                  </a:lnTo>
                  <a:lnTo>
                    <a:pt x="3178" y="2977"/>
                  </a:lnTo>
                  <a:lnTo>
                    <a:pt x="3172" y="2992"/>
                  </a:lnTo>
                  <a:lnTo>
                    <a:pt x="3158" y="3035"/>
                  </a:lnTo>
                  <a:lnTo>
                    <a:pt x="3137" y="3076"/>
                  </a:lnTo>
                  <a:lnTo>
                    <a:pt x="3108" y="3115"/>
                  </a:lnTo>
                  <a:lnTo>
                    <a:pt x="3073" y="3154"/>
                  </a:lnTo>
                  <a:lnTo>
                    <a:pt x="3033" y="3191"/>
                  </a:lnTo>
                  <a:lnTo>
                    <a:pt x="2985" y="3228"/>
                  </a:lnTo>
                  <a:lnTo>
                    <a:pt x="2932" y="3262"/>
                  </a:lnTo>
                  <a:lnTo>
                    <a:pt x="2873" y="3295"/>
                  </a:lnTo>
                  <a:lnTo>
                    <a:pt x="2808" y="3327"/>
                  </a:lnTo>
                  <a:lnTo>
                    <a:pt x="2739" y="3357"/>
                  </a:lnTo>
                  <a:lnTo>
                    <a:pt x="2665" y="3383"/>
                  </a:lnTo>
                  <a:lnTo>
                    <a:pt x="2585" y="3409"/>
                  </a:lnTo>
                  <a:lnTo>
                    <a:pt x="2502" y="3433"/>
                  </a:lnTo>
                  <a:lnTo>
                    <a:pt x="2414" y="3454"/>
                  </a:lnTo>
                  <a:lnTo>
                    <a:pt x="2322" y="3473"/>
                  </a:lnTo>
                  <a:lnTo>
                    <a:pt x="2227" y="3491"/>
                  </a:lnTo>
                  <a:lnTo>
                    <a:pt x="2128" y="3506"/>
                  </a:lnTo>
                  <a:lnTo>
                    <a:pt x="2026" y="3517"/>
                  </a:lnTo>
                  <a:lnTo>
                    <a:pt x="1921" y="3527"/>
                  </a:lnTo>
                  <a:lnTo>
                    <a:pt x="1813" y="3535"/>
                  </a:lnTo>
                  <a:lnTo>
                    <a:pt x="1702" y="3539"/>
                  </a:lnTo>
                  <a:lnTo>
                    <a:pt x="1590" y="3540"/>
                  </a:lnTo>
                  <a:lnTo>
                    <a:pt x="1478" y="3539"/>
                  </a:lnTo>
                  <a:lnTo>
                    <a:pt x="1366" y="3535"/>
                  </a:lnTo>
                  <a:lnTo>
                    <a:pt x="1258" y="3527"/>
                  </a:lnTo>
                  <a:lnTo>
                    <a:pt x="1153" y="3517"/>
                  </a:lnTo>
                  <a:lnTo>
                    <a:pt x="1050" y="3506"/>
                  </a:lnTo>
                  <a:lnTo>
                    <a:pt x="952" y="3491"/>
                  </a:lnTo>
                  <a:lnTo>
                    <a:pt x="856" y="3473"/>
                  </a:lnTo>
                  <a:lnTo>
                    <a:pt x="764" y="3454"/>
                  </a:lnTo>
                  <a:lnTo>
                    <a:pt x="676" y="3433"/>
                  </a:lnTo>
                  <a:lnTo>
                    <a:pt x="593" y="3409"/>
                  </a:lnTo>
                  <a:lnTo>
                    <a:pt x="514" y="3383"/>
                  </a:lnTo>
                  <a:lnTo>
                    <a:pt x="439" y="3355"/>
                  </a:lnTo>
                  <a:lnTo>
                    <a:pt x="370" y="3325"/>
                  </a:lnTo>
                  <a:lnTo>
                    <a:pt x="305" y="3294"/>
                  </a:lnTo>
                  <a:lnTo>
                    <a:pt x="247" y="3261"/>
                  </a:lnTo>
                  <a:lnTo>
                    <a:pt x="193" y="3227"/>
                  </a:lnTo>
                  <a:lnTo>
                    <a:pt x="146" y="3190"/>
                  </a:lnTo>
                  <a:lnTo>
                    <a:pt x="105" y="3153"/>
                  </a:lnTo>
                  <a:lnTo>
                    <a:pt x="70" y="3114"/>
                  </a:lnTo>
                  <a:lnTo>
                    <a:pt x="42" y="3073"/>
                  </a:lnTo>
                  <a:lnTo>
                    <a:pt x="21" y="3033"/>
                  </a:lnTo>
                  <a:lnTo>
                    <a:pt x="7" y="2990"/>
                  </a:lnTo>
                  <a:lnTo>
                    <a:pt x="2" y="2976"/>
                  </a:lnTo>
                  <a:lnTo>
                    <a:pt x="0" y="2961"/>
                  </a:lnTo>
                  <a:lnTo>
                    <a:pt x="0" y="579"/>
                  </a:lnTo>
                  <a:lnTo>
                    <a:pt x="3" y="563"/>
                  </a:lnTo>
                  <a:lnTo>
                    <a:pt x="10" y="548"/>
                  </a:lnTo>
                  <a:lnTo>
                    <a:pt x="22" y="511"/>
                  </a:lnTo>
                  <a:lnTo>
                    <a:pt x="41" y="473"/>
                  </a:lnTo>
                  <a:lnTo>
                    <a:pt x="66" y="436"/>
                  </a:lnTo>
                  <a:lnTo>
                    <a:pt x="96" y="399"/>
                  </a:lnTo>
                  <a:lnTo>
                    <a:pt x="133" y="364"/>
                  </a:lnTo>
                  <a:lnTo>
                    <a:pt x="174" y="328"/>
                  </a:lnTo>
                  <a:lnTo>
                    <a:pt x="222" y="294"/>
                  </a:lnTo>
                  <a:lnTo>
                    <a:pt x="275" y="261"/>
                  </a:lnTo>
                  <a:lnTo>
                    <a:pt x="334" y="230"/>
                  </a:lnTo>
                  <a:lnTo>
                    <a:pt x="398" y="200"/>
                  </a:lnTo>
                  <a:lnTo>
                    <a:pt x="467" y="171"/>
                  </a:lnTo>
                  <a:lnTo>
                    <a:pt x="543" y="144"/>
                  </a:lnTo>
                  <a:lnTo>
                    <a:pt x="623" y="118"/>
                  </a:lnTo>
                  <a:lnTo>
                    <a:pt x="710" y="94"/>
                  </a:lnTo>
                  <a:lnTo>
                    <a:pt x="801" y="74"/>
                  </a:lnTo>
                  <a:lnTo>
                    <a:pt x="899" y="55"/>
                  </a:lnTo>
                  <a:lnTo>
                    <a:pt x="1001" y="39"/>
                  </a:lnTo>
                  <a:lnTo>
                    <a:pt x="1108" y="26"/>
                  </a:lnTo>
                  <a:lnTo>
                    <a:pt x="1221" y="14"/>
                  </a:lnTo>
                  <a:lnTo>
                    <a:pt x="1339" y="6"/>
                  </a:lnTo>
                  <a:lnTo>
                    <a:pt x="1462" y="2"/>
                  </a:lnTo>
                  <a:lnTo>
                    <a:pt x="15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72252" y="2875461"/>
            <a:ext cx="251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Трафик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на веб-порталы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08511" y="1799614"/>
            <a:ext cx="1044146" cy="1044146"/>
            <a:chOff x="1239618" y="1365222"/>
            <a:chExt cx="1044146" cy="1044146"/>
          </a:xfrm>
        </p:grpSpPr>
        <p:sp>
          <p:nvSpPr>
            <p:cNvPr id="32" name="Овал 4"/>
            <p:cNvSpPr/>
            <p:nvPr/>
          </p:nvSpPr>
          <p:spPr>
            <a:xfrm>
              <a:off x="1239618" y="1365222"/>
              <a:ext cx="1044146" cy="1044146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1518535" y="1695472"/>
              <a:ext cx="479838" cy="433976"/>
              <a:chOff x="7369175" y="4579938"/>
              <a:chExt cx="1112838" cy="1006475"/>
            </a:xfrm>
          </p:grpSpPr>
          <p:sp>
            <p:nvSpPr>
              <p:cNvPr id="47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7369175" y="4579938"/>
                <a:ext cx="1112838" cy="1006475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Rectangle 10"/>
              <p:cNvSpPr>
                <a:spLocks noChangeArrowheads="1"/>
              </p:cNvSpPr>
              <p:nvPr/>
            </p:nvSpPr>
            <p:spPr bwMode="auto">
              <a:xfrm>
                <a:off x="7369175" y="4579938"/>
                <a:ext cx="1112838" cy="100647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1"/>
              <p:cNvSpPr>
                <a:spLocks noEditPoints="1"/>
              </p:cNvSpPr>
              <p:nvPr/>
            </p:nvSpPr>
            <p:spPr bwMode="auto">
              <a:xfrm>
                <a:off x="7369175" y="4579938"/>
                <a:ext cx="1112838" cy="1006475"/>
              </a:xfrm>
              <a:custGeom>
                <a:avLst/>
                <a:gdLst>
                  <a:gd name="T0" fmla="*/ 2293 w 3505"/>
                  <a:gd name="T1" fmla="*/ 112 h 3170"/>
                  <a:gd name="T2" fmla="*/ 2293 w 3505"/>
                  <a:gd name="T3" fmla="*/ 447 h 3170"/>
                  <a:gd name="T4" fmla="*/ 3393 w 3505"/>
                  <a:gd name="T5" fmla="*/ 447 h 3170"/>
                  <a:gd name="T6" fmla="*/ 3393 w 3505"/>
                  <a:gd name="T7" fmla="*/ 112 h 3170"/>
                  <a:gd name="T8" fmla="*/ 2293 w 3505"/>
                  <a:gd name="T9" fmla="*/ 112 h 3170"/>
                  <a:gd name="T10" fmla="*/ 112 w 3505"/>
                  <a:gd name="T11" fmla="*/ 112 h 3170"/>
                  <a:gd name="T12" fmla="*/ 112 w 3505"/>
                  <a:gd name="T13" fmla="*/ 447 h 3170"/>
                  <a:gd name="T14" fmla="*/ 2182 w 3505"/>
                  <a:gd name="T15" fmla="*/ 447 h 3170"/>
                  <a:gd name="T16" fmla="*/ 2182 w 3505"/>
                  <a:gd name="T17" fmla="*/ 112 h 3170"/>
                  <a:gd name="T18" fmla="*/ 112 w 3505"/>
                  <a:gd name="T19" fmla="*/ 112 h 3170"/>
                  <a:gd name="T20" fmla="*/ 56 w 3505"/>
                  <a:gd name="T21" fmla="*/ 0 h 3170"/>
                  <a:gd name="T22" fmla="*/ 3449 w 3505"/>
                  <a:gd name="T23" fmla="*/ 0 h 3170"/>
                  <a:gd name="T24" fmla="*/ 3467 w 3505"/>
                  <a:gd name="T25" fmla="*/ 3 h 3170"/>
                  <a:gd name="T26" fmla="*/ 3482 w 3505"/>
                  <a:gd name="T27" fmla="*/ 11 h 3170"/>
                  <a:gd name="T28" fmla="*/ 3494 w 3505"/>
                  <a:gd name="T29" fmla="*/ 23 h 3170"/>
                  <a:gd name="T30" fmla="*/ 3502 w 3505"/>
                  <a:gd name="T31" fmla="*/ 38 h 3170"/>
                  <a:gd name="T32" fmla="*/ 3505 w 3505"/>
                  <a:gd name="T33" fmla="*/ 56 h 3170"/>
                  <a:gd name="T34" fmla="*/ 3505 w 3505"/>
                  <a:gd name="T35" fmla="*/ 2294 h 3170"/>
                  <a:gd name="T36" fmla="*/ 3502 w 3505"/>
                  <a:gd name="T37" fmla="*/ 2312 h 3170"/>
                  <a:gd name="T38" fmla="*/ 3494 w 3505"/>
                  <a:gd name="T39" fmla="*/ 2327 h 3170"/>
                  <a:gd name="T40" fmla="*/ 3482 w 3505"/>
                  <a:gd name="T41" fmla="*/ 2339 h 3170"/>
                  <a:gd name="T42" fmla="*/ 3467 w 3505"/>
                  <a:gd name="T43" fmla="*/ 2347 h 3170"/>
                  <a:gd name="T44" fmla="*/ 3449 w 3505"/>
                  <a:gd name="T45" fmla="*/ 2350 h 3170"/>
                  <a:gd name="T46" fmla="*/ 3432 w 3505"/>
                  <a:gd name="T47" fmla="*/ 2347 h 3170"/>
                  <a:gd name="T48" fmla="*/ 3416 w 3505"/>
                  <a:gd name="T49" fmla="*/ 2339 h 3170"/>
                  <a:gd name="T50" fmla="*/ 3404 w 3505"/>
                  <a:gd name="T51" fmla="*/ 2327 h 3170"/>
                  <a:gd name="T52" fmla="*/ 3396 w 3505"/>
                  <a:gd name="T53" fmla="*/ 2312 h 3170"/>
                  <a:gd name="T54" fmla="*/ 3393 w 3505"/>
                  <a:gd name="T55" fmla="*/ 2294 h 3170"/>
                  <a:gd name="T56" fmla="*/ 3393 w 3505"/>
                  <a:gd name="T57" fmla="*/ 560 h 3170"/>
                  <a:gd name="T58" fmla="*/ 112 w 3505"/>
                  <a:gd name="T59" fmla="*/ 560 h 3170"/>
                  <a:gd name="T60" fmla="*/ 112 w 3505"/>
                  <a:gd name="T61" fmla="*/ 3058 h 3170"/>
                  <a:gd name="T62" fmla="*/ 3393 w 3505"/>
                  <a:gd name="T63" fmla="*/ 3058 h 3170"/>
                  <a:gd name="T64" fmla="*/ 3393 w 3505"/>
                  <a:gd name="T65" fmla="*/ 2518 h 3170"/>
                  <a:gd name="T66" fmla="*/ 3396 w 3505"/>
                  <a:gd name="T67" fmla="*/ 2500 h 3170"/>
                  <a:gd name="T68" fmla="*/ 3404 w 3505"/>
                  <a:gd name="T69" fmla="*/ 2485 h 3170"/>
                  <a:gd name="T70" fmla="*/ 3416 w 3505"/>
                  <a:gd name="T71" fmla="*/ 2472 h 3170"/>
                  <a:gd name="T72" fmla="*/ 3432 w 3505"/>
                  <a:gd name="T73" fmla="*/ 2465 h 3170"/>
                  <a:gd name="T74" fmla="*/ 3449 w 3505"/>
                  <a:gd name="T75" fmla="*/ 2461 h 3170"/>
                  <a:gd name="T76" fmla="*/ 3467 w 3505"/>
                  <a:gd name="T77" fmla="*/ 2465 h 3170"/>
                  <a:gd name="T78" fmla="*/ 3482 w 3505"/>
                  <a:gd name="T79" fmla="*/ 2472 h 3170"/>
                  <a:gd name="T80" fmla="*/ 3494 w 3505"/>
                  <a:gd name="T81" fmla="*/ 2485 h 3170"/>
                  <a:gd name="T82" fmla="*/ 3502 w 3505"/>
                  <a:gd name="T83" fmla="*/ 2500 h 3170"/>
                  <a:gd name="T84" fmla="*/ 3505 w 3505"/>
                  <a:gd name="T85" fmla="*/ 2518 h 3170"/>
                  <a:gd name="T86" fmla="*/ 3505 w 3505"/>
                  <a:gd name="T87" fmla="*/ 3114 h 3170"/>
                  <a:gd name="T88" fmla="*/ 3502 w 3505"/>
                  <a:gd name="T89" fmla="*/ 3132 h 3170"/>
                  <a:gd name="T90" fmla="*/ 3494 w 3505"/>
                  <a:gd name="T91" fmla="*/ 3147 h 3170"/>
                  <a:gd name="T92" fmla="*/ 3482 w 3505"/>
                  <a:gd name="T93" fmla="*/ 3159 h 3170"/>
                  <a:gd name="T94" fmla="*/ 3467 w 3505"/>
                  <a:gd name="T95" fmla="*/ 3167 h 3170"/>
                  <a:gd name="T96" fmla="*/ 3449 w 3505"/>
                  <a:gd name="T97" fmla="*/ 3170 h 3170"/>
                  <a:gd name="T98" fmla="*/ 56 w 3505"/>
                  <a:gd name="T99" fmla="*/ 3170 h 3170"/>
                  <a:gd name="T100" fmla="*/ 38 w 3505"/>
                  <a:gd name="T101" fmla="*/ 3167 h 3170"/>
                  <a:gd name="T102" fmla="*/ 23 w 3505"/>
                  <a:gd name="T103" fmla="*/ 3159 h 3170"/>
                  <a:gd name="T104" fmla="*/ 11 w 3505"/>
                  <a:gd name="T105" fmla="*/ 3147 h 3170"/>
                  <a:gd name="T106" fmla="*/ 3 w 3505"/>
                  <a:gd name="T107" fmla="*/ 3132 h 3170"/>
                  <a:gd name="T108" fmla="*/ 0 w 3505"/>
                  <a:gd name="T109" fmla="*/ 3114 h 3170"/>
                  <a:gd name="T110" fmla="*/ 0 w 3505"/>
                  <a:gd name="T111" fmla="*/ 56 h 3170"/>
                  <a:gd name="T112" fmla="*/ 3 w 3505"/>
                  <a:gd name="T113" fmla="*/ 38 h 3170"/>
                  <a:gd name="T114" fmla="*/ 11 w 3505"/>
                  <a:gd name="T115" fmla="*/ 23 h 3170"/>
                  <a:gd name="T116" fmla="*/ 23 w 3505"/>
                  <a:gd name="T117" fmla="*/ 11 h 3170"/>
                  <a:gd name="T118" fmla="*/ 38 w 3505"/>
                  <a:gd name="T119" fmla="*/ 3 h 3170"/>
                  <a:gd name="T120" fmla="*/ 56 w 3505"/>
                  <a:gd name="T121" fmla="*/ 0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05" h="3170">
                    <a:moveTo>
                      <a:pt x="2293" y="112"/>
                    </a:moveTo>
                    <a:lnTo>
                      <a:pt x="2293" y="447"/>
                    </a:lnTo>
                    <a:lnTo>
                      <a:pt x="3393" y="447"/>
                    </a:lnTo>
                    <a:lnTo>
                      <a:pt x="3393" y="112"/>
                    </a:lnTo>
                    <a:lnTo>
                      <a:pt x="2293" y="112"/>
                    </a:lnTo>
                    <a:close/>
                    <a:moveTo>
                      <a:pt x="112" y="112"/>
                    </a:moveTo>
                    <a:lnTo>
                      <a:pt x="112" y="447"/>
                    </a:lnTo>
                    <a:lnTo>
                      <a:pt x="2182" y="447"/>
                    </a:lnTo>
                    <a:lnTo>
                      <a:pt x="2182" y="112"/>
                    </a:lnTo>
                    <a:lnTo>
                      <a:pt x="112" y="112"/>
                    </a:lnTo>
                    <a:close/>
                    <a:moveTo>
                      <a:pt x="56" y="0"/>
                    </a:moveTo>
                    <a:lnTo>
                      <a:pt x="3449" y="0"/>
                    </a:lnTo>
                    <a:lnTo>
                      <a:pt x="3467" y="3"/>
                    </a:lnTo>
                    <a:lnTo>
                      <a:pt x="3482" y="11"/>
                    </a:lnTo>
                    <a:lnTo>
                      <a:pt x="3494" y="23"/>
                    </a:lnTo>
                    <a:lnTo>
                      <a:pt x="3502" y="38"/>
                    </a:lnTo>
                    <a:lnTo>
                      <a:pt x="3505" y="56"/>
                    </a:lnTo>
                    <a:lnTo>
                      <a:pt x="3505" y="2294"/>
                    </a:lnTo>
                    <a:lnTo>
                      <a:pt x="3502" y="2312"/>
                    </a:lnTo>
                    <a:lnTo>
                      <a:pt x="3494" y="2327"/>
                    </a:lnTo>
                    <a:lnTo>
                      <a:pt x="3482" y="2339"/>
                    </a:lnTo>
                    <a:lnTo>
                      <a:pt x="3467" y="2347"/>
                    </a:lnTo>
                    <a:lnTo>
                      <a:pt x="3449" y="2350"/>
                    </a:lnTo>
                    <a:lnTo>
                      <a:pt x="3432" y="2347"/>
                    </a:lnTo>
                    <a:lnTo>
                      <a:pt x="3416" y="2339"/>
                    </a:lnTo>
                    <a:lnTo>
                      <a:pt x="3404" y="2327"/>
                    </a:lnTo>
                    <a:lnTo>
                      <a:pt x="3396" y="2312"/>
                    </a:lnTo>
                    <a:lnTo>
                      <a:pt x="3393" y="2294"/>
                    </a:lnTo>
                    <a:lnTo>
                      <a:pt x="3393" y="560"/>
                    </a:lnTo>
                    <a:lnTo>
                      <a:pt x="112" y="560"/>
                    </a:lnTo>
                    <a:lnTo>
                      <a:pt x="112" y="3058"/>
                    </a:lnTo>
                    <a:lnTo>
                      <a:pt x="3393" y="3058"/>
                    </a:lnTo>
                    <a:lnTo>
                      <a:pt x="3393" y="2518"/>
                    </a:lnTo>
                    <a:lnTo>
                      <a:pt x="3396" y="2500"/>
                    </a:lnTo>
                    <a:lnTo>
                      <a:pt x="3404" y="2485"/>
                    </a:lnTo>
                    <a:lnTo>
                      <a:pt x="3416" y="2472"/>
                    </a:lnTo>
                    <a:lnTo>
                      <a:pt x="3432" y="2465"/>
                    </a:lnTo>
                    <a:lnTo>
                      <a:pt x="3449" y="2461"/>
                    </a:lnTo>
                    <a:lnTo>
                      <a:pt x="3467" y="2465"/>
                    </a:lnTo>
                    <a:lnTo>
                      <a:pt x="3482" y="2472"/>
                    </a:lnTo>
                    <a:lnTo>
                      <a:pt x="3494" y="2485"/>
                    </a:lnTo>
                    <a:lnTo>
                      <a:pt x="3502" y="2500"/>
                    </a:lnTo>
                    <a:lnTo>
                      <a:pt x="3505" y="2518"/>
                    </a:lnTo>
                    <a:lnTo>
                      <a:pt x="3505" y="3114"/>
                    </a:lnTo>
                    <a:lnTo>
                      <a:pt x="3502" y="3132"/>
                    </a:lnTo>
                    <a:lnTo>
                      <a:pt x="3494" y="3147"/>
                    </a:lnTo>
                    <a:lnTo>
                      <a:pt x="3482" y="3159"/>
                    </a:lnTo>
                    <a:lnTo>
                      <a:pt x="3467" y="3167"/>
                    </a:lnTo>
                    <a:lnTo>
                      <a:pt x="3449" y="3170"/>
                    </a:lnTo>
                    <a:lnTo>
                      <a:pt x="56" y="3170"/>
                    </a:lnTo>
                    <a:lnTo>
                      <a:pt x="38" y="3167"/>
                    </a:lnTo>
                    <a:lnTo>
                      <a:pt x="23" y="3159"/>
                    </a:lnTo>
                    <a:lnTo>
                      <a:pt x="11" y="3147"/>
                    </a:lnTo>
                    <a:lnTo>
                      <a:pt x="3" y="3132"/>
                    </a:lnTo>
                    <a:lnTo>
                      <a:pt x="0" y="3114"/>
                    </a:lnTo>
                    <a:lnTo>
                      <a:pt x="0" y="56"/>
                    </a:lnTo>
                    <a:lnTo>
                      <a:pt x="3" y="38"/>
                    </a:lnTo>
                    <a:lnTo>
                      <a:pt x="11" y="23"/>
                    </a:lnTo>
                    <a:lnTo>
                      <a:pt x="23" y="11"/>
                    </a:lnTo>
                    <a:lnTo>
                      <a:pt x="38" y="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2"/>
              <p:cNvSpPr>
                <a:spLocks/>
              </p:cNvSpPr>
              <p:nvPr/>
            </p:nvSpPr>
            <p:spPr bwMode="auto">
              <a:xfrm>
                <a:off x="8253413" y="4649788"/>
                <a:ext cx="38100" cy="38100"/>
              </a:xfrm>
              <a:custGeom>
                <a:avLst/>
                <a:gdLst>
                  <a:gd name="T0" fmla="*/ 60 w 120"/>
                  <a:gd name="T1" fmla="*/ 0 h 119"/>
                  <a:gd name="T2" fmla="*/ 78 w 120"/>
                  <a:gd name="T3" fmla="*/ 3 h 119"/>
                  <a:gd name="T4" fmla="*/ 95 w 120"/>
                  <a:gd name="T5" fmla="*/ 12 h 119"/>
                  <a:gd name="T6" fmla="*/ 108 w 120"/>
                  <a:gd name="T7" fmla="*/ 24 h 119"/>
                  <a:gd name="T8" fmla="*/ 117 w 120"/>
                  <a:gd name="T9" fmla="*/ 41 h 119"/>
                  <a:gd name="T10" fmla="*/ 120 w 120"/>
                  <a:gd name="T11" fmla="*/ 59 h 119"/>
                  <a:gd name="T12" fmla="*/ 117 w 120"/>
                  <a:gd name="T13" fmla="*/ 79 h 119"/>
                  <a:gd name="T14" fmla="*/ 108 w 120"/>
                  <a:gd name="T15" fmla="*/ 94 h 119"/>
                  <a:gd name="T16" fmla="*/ 95 w 120"/>
                  <a:gd name="T17" fmla="*/ 108 h 119"/>
                  <a:gd name="T18" fmla="*/ 78 w 120"/>
                  <a:gd name="T19" fmla="*/ 117 h 119"/>
                  <a:gd name="T20" fmla="*/ 60 w 120"/>
                  <a:gd name="T21" fmla="*/ 119 h 119"/>
                  <a:gd name="T22" fmla="*/ 41 w 120"/>
                  <a:gd name="T23" fmla="*/ 117 h 119"/>
                  <a:gd name="T24" fmla="*/ 24 w 120"/>
                  <a:gd name="T25" fmla="*/ 108 h 119"/>
                  <a:gd name="T26" fmla="*/ 12 w 120"/>
                  <a:gd name="T27" fmla="*/ 94 h 119"/>
                  <a:gd name="T28" fmla="*/ 3 w 120"/>
                  <a:gd name="T29" fmla="*/ 79 h 119"/>
                  <a:gd name="T30" fmla="*/ 0 w 120"/>
                  <a:gd name="T31" fmla="*/ 59 h 119"/>
                  <a:gd name="T32" fmla="*/ 3 w 120"/>
                  <a:gd name="T33" fmla="*/ 41 h 119"/>
                  <a:gd name="T34" fmla="*/ 12 w 120"/>
                  <a:gd name="T35" fmla="*/ 24 h 119"/>
                  <a:gd name="T36" fmla="*/ 24 w 120"/>
                  <a:gd name="T37" fmla="*/ 12 h 119"/>
                  <a:gd name="T38" fmla="*/ 41 w 120"/>
                  <a:gd name="T39" fmla="*/ 3 h 119"/>
                  <a:gd name="T40" fmla="*/ 60 w 120"/>
                  <a:gd name="T4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9">
                    <a:moveTo>
                      <a:pt x="60" y="0"/>
                    </a:moveTo>
                    <a:lnTo>
                      <a:pt x="78" y="3"/>
                    </a:lnTo>
                    <a:lnTo>
                      <a:pt x="95" y="12"/>
                    </a:lnTo>
                    <a:lnTo>
                      <a:pt x="108" y="24"/>
                    </a:lnTo>
                    <a:lnTo>
                      <a:pt x="117" y="41"/>
                    </a:lnTo>
                    <a:lnTo>
                      <a:pt x="120" y="59"/>
                    </a:lnTo>
                    <a:lnTo>
                      <a:pt x="117" y="79"/>
                    </a:lnTo>
                    <a:lnTo>
                      <a:pt x="108" y="94"/>
                    </a:lnTo>
                    <a:lnTo>
                      <a:pt x="95" y="108"/>
                    </a:lnTo>
                    <a:lnTo>
                      <a:pt x="78" y="117"/>
                    </a:lnTo>
                    <a:lnTo>
                      <a:pt x="60" y="119"/>
                    </a:lnTo>
                    <a:lnTo>
                      <a:pt x="41" y="117"/>
                    </a:lnTo>
                    <a:lnTo>
                      <a:pt x="24" y="108"/>
                    </a:lnTo>
                    <a:lnTo>
                      <a:pt x="12" y="94"/>
                    </a:lnTo>
                    <a:lnTo>
                      <a:pt x="3" y="79"/>
                    </a:lnTo>
                    <a:lnTo>
                      <a:pt x="0" y="59"/>
                    </a:lnTo>
                    <a:lnTo>
                      <a:pt x="3" y="41"/>
                    </a:lnTo>
                    <a:lnTo>
                      <a:pt x="12" y="24"/>
                    </a:lnTo>
                    <a:lnTo>
                      <a:pt x="24" y="12"/>
                    </a:lnTo>
                    <a:lnTo>
                      <a:pt x="41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3"/>
              <p:cNvSpPr>
                <a:spLocks/>
              </p:cNvSpPr>
              <p:nvPr/>
            </p:nvSpPr>
            <p:spPr bwMode="auto">
              <a:xfrm>
                <a:off x="8156575" y="4649788"/>
                <a:ext cx="38100" cy="38100"/>
              </a:xfrm>
              <a:custGeom>
                <a:avLst/>
                <a:gdLst>
                  <a:gd name="T0" fmla="*/ 60 w 119"/>
                  <a:gd name="T1" fmla="*/ 0 h 119"/>
                  <a:gd name="T2" fmla="*/ 78 w 119"/>
                  <a:gd name="T3" fmla="*/ 3 h 119"/>
                  <a:gd name="T4" fmla="*/ 95 w 119"/>
                  <a:gd name="T5" fmla="*/ 12 h 119"/>
                  <a:gd name="T6" fmla="*/ 107 w 119"/>
                  <a:gd name="T7" fmla="*/ 24 h 119"/>
                  <a:gd name="T8" fmla="*/ 116 w 119"/>
                  <a:gd name="T9" fmla="*/ 41 h 119"/>
                  <a:gd name="T10" fmla="*/ 119 w 119"/>
                  <a:gd name="T11" fmla="*/ 59 h 119"/>
                  <a:gd name="T12" fmla="*/ 116 w 119"/>
                  <a:gd name="T13" fmla="*/ 79 h 119"/>
                  <a:gd name="T14" fmla="*/ 107 w 119"/>
                  <a:gd name="T15" fmla="*/ 94 h 119"/>
                  <a:gd name="T16" fmla="*/ 95 w 119"/>
                  <a:gd name="T17" fmla="*/ 108 h 119"/>
                  <a:gd name="T18" fmla="*/ 78 w 119"/>
                  <a:gd name="T19" fmla="*/ 117 h 119"/>
                  <a:gd name="T20" fmla="*/ 60 w 119"/>
                  <a:gd name="T21" fmla="*/ 119 h 119"/>
                  <a:gd name="T22" fmla="*/ 40 w 119"/>
                  <a:gd name="T23" fmla="*/ 117 h 119"/>
                  <a:gd name="T24" fmla="*/ 24 w 119"/>
                  <a:gd name="T25" fmla="*/ 108 h 119"/>
                  <a:gd name="T26" fmla="*/ 11 w 119"/>
                  <a:gd name="T27" fmla="*/ 94 h 119"/>
                  <a:gd name="T28" fmla="*/ 2 w 119"/>
                  <a:gd name="T29" fmla="*/ 79 h 119"/>
                  <a:gd name="T30" fmla="*/ 0 w 119"/>
                  <a:gd name="T31" fmla="*/ 59 h 119"/>
                  <a:gd name="T32" fmla="*/ 2 w 119"/>
                  <a:gd name="T33" fmla="*/ 41 h 119"/>
                  <a:gd name="T34" fmla="*/ 11 w 119"/>
                  <a:gd name="T35" fmla="*/ 24 h 119"/>
                  <a:gd name="T36" fmla="*/ 24 w 119"/>
                  <a:gd name="T37" fmla="*/ 12 h 119"/>
                  <a:gd name="T38" fmla="*/ 40 w 119"/>
                  <a:gd name="T39" fmla="*/ 3 h 119"/>
                  <a:gd name="T40" fmla="*/ 60 w 119"/>
                  <a:gd name="T4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19">
                    <a:moveTo>
                      <a:pt x="60" y="0"/>
                    </a:moveTo>
                    <a:lnTo>
                      <a:pt x="78" y="3"/>
                    </a:lnTo>
                    <a:lnTo>
                      <a:pt x="95" y="12"/>
                    </a:lnTo>
                    <a:lnTo>
                      <a:pt x="107" y="24"/>
                    </a:lnTo>
                    <a:lnTo>
                      <a:pt x="116" y="41"/>
                    </a:lnTo>
                    <a:lnTo>
                      <a:pt x="119" y="59"/>
                    </a:lnTo>
                    <a:lnTo>
                      <a:pt x="116" y="79"/>
                    </a:lnTo>
                    <a:lnTo>
                      <a:pt x="107" y="94"/>
                    </a:lnTo>
                    <a:lnTo>
                      <a:pt x="95" y="108"/>
                    </a:lnTo>
                    <a:lnTo>
                      <a:pt x="78" y="117"/>
                    </a:lnTo>
                    <a:lnTo>
                      <a:pt x="60" y="119"/>
                    </a:lnTo>
                    <a:lnTo>
                      <a:pt x="40" y="117"/>
                    </a:lnTo>
                    <a:lnTo>
                      <a:pt x="24" y="108"/>
                    </a:lnTo>
                    <a:lnTo>
                      <a:pt x="11" y="94"/>
                    </a:lnTo>
                    <a:lnTo>
                      <a:pt x="2" y="79"/>
                    </a:lnTo>
                    <a:lnTo>
                      <a:pt x="0" y="59"/>
                    </a:lnTo>
                    <a:lnTo>
                      <a:pt x="2" y="41"/>
                    </a:lnTo>
                    <a:lnTo>
                      <a:pt x="11" y="24"/>
                    </a:lnTo>
                    <a:lnTo>
                      <a:pt x="24" y="12"/>
                    </a:lnTo>
                    <a:lnTo>
                      <a:pt x="40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4"/>
              <p:cNvSpPr>
                <a:spLocks/>
              </p:cNvSpPr>
              <p:nvPr/>
            </p:nvSpPr>
            <p:spPr bwMode="auto">
              <a:xfrm>
                <a:off x="8350250" y="4649788"/>
                <a:ext cx="38100" cy="38100"/>
              </a:xfrm>
              <a:custGeom>
                <a:avLst/>
                <a:gdLst>
                  <a:gd name="T0" fmla="*/ 59 w 120"/>
                  <a:gd name="T1" fmla="*/ 0 h 119"/>
                  <a:gd name="T2" fmla="*/ 78 w 120"/>
                  <a:gd name="T3" fmla="*/ 3 h 119"/>
                  <a:gd name="T4" fmla="*/ 95 w 120"/>
                  <a:gd name="T5" fmla="*/ 12 h 119"/>
                  <a:gd name="T6" fmla="*/ 108 w 120"/>
                  <a:gd name="T7" fmla="*/ 24 h 119"/>
                  <a:gd name="T8" fmla="*/ 117 w 120"/>
                  <a:gd name="T9" fmla="*/ 41 h 119"/>
                  <a:gd name="T10" fmla="*/ 120 w 120"/>
                  <a:gd name="T11" fmla="*/ 59 h 119"/>
                  <a:gd name="T12" fmla="*/ 117 w 120"/>
                  <a:gd name="T13" fmla="*/ 79 h 119"/>
                  <a:gd name="T14" fmla="*/ 108 w 120"/>
                  <a:gd name="T15" fmla="*/ 94 h 119"/>
                  <a:gd name="T16" fmla="*/ 95 w 120"/>
                  <a:gd name="T17" fmla="*/ 108 h 119"/>
                  <a:gd name="T18" fmla="*/ 78 w 120"/>
                  <a:gd name="T19" fmla="*/ 117 h 119"/>
                  <a:gd name="T20" fmla="*/ 59 w 120"/>
                  <a:gd name="T21" fmla="*/ 119 h 119"/>
                  <a:gd name="T22" fmla="*/ 41 w 120"/>
                  <a:gd name="T23" fmla="*/ 117 h 119"/>
                  <a:gd name="T24" fmla="*/ 24 w 120"/>
                  <a:gd name="T25" fmla="*/ 108 h 119"/>
                  <a:gd name="T26" fmla="*/ 11 w 120"/>
                  <a:gd name="T27" fmla="*/ 94 h 119"/>
                  <a:gd name="T28" fmla="*/ 3 w 120"/>
                  <a:gd name="T29" fmla="*/ 79 h 119"/>
                  <a:gd name="T30" fmla="*/ 0 w 120"/>
                  <a:gd name="T31" fmla="*/ 59 h 119"/>
                  <a:gd name="T32" fmla="*/ 3 w 120"/>
                  <a:gd name="T33" fmla="*/ 41 h 119"/>
                  <a:gd name="T34" fmla="*/ 11 w 120"/>
                  <a:gd name="T35" fmla="*/ 24 h 119"/>
                  <a:gd name="T36" fmla="*/ 24 w 120"/>
                  <a:gd name="T37" fmla="*/ 12 h 119"/>
                  <a:gd name="T38" fmla="*/ 41 w 120"/>
                  <a:gd name="T39" fmla="*/ 3 h 119"/>
                  <a:gd name="T40" fmla="*/ 59 w 120"/>
                  <a:gd name="T4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9">
                    <a:moveTo>
                      <a:pt x="59" y="0"/>
                    </a:moveTo>
                    <a:lnTo>
                      <a:pt x="78" y="3"/>
                    </a:lnTo>
                    <a:lnTo>
                      <a:pt x="95" y="12"/>
                    </a:lnTo>
                    <a:lnTo>
                      <a:pt x="108" y="24"/>
                    </a:lnTo>
                    <a:lnTo>
                      <a:pt x="117" y="41"/>
                    </a:lnTo>
                    <a:lnTo>
                      <a:pt x="120" y="59"/>
                    </a:lnTo>
                    <a:lnTo>
                      <a:pt x="117" y="79"/>
                    </a:lnTo>
                    <a:lnTo>
                      <a:pt x="108" y="94"/>
                    </a:lnTo>
                    <a:lnTo>
                      <a:pt x="95" y="108"/>
                    </a:lnTo>
                    <a:lnTo>
                      <a:pt x="78" y="117"/>
                    </a:lnTo>
                    <a:lnTo>
                      <a:pt x="59" y="119"/>
                    </a:lnTo>
                    <a:lnTo>
                      <a:pt x="41" y="117"/>
                    </a:lnTo>
                    <a:lnTo>
                      <a:pt x="24" y="108"/>
                    </a:lnTo>
                    <a:lnTo>
                      <a:pt x="11" y="94"/>
                    </a:lnTo>
                    <a:lnTo>
                      <a:pt x="3" y="79"/>
                    </a:lnTo>
                    <a:lnTo>
                      <a:pt x="0" y="59"/>
                    </a:lnTo>
                    <a:lnTo>
                      <a:pt x="3" y="41"/>
                    </a:lnTo>
                    <a:lnTo>
                      <a:pt x="11" y="24"/>
                    </a:lnTo>
                    <a:lnTo>
                      <a:pt x="24" y="12"/>
                    </a:lnTo>
                    <a:lnTo>
                      <a:pt x="4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5"/>
              <p:cNvSpPr>
                <a:spLocks/>
              </p:cNvSpPr>
              <p:nvPr/>
            </p:nvSpPr>
            <p:spPr bwMode="auto">
              <a:xfrm>
                <a:off x="7562850" y="4889501"/>
                <a:ext cx="214313" cy="173038"/>
              </a:xfrm>
              <a:custGeom>
                <a:avLst/>
                <a:gdLst>
                  <a:gd name="T0" fmla="*/ 619 w 676"/>
                  <a:gd name="T1" fmla="*/ 0 h 542"/>
                  <a:gd name="T2" fmla="*/ 637 w 676"/>
                  <a:gd name="T3" fmla="*/ 3 h 542"/>
                  <a:gd name="T4" fmla="*/ 653 w 676"/>
                  <a:gd name="T5" fmla="*/ 11 h 542"/>
                  <a:gd name="T6" fmla="*/ 666 w 676"/>
                  <a:gd name="T7" fmla="*/ 23 h 542"/>
                  <a:gd name="T8" fmla="*/ 673 w 676"/>
                  <a:gd name="T9" fmla="*/ 37 h 542"/>
                  <a:gd name="T10" fmla="*/ 676 w 676"/>
                  <a:gd name="T11" fmla="*/ 54 h 542"/>
                  <a:gd name="T12" fmla="*/ 674 w 676"/>
                  <a:gd name="T13" fmla="*/ 73 h 542"/>
                  <a:gd name="T14" fmla="*/ 546 w 676"/>
                  <a:gd name="T15" fmla="*/ 503 h 542"/>
                  <a:gd name="T16" fmla="*/ 539 w 676"/>
                  <a:gd name="T17" fmla="*/ 517 h 542"/>
                  <a:gd name="T18" fmla="*/ 529 w 676"/>
                  <a:gd name="T19" fmla="*/ 529 h 542"/>
                  <a:gd name="T20" fmla="*/ 515 w 676"/>
                  <a:gd name="T21" fmla="*/ 538 h 542"/>
                  <a:gd name="T22" fmla="*/ 499 w 676"/>
                  <a:gd name="T23" fmla="*/ 542 h 542"/>
                  <a:gd name="T24" fmla="*/ 483 w 676"/>
                  <a:gd name="T25" fmla="*/ 541 h 542"/>
                  <a:gd name="T26" fmla="*/ 468 w 676"/>
                  <a:gd name="T27" fmla="*/ 537 h 542"/>
                  <a:gd name="T28" fmla="*/ 454 w 676"/>
                  <a:gd name="T29" fmla="*/ 527 h 542"/>
                  <a:gd name="T30" fmla="*/ 444 w 676"/>
                  <a:gd name="T31" fmla="*/ 516 h 542"/>
                  <a:gd name="T32" fmla="*/ 338 w 676"/>
                  <a:gd name="T33" fmla="*/ 338 h 542"/>
                  <a:gd name="T34" fmla="*/ 232 w 676"/>
                  <a:gd name="T35" fmla="*/ 516 h 542"/>
                  <a:gd name="T36" fmla="*/ 223 w 676"/>
                  <a:gd name="T37" fmla="*/ 526 h 542"/>
                  <a:gd name="T38" fmla="*/ 211 w 676"/>
                  <a:gd name="T39" fmla="*/ 535 h 542"/>
                  <a:gd name="T40" fmla="*/ 198 w 676"/>
                  <a:gd name="T41" fmla="*/ 540 h 542"/>
                  <a:gd name="T42" fmla="*/ 183 w 676"/>
                  <a:gd name="T43" fmla="*/ 542 h 542"/>
                  <a:gd name="T44" fmla="*/ 177 w 676"/>
                  <a:gd name="T45" fmla="*/ 542 h 542"/>
                  <a:gd name="T46" fmla="*/ 161 w 676"/>
                  <a:gd name="T47" fmla="*/ 538 h 542"/>
                  <a:gd name="T48" fmla="*/ 147 w 676"/>
                  <a:gd name="T49" fmla="*/ 529 h 542"/>
                  <a:gd name="T50" fmla="*/ 137 w 676"/>
                  <a:gd name="T51" fmla="*/ 517 h 542"/>
                  <a:gd name="T52" fmla="*/ 130 w 676"/>
                  <a:gd name="T53" fmla="*/ 503 h 542"/>
                  <a:gd name="T54" fmla="*/ 2 w 676"/>
                  <a:gd name="T55" fmla="*/ 73 h 542"/>
                  <a:gd name="T56" fmla="*/ 0 w 676"/>
                  <a:gd name="T57" fmla="*/ 56 h 542"/>
                  <a:gd name="T58" fmla="*/ 3 w 676"/>
                  <a:gd name="T59" fmla="*/ 39 h 542"/>
                  <a:gd name="T60" fmla="*/ 10 w 676"/>
                  <a:gd name="T61" fmla="*/ 23 h 542"/>
                  <a:gd name="T62" fmla="*/ 23 w 676"/>
                  <a:gd name="T63" fmla="*/ 11 h 542"/>
                  <a:gd name="T64" fmla="*/ 39 w 676"/>
                  <a:gd name="T65" fmla="*/ 3 h 542"/>
                  <a:gd name="T66" fmla="*/ 57 w 676"/>
                  <a:gd name="T67" fmla="*/ 0 h 542"/>
                  <a:gd name="T68" fmla="*/ 74 w 676"/>
                  <a:gd name="T69" fmla="*/ 5 h 542"/>
                  <a:gd name="T70" fmla="*/ 89 w 676"/>
                  <a:gd name="T71" fmla="*/ 12 h 542"/>
                  <a:gd name="T72" fmla="*/ 101 w 676"/>
                  <a:gd name="T73" fmla="*/ 25 h 542"/>
                  <a:gd name="T74" fmla="*/ 109 w 676"/>
                  <a:gd name="T75" fmla="*/ 41 h 542"/>
                  <a:gd name="T76" fmla="*/ 201 w 676"/>
                  <a:gd name="T77" fmla="*/ 349 h 542"/>
                  <a:gd name="T78" fmla="*/ 290 w 676"/>
                  <a:gd name="T79" fmla="*/ 200 h 542"/>
                  <a:gd name="T80" fmla="*/ 299 w 676"/>
                  <a:gd name="T81" fmla="*/ 189 h 542"/>
                  <a:gd name="T82" fmla="*/ 311 w 676"/>
                  <a:gd name="T83" fmla="*/ 180 h 542"/>
                  <a:gd name="T84" fmla="*/ 324 w 676"/>
                  <a:gd name="T85" fmla="*/ 175 h 542"/>
                  <a:gd name="T86" fmla="*/ 338 w 676"/>
                  <a:gd name="T87" fmla="*/ 173 h 542"/>
                  <a:gd name="T88" fmla="*/ 352 w 676"/>
                  <a:gd name="T89" fmla="*/ 175 h 542"/>
                  <a:gd name="T90" fmla="*/ 365 w 676"/>
                  <a:gd name="T91" fmla="*/ 180 h 542"/>
                  <a:gd name="T92" fmla="*/ 377 w 676"/>
                  <a:gd name="T93" fmla="*/ 189 h 542"/>
                  <a:gd name="T94" fmla="*/ 386 w 676"/>
                  <a:gd name="T95" fmla="*/ 200 h 542"/>
                  <a:gd name="T96" fmla="*/ 474 w 676"/>
                  <a:gd name="T97" fmla="*/ 349 h 542"/>
                  <a:gd name="T98" fmla="*/ 567 w 676"/>
                  <a:gd name="T99" fmla="*/ 41 h 542"/>
                  <a:gd name="T100" fmla="*/ 575 w 676"/>
                  <a:gd name="T101" fmla="*/ 25 h 542"/>
                  <a:gd name="T102" fmla="*/ 587 w 676"/>
                  <a:gd name="T103" fmla="*/ 12 h 542"/>
                  <a:gd name="T104" fmla="*/ 602 w 676"/>
                  <a:gd name="T105" fmla="*/ 3 h 542"/>
                  <a:gd name="T106" fmla="*/ 619 w 676"/>
                  <a:gd name="T107" fmla="*/ 0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6" h="542">
                    <a:moveTo>
                      <a:pt x="619" y="0"/>
                    </a:moveTo>
                    <a:lnTo>
                      <a:pt x="637" y="3"/>
                    </a:lnTo>
                    <a:lnTo>
                      <a:pt x="653" y="11"/>
                    </a:lnTo>
                    <a:lnTo>
                      <a:pt x="666" y="23"/>
                    </a:lnTo>
                    <a:lnTo>
                      <a:pt x="673" y="37"/>
                    </a:lnTo>
                    <a:lnTo>
                      <a:pt x="676" y="54"/>
                    </a:lnTo>
                    <a:lnTo>
                      <a:pt x="674" y="73"/>
                    </a:lnTo>
                    <a:lnTo>
                      <a:pt x="546" y="503"/>
                    </a:lnTo>
                    <a:lnTo>
                      <a:pt x="539" y="517"/>
                    </a:lnTo>
                    <a:lnTo>
                      <a:pt x="529" y="529"/>
                    </a:lnTo>
                    <a:lnTo>
                      <a:pt x="515" y="538"/>
                    </a:lnTo>
                    <a:lnTo>
                      <a:pt x="499" y="542"/>
                    </a:lnTo>
                    <a:lnTo>
                      <a:pt x="483" y="541"/>
                    </a:lnTo>
                    <a:lnTo>
                      <a:pt x="468" y="537"/>
                    </a:lnTo>
                    <a:lnTo>
                      <a:pt x="454" y="527"/>
                    </a:lnTo>
                    <a:lnTo>
                      <a:pt x="444" y="516"/>
                    </a:lnTo>
                    <a:lnTo>
                      <a:pt x="338" y="338"/>
                    </a:lnTo>
                    <a:lnTo>
                      <a:pt x="232" y="516"/>
                    </a:lnTo>
                    <a:lnTo>
                      <a:pt x="223" y="526"/>
                    </a:lnTo>
                    <a:lnTo>
                      <a:pt x="211" y="535"/>
                    </a:lnTo>
                    <a:lnTo>
                      <a:pt x="198" y="540"/>
                    </a:lnTo>
                    <a:lnTo>
                      <a:pt x="183" y="542"/>
                    </a:lnTo>
                    <a:lnTo>
                      <a:pt x="177" y="542"/>
                    </a:lnTo>
                    <a:lnTo>
                      <a:pt x="161" y="538"/>
                    </a:lnTo>
                    <a:lnTo>
                      <a:pt x="147" y="529"/>
                    </a:lnTo>
                    <a:lnTo>
                      <a:pt x="137" y="517"/>
                    </a:lnTo>
                    <a:lnTo>
                      <a:pt x="130" y="503"/>
                    </a:lnTo>
                    <a:lnTo>
                      <a:pt x="2" y="73"/>
                    </a:lnTo>
                    <a:lnTo>
                      <a:pt x="0" y="56"/>
                    </a:lnTo>
                    <a:lnTo>
                      <a:pt x="3" y="39"/>
                    </a:lnTo>
                    <a:lnTo>
                      <a:pt x="10" y="23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lnTo>
                      <a:pt x="74" y="5"/>
                    </a:lnTo>
                    <a:lnTo>
                      <a:pt x="89" y="12"/>
                    </a:lnTo>
                    <a:lnTo>
                      <a:pt x="101" y="25"/>
                    </a:lnTo>
                    <a:lnTo>
                      <a:pt x="109" y="41"/>
                    </a:lnTo>
                    <a:lnTo>
                      <a:pt x="201" y="349"/>
                    </a:lnTo>
                    <a:lnTo>
                      <a:pt x="290" y="200"/>
                    </a:lnTo>
                    <a:lnTo>
                      <a:pt x="299" y="189"/>
                    </a:lnTo>
                    <a:lnTo>
                      <a:pt x="311" y="180"/>
                    </a:lnTo>
                    <a:lnTo>
                      <a:pt x="324" y="175"/>
                    </a:lnTo>
                    <a:lnTo>
                      <a:pt x="338" y="173"/>
                    </a:lnTo>
                    <a:lnTo>
                      <a:pt x="352" y="175"/>
                    </a:lnTo>
                    <a:lnTo>
                      <a:pt x="365" y="180"/>
                    </a:lnTo>
                    <a:lnTo>
                      <a:pt x="377" y="189"/>
                    </a:lnTo>
                    <a:lnTo>
                      <a:pt x="386" y="200"/>
                    </a:lnTo>
                    <a:lnTo>
                      <a:pt x="474" y="349"/>
                    </a:lnTo>
                    <a:lnTo>
                      <a:pt x="567" y="41"/>
                    </a:lnTo>
                    <a:lnTo>
                      <a:pt x="575" y="25"/>
                    </a:lnTo>
                    <a:lnTo>
                      <a:pt x="587" y="12"/>
                    </a:lnTo>
                    <a:lnTo>
                      <a:pt x="602" y="3"/>
                    </a:lnTo>
                    <a:lnTo>
                      <a:pt x="61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16"/>
              <p:cNvSpPr>
                <a:spLocks/>
              </p:cNvSpPr>
              <p:nvPr/>
            </p:nvSpPr>
            <p:spPr bwMode="auto">
              <a:xfrm>
                <a:off x="7800975" y="4889501"/>
                <a:ext cx="215900" cy="173038"/>
              </a:xfrm>
              <a:custGeom>
                <a:avLst/>
                <a:gdLst>
                  <a:gd name="T0" fmla="*/ 619 w 676"/>
                  <a:gd name="T1" fmla="*/ 0 h 542"/>
                  <a:gd name="T2" fmla="*/ 637 w 676"/>
                  <a:gd name="T3" fmla="*/ 3 h 542"/>
                  <a:gd name="T4" fmla="*/ 653 w 676"/>
                  <a:gd name="T5" fmla="*/ 11 h 542"/>
                  <a:gd name="T6" fmla="*/ 666 w 676"/>
                  <a:gd name="T7" fmla="*/ 23 h 542"/>
                  <a:gd name="T8" fmla="*/ 673 w 676"/>
                  <a:gd name="T9" fmla="*/ 37 h 542"/>
                  <a:gd name="T10" fmla="*/ 676 w 676"/>
                  <a:gd name="T11" fmla="*/ 54 h 542"/>
                  <a:gd name="T12" fmla="*/ 674 w 676"/>
                  <a:gd name="T13" fmla="*/ 73 h 542"/>
                  <a:gd name="T14" fmla="*/ 546 w 676"/>
                  <a:gd name="T15" fmla="*/ 503 h 542"/>
                  <a:gd name="T16" fmla="*/ 539 w 676"/>
                  <a:gd name="T17" fmla="*/ 517 h 542"/>
                  <a:gd name="T18" fmla="*/ 529 w 676"/>
                  <a:gd name="T19" fmla="*/ 529 h 542"/>
                  <a:gd name="T20" fmla="*/ 515 w 676"/>
                  <a:gd name="T21" fmla="*/ 538 h 542"/>
                  <a:gd name="T22" fmla="*/ 499 w 676"/>
                  <a:gd name="T23" fmla="*/ 542 h 542"/>
                  <a:gd name="T24" fmla="*/ 483 w 676"/>
                  <a:gd name="T25" fmla="*/ 541 h 542"/>
                  <a:gd name="T26" fmla="*/ 468 w 676"/>
                  <a:gd name="T27" fmla="*/ 537 h 542"/>
                  <a:gd name="T28" fmla="*/ 454 w 676"/>
                  <a:gd name="T29" fmla="*/ 527 h 542"/>
                  <a:gd name="T30" fmla="*/ 444 w 676"/>
                  <a:gd name="T31" fmla="*/ 514 h 542"/>
                  <a:gd name="T32" fmla="*/ 338 w 676"/>
                  <a:gd name="T33" fmla="*/ 338 h 542"/>
                  <a:gd name="T34" fmla="*/ 232 w 676"/>
                  <a:gd name="T35" fmla="*/ 514 h 542"/>
                  <a:gd name="T36" fmla="*/ 223 w 676"/>
                  <a:gd name="T37" fmla="*/ 526 h 542"/>
                  <a:gd name="T38" fmla="*/ 211 w 676"/>
                  <a:gd name="T39" fmla="*/ 535 h 542"/>
                  <a:gd name="T40" fmla="*/ 198 w 676"/>
                  <a:gd name="T41" fmla="*/ 540 h 542"/>
                  <a:gd name="T42" fmla="*/ 183 w 676"/>
                  <a:gd name="T43" fmla="*/ 542 h 542"/>
                  <a:gd name="T44" fmla="*/ 177 w 676"/>
                  <a:gd name="T45" fmla="*/ 542 h 542"/>
                  <a:gd name="T46" fmla="*/ 161 w 676"/>
                  <a:gd name="T47" fmla="*/ 538 h 542"/>
                  <a:gd name="T48" fmla="*/ 147 w 676"/>
                  <a:gd name="T49" fmla="*/ 529 h 542"/>
                  <a:gd name="T50" fmla="*/ 137 w 676"/>
                  <a:gd name="T51" fmla="*/ 517 h 542"/>
                  <a:gd name="T52" fmla="*/ 130 w 676"/>
                  <a:gd name="T53" fmla="*/ 503 h 542"/>
                  <a:gd name="T54" fmla="*/ 2 w 676"/>
                  <a:gd name="T55" fmla="*/ 73 h 542"/>
                  <a:gd name="T56" fmla="*/ 0 w 676"/>
                  <a:gd name="T57" fmla="*/ 54 h 542"/>
                  <a:gd name="T58" fmla="*/ 3 w 676"/>
                  <a:gd name="T59" fmla="*/ 37 h 542"/>
                  <a:gd name="T60" fmla="*/ 10 w 676"/>
                  <a:gd name="T61" fmla="*/ 23 h 542"/>
                  <a:gd name="T62" fmla="*/ 23 w 676"/>
                  <a:gd name="T63" fmla="*/ 11 h 542"/>
                  <a:gd name="T64" fmla="*/ 39 w 676"/>
                  <a:gd name="T65" fmla="*/ 3 h 542"/>
                  <a:gd name="T66" fmla="*/ 57 w 676"/>
                  <a:gd name="T67" fmla="*/ 0 h 542"/>
                  <a:gd name="T68" fmla="*/ 74 w 676"/>
                  <a:gd name="T69" fmla="*/ 3 h 542"/>
                  <a:gd name="T70" fmla="*/ 89 w 676"/>
                  <a:gd name="T71" fmla="*/ 12 h 542"/>
                  <a:gd name="T72" fmla="*/ 101 w 676"/>
                  <a:gd name="T73" fmla="*/ 25 h 542"/>
                  <a:gd name="T74" fmla="*/ 109 w 676"/>
                  <a:gd name="T75" fmla="*/ 41 h 542"/>
                  <a:gd name="T76" fmla="*/ 201 w 676"/>
                  <a:gd name="T77" fmla="*/ 349 h 542"/>
                  <a:gd name="T78" fmla="*/ 290 w 676"/>
                  <a:gd name="T79" fmla="*/ 200 h 542"/>
                  <a:gd name="T80" fmla="*/ 299 w 676"/>
                  <a:gd name="T81" fmla="*/ 188 h 542"/>
                  <a:gd name="T82" fmla="*/ 311 w 676"/>
                  <a:gd name="T83" fmla="*/ 180 h 542"/>
                  <a:gd name="T84" fmla="*/ 324 w 676"/>
                  <a:gd name="T85" fmla="*/ 175 h 542"/>
                  <a:gd name="T86" fmla="*/ 338 w 676"/>
                  <a:gd name="T87" fmla="*/ 173 h 542"/>
                  <a:gd name="T88" fmla="*/ 352 w 676"/>
                  <a:gd name="T89" fmla="*/ 175 h 542"/>
                  <a:gd name="T90" fmla="*/ 365 w 676"/>
                  <a:gd name="T91" fmla="*/ 180 h 542"/>
                  <a:gd name="T92" fmla="*/ 377 w 676"/>
                  <a:gd name="T93" fmla="*/ 188 h 542"/>
                  <a:gd name="T94" fmla="*/ 386 w 676"/>
                  <a:gd name="T95" fmla="*/ 200 h 542"/>
                  <a:gd name="T96" fmla="*/ 474 w 676"/>
                  <a:gd name="T97" fmla="*/ 349 h 542"/>
                  <a:gd name="T98" fmla="*/ 567 w 676"/>
                  <a:gd name="T99" fmla="*/ 41 h 542"/>
                  <a:gd name="T100" fmla="*/ 575 w 676"/>
                  <a:gd name="T101" fmla="*/ 25 h 542"/>
                  <a:gd name="T102" fmla="*/ 587 w 676"/>
                  <a:gd name="T103" fmla="*/ 12 h 542"/>
                  <a:gd name="T104" fmla="*/ 602 w 676"/>
                  <a:gd name="T105" fmla="*/ 3 h 542"/>
                  <a:gd name="T106" fmla="*/ 619 w 676"/>
                  <a:gd name="T107" fmla="*/ 0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6" h="542">
                    <a:moveTo>
                      <a:pt x="619" y="0"/>
                    </a:moveTo>
                    <a:lnTo>
                      <a:pt x="637" y="3"/>
                    </a:lnTo>
                    <a:lnTo>
                      <a:pt x="653" y="11"/>
                    </a:lnTo>
                    <a:lnTo>
                      <a:pt x="666" y="23"/>
                    </a:lnTo>
                    <a:lnTo>
                      <a:pt x="673" y="37"/>
                    </a:lnTo>
                    <a:lnTo>
                      <a:pt x="676" y="54"/>
                    </a:lnTo>
                    <a:lnTo>
                      <a:pt x="674" y="73"/>
                    </a:lnTo>
                    <a:lnTo>
                      <a:pt x="546" y="503"/>
                    </a:lnTo>
                    <a:lnTo>
                      <a:pt x="539" y="517"/>
                    </a:lnTo>
                    <a:lnTo>
                      <a:pt x="529" y="529"/>
                    </a:lnTo>
                    <a:lnTo>
                      <a:pt x="515" y="538"/>
                    </a:lnTo>
                    <a:lnTo>
                      <a:pt x="499" y="542"/>
                    </a:lnTo>
                    <a:lnTo>
                      <a:pt x="483" y="541"/>
                    </a:lnTo>
                    <a:lnTo>
                      <a:pt x="468" y="537"/>
                    </a:lnTo>
                    <a:lnTo>
                      <a:pt x="454" y="527"/>
                    </a:lnTo>
                    <a:lnTo>
                      <a:pt x="444" y="514"/>
                    </a:lnTo>
                    <a:lnTo>
                      <a:pt x="338" y="338"/>
                    </a:lnTo>
                    <a:lnTo>
                      <a:pt x="232" y="514"/>
                    </a:lnTo>
                    <a:lnTo>
                      <a:pt x="223" y="526"/>
                    </a:lnTo>
                    <a:lnTo>
                      <a:pt x="211" y="535"/>
                    </a:lnTo>
                    <a:lnTo>
                      <a:pt x="198" y="540"/>
                    </a:lnTo>
                    <a:lnTo>
                      <a:pt x="183" y="542"/>
                    </a:lnTo>
                    <a:lnTo>
                      <a:pt x="177" y="542"/>
                    </a:lnTo>
                    <a:lnTo>
                      <a:pt x="161" y="538"/>
                    </a:lnTo>
                    <a:lnTo>
                      <a:pt x="147" y="529"/>
                    </a:lnTo>
                    <a:lnTo>
                      <a:pt x="137" y="517"/>
                    </a:lnTo>
                    <a:lnTo>
                      <a:pt x="130" y="503"/>
                    </a:lnTo>
                    <a:lnTo>
                      <a:pt x="2" y="73"/>
                    </a:lnTo>
                    <a:lnTo>
                      <a:pt x="0" y="54"/>
                    </a:lnTo>
                    <a:lnTo>
                      <a:pt x="3" y="37"/>
                    </a:lnTo>
                    <a:lnTo>
                      <a:pt x="10" y="23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lnTo>
                      <a:pt x="74" y="3"/>
                    </a:lnTo>
                    <a:lnTo>
                      <a:pt x="89" y="12"/>
                    </a:lnTo>
                    <a:lnTo>
                      <a:pt x="101" y="25"/>
                    </a:lnTo>
                    <a:lnTo>
                      <a:pt x="109" y="41"/>
                    </a:lnTo>
                    <a:lnTo>
                      <a:pt x="201" y="349"/>
                    </a:lnTo>
                    <a:lnTo>
                      <a:pt x="290" y="200"/>
                    </a:lnTo>
                    <a:lnTo>
                      <a:pt x="299" y="188"/>
                    </a:lnTo>
                    <a:lnTo>
                      <a:pt x="311" y="180"/>
                    </a:lnTo>
                    <a:lnTo>
                      <a:pt x="324" y="175"/>
                    </a:lnTo>
                    <a:lnTo>
                      <a:pt x="338" y="173"/>
                    </a:lnTo>
                    <a:lnTo>
                      <a:pt x="352" y="175"/>
                    </a:lnTo>
                    <a:lnTo>
                      <a:pt x="365" y="180"/>
                    </a:lnTo>
                    <a:lnTo>
                      <a:pt x="377" y="188"/>
                    </a:lnTo>
                    <a:lnTo>
                      <a:pt x="386" y="200"/>
                    </a:lnTo>
                    <a:lnTo>
                      <a:pt x="474" y="349"/>
                    </a:lnTo>
                    <a:lnTo>
                      <a:pt x="567" y="41"/>
                    </a:lnTo>
                    <a:lnTo>
                      <a:pt x="575" y="25"/>
                    </a:lnTo>
                    <a:lnTo>
                      <a:pt x="587" y="12"/>
                    </a:lnTo>
                    <a:lnTo>
                      <a:pt x="602" y="3"/>
                    </a:lnTo>
                    <a:lnTo>
                      <a:pt x="61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17"/>
              <p:cNvSpPr>
                <a:spLocks/>
              </p:cNvSpPr>
              <p:nvPr/>
            </p:nvSpPr>
            <p:spPr bwMode="auto">
              <a:xfrm>
                <a:off x="8040688" y="4889501"/>
                <a:ext cx="214313" cy="173038"/>
              </a:xfrm>
              <a:custGeom>
                <a:avLst/>
                <a:gdLst>
                  <a:gd name="T0" fmla="*/ 619 w 676"/>
                  <a:gd name="T1" fmla="*/ 0 h 542"/>
                  <a:gd name="T2" fmla="*/ 637 w 676"/>
                  <a:gd name="T3" fmla="*/ 3 h 542"/>
                  <a:gd name="T4" fmla="*/ 653 w 676"/>
                  <a:gd name="T5" fmla="*/ 11 h 542"/>
                  <a:gd name="T6" fmla="*/ 666 w 676"/>
                  <a:gd name="T7" fmla="*/ 23 h 542"/>
                  <a:gd name="T8" fmla="*/ 673 w 676"/>
                  <a:gd name="T9" fmla="*/ 37 h 542"/>
                  <a:gd name="T10" fmla="*/ 676 w 676"/>
                  <a:gd name="T11" fmla="*/ 54 h 542"/>
                  <a:gd name="T12" fmla="*/ 674 w 676"/>
                  <a:gd name="T13" fmla="*/ 73 h 542"/>
                  <a:gd name="T14" fmla="*/ 546 w 676"/>
                  <a:gd name="T15" fmla="*/ 502 h 542"/>
                  <a:gd name="T16" fmla="*/ 539 w 676"/>
                  <a:gd name="T17" fmla="*/ 517 h 542"/>
                  <a:gd name="T18" fmla="*/ 529 w 676"/>
                  <a:gd name="T19" fmla="*/ 529 h 542"/>
                  <a:gd name="T20" fmla="*/ 515 w 676"/>
                  <a:gd name="T21" fmla="*/ 538 h 542"/>
                  <a:gd name="T22" fmla="*/ 499 w 676"/>
                  <a:gd name="T23" fmla="*/ 542 h 542"/>
                  <a:gd name="T24" fmla="*/ 492 w 676"/>
                  <a:gd name="T25" fmla="*/ 542 h 542"/>
                  <a:gd name="T26" fmla="*/ 478 w 676"/>
                  <a:gd name="T27" fmla="*/ 540 h 542"/>
                  <a:gd name="T28" fmla="*/ 465 w 676"/>
                  <a:gd name="T29" fmla="*/ 535 h 542"/>
                  <a:gd name="T30" fmla="*/ 453 w 676"/>
                  <a:gd name="T31" fmla="*/ 526 h 542"/>
                  <a:gd name="T32" fmla="*/ 444 w 676"/>
                  <a:gd name="T33" fmla="*/ 514 h 542"/>
                  <a:gd name="T34" fmla="*/ 338 w 676"/>
                  <a:gd name="T35" fmla="*/ 338 h 542"/>
                  <a:gd name="T36" fmla="*/ 232 w 676"/>
                  <a:gd name="T37" fmla="*/ 514 h 542"/>
                  <a:gd name="T38" fmla="*/ 222 w 676"/>
                  <a:gd name="T39" fmla="*/ 527 h 542"/>
                  <a:gd name="T40" fmla="*/ 208 w 676"/>
                  <a:gd name="T41" fmla="*/ 537 h 542"/>
                  <a:gd name="T42" fmla="*/ 193 w 676"/>
                  <a:gd name="T43" fmla="*/ 541 h 542"/>
                  <a:gd name="T44" fmla="*/ 177 w 676"/>
                  <a:gd name="T45" fmla="*/ 542 h 542"/>
                  <a:gd name="T46" fmla="*/ 161 w 676"/>
                  <a:gd name="T47" fmla="*/ 538 h 542"/>
                  <a:gd name="T48" fmla="*/ 147 w 676"/>
                  <a:gd name="T49" fmla="*/ 529 h 542"/>
                  <a:gd name="T50" fmla="*/ 137 w 676"/>
                  <a:gd name="T51" fmla="*/ 517 h 542"/>
                  <a:gd name="T52" fmla="*/ 130 w 676"/>
                  <a:gd name="T53" fmla="*/ 502 h 542"/>
                  <a:gd name="T54" fmla="*/ 2 w 676"/>
                  <a:gd name="T55" fmla="*/ 73 h 542"/>
                  <a:gd name="T56" fmla="*/ 0 w 676"/>
                  <a:gd name="T57" fmla="*/ 54 h 542"/>
                  <a:gd name="T58" fmla="*/ 3 w 676"/>
                  <a:gd name="T59" fmla="*/ 37 h 542"/>
                  <a:gd name="T60" fmla="*/ 10 w 676"/>
                  <a:gd name="T61" fmla="*/ 23 h 542"/>
                  <a:gd name="T62" fmla="*/ 23 w 676"/>
                  <a:gd name="T63" fmla="*/ 11 h 542"/>
                  <a:gd name="T64" fmla="*/ 39 w 676"/>
                  <a:gd name="T65" fmla="*/ 3 h 542"/>
                  <a:gd name="T66" fmla="*/ 57 w 676"/>
                  <a:gd name="T67" fmla="*/ 0 h 542"/>
                  <a:gd name="T68" fmla="*/ 74 w 676"/>
                  <a:gd name="T69" fmla="*/ 3 h 542"/>
                  <a:gd name="T70" fmla="*/ 89 w 676"/>
                  <a:gd name="T71" fmla="*/ 12 h 542"/>
                  <a:gd name="T72" fmla="*/ 101 w 676"/>
                  <a:gd name="T73" fmla="*/ 25 h 542"/>
                  <a:gd name="T74" fmla="*/ 109 w 676"/>
                  <a:gd name="T75" fmla="*/ 41 h 542"/>
                  <a:gd name="T76" fmla="*/ 201 w 676"/>
                  <a:gd name="T77" fmla="*/ 349 h 542"/>
                  <a:gd name="T78" fmla="*/ 290 w 676"/>
                  <a:gd name="T79" fmla="*/ 200 h 542"/>
                  <a:gd name="T80" fmla="*/ 299 w 676"/>
                  <a:gd name="T81" fmla="*/ 188 h 542"/>
                  <a:gd name="T82" fmla="*/ 311 w 676"/>
                  <a:gd name="T83" fmla="*/ 180 h 542"/>
                  <a:gd name="T84" fmla="*/ 324 w 676"/>
                  <a:gd name="T85" fmla="*/ 175 h 542"/>
                  <a:gd name="T86" fmla="*/ 338 w 676"/>
                  <a:gd name="T87" fmla="*/ 173 h 542"/>
                  <a:gd name="T88" fmla="*/ 352 w 676"/>
                  <a:gd name="T89" fmla="*/ 175 h 542"/>
                  <a:gd name="T90" fmla="*/ 366 w 676"/>
                  <a:gd name="T91" fmla="*/ 180 h 542"/>
                  <a:gd name="T92" fmla="*/ 377 w 676"/>
                  <a:gd name="T93" fmla="*/ 188 h 542"/>
                  <a:gd name="T94" fmla="*/ 386 w 676"/>
                  <a:gd name="T95" fmla="*/ 200 h 542"/>
                  <a:gd name="T96" fmla="*/ 474 w 676"/>
                  <a:gd name="T97" fmla="*/ 349 h 542"/>
                  <a:gd name="T98" fmla="*/ 567 w 676"/>
                  <a:gd name="T99" fmla="*/ 41 h 542"/>
                  <a:gd name="T100" fmla="*/ 575 w 676"/>
                  <a:gd name="T101" fmla="*/ 25 h 542"/>
                  <a:gd name="T102" fmla="*/ 587 w 676"/>
                  <a:gd name="T103" fmla="*/ 12 h 542"/>
                  <a:gd name="T104" fmla="*/ 602 w 676"/>
                  <a:gd name="T105" fmla="*/ 3 h 542"/>
                  <a:gd name="T106" fmla="*/ 619 w 676"/>
                  <a:gd name="T107" fmla="*/ 0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6" h="542">
                    <a:moveTo>
                      <a:pt x="619" y="0"/>
                    </a:moveTo>
                    <a:lnTo>
                      <a:pt x="637" y="3"/>
                    </a:lnTo>
                    <a:lnTo>
                      <a:pt x="653" y="11"/>
                    </a:lnTo>
                    <a:lnTo>
                      <a:pt x="666" y="23"/>
                    </a:lnTo>
                    <a:lnTo>
                      <a:pt x="673" y="37"/>
                    </a:lnTo>
                    <a:lnTo>
                      <a:pt x="676" y="54"/>
                    </a:lnTo>
                    <a:lnTo>
                      <a:pt x="674" y="73"/>
                    </a:lnTo>
                    <a:lnTo>
                      <a:pt x="546" y="502"/>
                    </a:lnTo>
                    <a:lnTo>
                      <a:pt x="539" y="517"/>
                    </a:lnTo>
                    <a:lnTo>
                      <a:pt x="529" y="529"/>
                    </a:lnTo>
                    <a:lnTo>
                      <a:pt x="515" y="538"/>
                    </a:lnTo>
                    <a:lnTo>
                      <a:pt x="499" y="542"/>
                    </a:lnTo>
                    <a:lnTo>
                      <a:pt x="492" y="542"/>
                    </a:lnTo>
                    <a:lnTo>
                      <a:pt x="478" y="540"/>
                    </a:lnTo>
                    <a:lnTo>
                      <a:pt x="465" y="535"/>
                    </a:lnTo>
                    <a:lnTo>
                      <a:pt x="453" y="526"/>
                    </a:lnTo>
                    <a:lnTo>
                      <a:pt x="444" y="514"/>
                    </a:lnTo>
                    <a:lnTo>
                      <a:pt x="338" y="338"/>
                    </a:lnTo>
                    <a:lnTo>
                      <a:pt x="232" y="514"/>
                    </a:lnTo>
                    <a:lnTo>
                      <a:pt x="222" y="527"/>
                    </a:lnTo>
                    <a:lnTo>
                      <a:pt x="208" y="537"/>
                    </a:lnTo>
                    <a:lnTo>
                      <a:pt x="193" y="541"/>
                    </a:lnTo>
                    <a:lnTo>
                      <a:pt x="177" y="542"/>
                    </a:lnTo>
                    <a:lnTo>
                      <a:pt x="161" y="538"/>
                    </a:lnTo>
                    <a:lnTo>
                      <a:pt x="147" y="529"/>
                    </a:lnTo>
                    <a:lnTo>
                      <a:pt x="137" y="517"/>
                    </a:lnTo>
                    <a:lnTo>
                      <a:pt x="130" y="502"/>
                    </a:lnTo>
                    <a:lnTo>
                      <a:pt x="2" y="73"/>
                    </a:lnTo>
                    <a:lnTo>
                      <a:pt x="0" y="54"/>
                    </a:lnTo>
                    <a:lnTo>
                      <a:pt x="3" y="37"/>
                    </a:lnTo>
                    <a:lnTo>
                      <a:pt x="10" y="23"/>
                    </a:lnTo>
                    <a:lnTo>
                      <a:pt x="23" y="11"/>
                    </a:lnTo>
                    <a:lnTo>
                      <a:pt x="39" y="3"/>
                    </a:lnTo>
                    <a:lnTo>
                      <a:pt x="57" y="0"/>
                    </a:lnTo>
                    <a:lnTo>
                      <a:pt x="74" y="3"/>
                    </a:lnTo>
                    <a:lnTo>
                      <a:pt x="89" y="12"/>
                    </a:lnTo>
                    <a:lnTo>
                      <a:pt x="101" y="25"/>
                    </a:lnTo>
                    <a:lnTo>
                      <a:pt x="109" y="41"/>
                    </a:lnTo>
                    <a:lnTo>
                      <a:pt x="201" y="349"/>
                    </a:lnTo>
                    <a:lnTo>
                      <a:pt x="290" y="200"/>
                    </a:lnTo>
                    <a:lnTo>
                      <a:pt x="299" y="188"/>
                    </a:lnTo>
                    <a:lnTo>
                      <a:pt x="311" y="180"/>
                    </a:lnTo>
                    <a:lnTo>
                      <a:pt x="324" y="175"/>
                    </a:lnTo>
                    <a:lnTo>
                      <a:pt x="338" y="173"/>
                    </a:lnTo>
                    <a:lnTo>
                      <a:pt x="352" y="175"/>
                    </a:lnTo>
                    <a:lnTo>
                      <a:pt x="366" y="180"/>
                    </a:lnTo>
                    <a:lnTo>
                      <a:pt x="377" y="188"/>
                    </a:lnTo>
                    <a:lnTo>
                      <a:pt x="386" y="200"/>
                    </a:lnTo>
                    <a:lnTo>
                      <a:pt x="474" y="349"/>
                    </a:lnTo>
                    <a:lnTo>
                      <a:pt x="567" y="41"/>
                    </a:lnTo>
                    <a:lnTo>
                      <a:pt x="575" y="25"/>
                    </a:lnTo>
                    <a:lnTo>
                      <a:pt x="587" y="12"/>
                    </a:lnTo>
                    <a:lnTo>
                      <a:pt x="602" y="3"/>
                    </a:lnTo>
                    <a:lnTo>
                      <a:pt x="61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18"/>
              <p:cNvSpPr>
                <a:spLocks noEditPoints="1"/>
              </p:cNvSpPr>
              <p:nvPr/>
            </p:nvSpPr>
            <p:spPr bwMode="auto">
              <a:xfrm>
                <a:off x="7562850" y="5145088"/>
                <a:ext cx="130175" cy="130175"/>
              </a:xfrm>
              <a:custGeom>
                <a:avLst/>
                <a:gdLst>
                  <a:gd name="T0" fmla="*/ 111 w 410"/>
                  <a:gd name="T1" fmla="*/ 112 h 410"/>
                  <a:gd name="T2" fmla="*/ 111 w 410"/>
                  <a:gd name="T3" fmla="*/ 299 h 410"/>
                  <a:gd name="T4" fmla="*/ 297 w 410"/>
                  <a:gd name="T5" fmla="*/ 299 h 410"/>
                  <a:gd name="T6" fmla="*/ 297 w 410"/>
                  <a:gd name="T7" fmla="*/ 112 h 410"/>
                  <a:gd name="T8" fmla="*/ 111 w 410"/>
                  <a:gd name="T9" fmla="*/ 112 h 410"/>
                  <a:gd name="T10" fmla="*/ 55 w 410"/>
                  <a:gd name="T11" fmla="*/ 0 h 410"/>
                  <a:gd name="T12" fmla="*/ 353 w 410"/>
                  <a:gd name="T13" fmla="*/ 0 h 410"/>
                  <a:gd name="T14" fmla="*/ 371 w 410"/>
                  <a:gd name="T15" fmla="*/ 4 h 410"/>
                  <a:gd name="T16" fmla="*/ 386 w 410"/>
                  <a:gd name="T17" fmla="*/ 11 h 410"/>
                  <a:gd name="T18" fmla="*/ 399 w 410"/>
                  <a:gd name="T19" fmla="*/ 23 h 410"/>
                  <a:gd name="T20" fmla="*/ 406 w 410"/>
                  <a:gd name="T21" fmla="*/ 39 h 410"/>
                  <a:gd name="T22" fmla="*/ 410 w 410"/>
                  <a:gd name="T23" fmla="*/ 57 h 410"/>
                  <a:gd name="T24" fmla="*/ 410 w 410"/>
                  <a:gd name="T25" fmla="*/ 354 h 410"/>
                  <a:gd name="T26" fmla="*/ 406 w 410"/>
                  <a:gd name="T27" fmla="*/ 372 h 410"/>
                  <a:gd name="T28" fmla="*/ 399 w 410"/>
                  <a:gd name="T29" fmla="*/ 387 h 410"/>
                  <a:gd name="T30" fmla="*/ 386 w 410"/>
                  <a:gd name="T31" fmla="*/ 400 h 410"/>
                  <a:gd name="T32" fmla="*/ 371 w 410"/>
                  <a:gd name="T33" fmla="*/ 407 h 410"/>
                  <a:gd name="T34" fmla="*/ 353 w 410"/>
                  <a:gd name="T35" fmla="*/ 410 h 410"/>
                  <a:gd name="T36" fmla="*/ 55 w 410"/>
                  <a:gd name="T37" fmla="*/ 410 h 410"/>
                  <a:gd name="T38" fmla="*/ 38 w 410"/>
                  <a:gd name="T39" fmla="*/ 407 h 410"/>
                  <a:gd name="T40" fmla="*/ 22 w 410"/>
                  <a:gd name="T41" fmla="*/ 400 h 410"/>
                  <a:gd name="T42" fmla="*/ 10 w 410"/>
                  <a:gd name="T43" fmla="*/ 387 h 410"/>
                  <a:gd name="T44" fmla="*/ 2 w 410"/>
                  <a:gd name="T45" fmla="*/ 372 h 410"/>
                  <a:gd name="T46" fmla="*/ 0 w 410"/>
                  <a:gd name="T47" fmla="*/ 354 h 410"/>
                  <a:gd name="T48" fmla="*/ 0 w 410"/>
                  <a:gd name="T49" fmla="*/ 57 h 410"/>
                  <a:gd name="T50" fmla="*/ 2 w 410"/>
                  <a:gd name="T51" fmla="*/ 39 h 410"/>
                  <a:gd name="T52" fmla="*/ 10 w 410"/>
                  <a:gd name="T53" fmla="*/ 23 h 410"/>
                  <a:gd name="T54" fmla="*/ 22 w 410"/>
                  <a:gd name="T55" fmla="*/ 11 h 410"/>
                  <a:gd name="T56" fmla="*/ 38 w 410"/>
                  <a:gd name="T57" fmla="*/ 4 h 410"/>
                  <a:gd name="T58" fmla="*/ 55 w 410"/>
                  <a:gd name="T59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0" h="410">
                    <a:moveTo>
                      <a:pt x="111" y="112"/>
                    </a:moveTo>
                    <a:lnTo>
                      <a:pt x="111" y="299"/>
                    </a:lnTo>
                    <a:lnTo>
                      <a:pt x="297" y="299"/>
                    </a:lnTo>
                    <a:lnTo>
                      <a:pt x="297" y="112"/>
                    </a:lnTo>
                    <a:lnTo>
                      <a:pt x="111" y="112"/>
                    </a:lnTo>
                    <a:close/>
                    <a:moveTo>
                      <a:pt x="55" y="0"/>
                    </a:moveTo>
                    <a:lnTo>
                      <a:pt x="353" y="0"/>
                    </a:lnTo>
                    <a:lnTo>
                      <a:pt x="371" y="4"/>
                    </a:lnTo>
                    <a:lnTo>
                      <a:pt x="386" y="11"/>
                    </a:lnTo>
                    <a:lnTo>
                      <a:pt x="399" y="23"/>
                    </a:lnTo>
                    <a:lnTo>
                      <a:pt x="406" y="39"/>
                    </a:lnTo>
                    <a:lnTo>
                      <a:pt x="410" y="57"/>
                    </a:lnTo>
                    <a:lnTo>
                      <a:pt x="410" y="354"/>
                    </a:lnTo>
                    <a:lnTo>
                      <a:pt x="406" y="372"/>
                    </a:lnTo>
                    <a:lnTo>
                      <a:pt x="399" y="387"/>
                    </a:lnTo>
                    <a:lnTo>
                      <a:pt x="386" y="400"/>
                    </a:lnTo>
                    <a:lnTo>
                      <a:pt x="371" y="407"/>
                    </a:lnTo>
                    <a:lnTo>
                      <a:pt x="353" y="410"/>
                    </a:lnTo>
                    <a:lnTo>
                      <a:pt x="55" y="410"/>
                    </a:lnTo>
                    <a:lnTo>
                      <a:pt x="38" y="407"/>
                    </a:lnTo>
                    <a:lnTo>
                      <a:pt x="22" y="400"/>
                    </a:lnTo>
                    <a:lnTo>
                      <a:pt x="10" y="387"/>
                    </a:lnTo>
                    <a:lnTo>
                      <a:pt x="2" y="372"/>
                    </a:lnTo>
                    <a:lnTo>
                      <a:pt x="0" y="354"/>
                    </a:lnTo>
                    <a:lnTo>
                      <a:pt x="0" y="57"/>
                    </a:lnTo>
                    <a:lnTo>
                      <a:pt x="2" y="39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8" y="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19"/>
              <p:cNvSpPr>
                <a:spLocks noEditPoints="1"/>
              </p:cNvSpPr>
              <p:nvPr/>
            </p:nvSpPr>
            <p:spPr bwMode="auto">
              <a:xfrm>
                <a:off x="7562850" y="5310188"/>
                <a:ext cx="130175" cy="130175"/>
              </a:xfrm>
              <a:custGeom>
                <a:avLst/>
                <a:gdLst>
                  <a:gd name="T0" fmla="*/ 111 w 410"/>
                  <a:gd name="T1" fmla="*/ 113 h 411"/>
                  <a:gd name="T2" fmla="*/ 111 w 410"/>
                  <a:gd name="T3" fmla="*/ 299 h 411"/>
                  <a:gd name="T4" fmla="*/ 297 w 410"/>
                  <a:gd name="T5" fmla="*/ 299 h 411"/>
                  <a:gd name="T6" fmla="*/ 297 w 410"/>
                  <a:gd name="T7" fmla="*/ 113 h 411"/>
                  <a:gd name="T8" fmla="*/ 111 w 410"/>
                  <a:gd name="T9" fmla="*/ 113 h 411"/>
                  <a:gd name="T10" fmla="*/ 55 w 410"/>
                  <a:gd name="T11" fmla="*/ 0 h 411"/>
                  <a:gd name="T12" fmla="*/ 353 w 410"/>
                  <a:gd name="T13" fmla="*/ 0 h 411"/>
                  <a:gd name="T14" fmla="*/ 371 w 410"/>
                  <a:gd name="T15" fmla="*/ 3 h 411"/>
                  <a:gd name="T16" fmla="*/ 386 w 410"/>
                  <a:gd name="T17" fmla="*/ 12 h 411"/>
                  <a:gd name="T18" fmla="*/ 399 w 410"/>
                  <a:gd name="T19" fmla="*/ 23 h 411"/>
                  <a:gd name="T20" fmla="*/ 406 w 410"/>
                  <a:gd name="T21" fmla="*/ 38 h 411"/>
                  <a:gd name="T22" fmla="*/ 410 w 410"/>
                  <a:gd name="T23" fmla="*/ 56 h 411"/>
                  <a:gd name="T24" fmla="*/ 410 w 410"/>
                  <a:gd name="T25" fmla="*/ 355 h 411"/>
                  <a:gd name="T26" fmla="*/ 406 w 410"/>
                  <a:gd name="T27" fmla="*/ 373 h 411"/>
                  <a:gd name="T28" fmla="*/ 399 w 410"/>
                  <a:gd name="T29" fmla="*/ 388 h 411"/>
                  <a:gd name="T30" fmla="*/ 386 w 410"/>
                  <a:gd name="T31" fmla="*/ 399 h 411"/>
                  <a:gd name="T32" fmla="*/ 371 w 410"/>
                  <a:gd name="T33" fmla="*/ 408 h 411"/>
                  <a:gd name="T34" fmla="*/ 353 w 410"/>
                  <a:gd name="T35" fmla="*/ 411 h 411"/>
                  <a:gd name="T36" fmla="*/ 55 w 410"/>
                  <a:gd name="T37" fmla="*/ 411 h 411"/>
                  <a:gd name="T38" fmla="*/ 38 w 410"/>
                  <a:gd name="T39" fmla="*/ 408 h 411"/>
                  <a:gd name="T40" fmla="*/ 22 w 410"/>
                  <a:gd name="T41" fmla="*/ 399 h 411"/>
                  <a:gd name="T42" fmla="*/ 10 w 410"/>
                  <a:gd name="T43" fmla="*/ 388 h 411"/>
                  <a:gd name="T44" fmla="*/ 2 w 410"/>
                  <a:gd name="T45" fmla="*/ 373 h 411"/>
                  <a:gd name="T46" fmla="*/ 0 w 410"/>
                  <a:gd name="T47" fmla="*/ 355 h 411"/>
                  <a:gd name="T48" fmla="*/ 0 w 410"/>
                  <a:gd name="T49" fmla="*/ 56 h 411"/>
                  <a:gd name="T50" fmla="*/ 2 w 410"/>
                  <a:gd name="T51" fmla="*/ 38 h 411"/>
                  <a:gd name="T52" fmla="*/ 10 w 410"/>
                  <a:gd name="T53" fmla="*/ 23 h 411"/>
                  <a:gd name="T54" fmla="*/ 22 w 410"/>
                  <a:gd name="T55" fmla="*/ 12 h 411"/>
                  <a:gd name="T56" fmla="*/ 38 w 410"/>
                  <a:gd name="T57" fmla="*/ 3 h 411"/>
                  <a:gd name="T58" fmla="*/ 55 w 410"/>
                  <a:gd name="T59" fmla="*/ 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10" h="411">
                    <a:moveTo>
                      <a:pt x="111" y="113"/>
                    </a:moveTo>
                    <a:lnTo>
                      <a:pt x="111" y="299"/>
                    </a:lnTo>
                    <a:lnTo>
                      <a:pt x="297" y="299"/>
                    </a:lnTo>
                    <a:lnTo>
                      <a:pt x="297" y="113"/>
                    </a:lnTo>
                    <a:lnTo>
                      <a:pt x="111" y="113"/>
                    </a:lnTo>
                    <a:close/>
                    <a:moveTo>
                      <a:pt x="55" y="0"/>
                    </a:moveTo>
                    <a:lnTo>
                      <a:pt x="353" y="0"/>
                    </a:lnTo>
                    <a:lnTo>
                      <a:pt x="371" y="3"/>
                    </a:lnTo>
                    <a:lnTo>
                      <a:pt x="386" y="12"/>
                    </a:lnTo>
                    <a:lnTo>
                      <a:pt x="399" y="23"/>
                    </a:lnTo>
                    <a:lnTo>
                      <a:pt x="406" y="38"/>
                    </a:lnTo>
                    <a:lnTo>
                      <a:pt x="410" y="56"/>
                    </a:lnTo>
                    <a:lnTo>
                      <a:pt x="410" y="355"/>
                    </a:lnTo>
                    <a:lnTo>
                      <a:pt x="406" y="373"/>
                    </a:lnTo>
                    <a:lnTo>
                      <a:pt x="399" y="388"/>
                    </a:lnTo>
                    <a:lnTo>
                      <a:pt x="386" y="399"/>
                    </a:lnTo>
                    <a:lnTo>
                      <a:pt x="371" y="408"/>
                    </a:lnTo>
                    <a:lnTo>
                      <a:pt x="353" y="411"/>
                    </a:lnTo>
                    <a:lnTo>
                      <a:pt x="55" y="411"/>
                    </a:lnTo>
                    <a:lnTo>
                      <a:pt x="38" y="408"/>
                    </a:lnTo>
                    <a:lnTo>
                      <a:pt x="22" y="399"/>
                    </a:lnTo>
                    <a:lnTo>
                      <a:pt x="10" y="388"/>
                    </a:lnTo>
                    <a:lnTo>
                      <a:pt x="2" y="373"/>
                    </a:lnTo>
                    <a:lnTo>
                      <a:pt x="0" y="355"/>
                    </a:lnTo>
                    <a:lnTo>
                      <a:pt x="0" y="56"/>
                    </a:lnTo>
                    <a:lnTo>
                      <a:pt x="2" y="38"/>
                    </a:lnTo>
                    <a:lnTo>
                      <a:pt x="10" y="23"/>
                    </a:lnTo>
                    <a:lnTo>
                      <a:pt x="22" y="12"/>
                    </a:lnTo>
                    <a:lnTo>
                      <a:pt x="38" y="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20"/>
              <p:cNvSpPr>
                <a:spLocks/>
              </p:cNvSpPr>
              <p:nvPr/>
            </p:nvSpPr>
            <p:spPr bwMode="auto">
              <a:xfrm>
                <a:off x="8148638" y="5192713"/>
                <a:ext cx="106363" cy="34925"/>
              </a:xfrm>
              <a:custGeom>
                <a:avLst/>
                <a:gdLst>
                  <a:gd name="T0" fmla="*/ 55 w 334"/>
                  <a:gd name="T1" fmla="*/ 0 h 113"/>
                  <a:gd name="T2" fmla="*/ 279 w 334"/>
                  <a:gd name="T3" fmla="*/ 0 h 113"/>
                  <a:gd name="T4" fmla="*/ 296 w 334"/>
                  <a:gd name="T5" fmla="*/ 3 h 113"/>
                  <a:gd name="T6" fmla="*/ 312 w 334"/>
                  <a:gd name="T7" fmla="*/ 11 h 113"/>
                  <a:gd name="T8" fmla="*/ 324 w 334"/>
                  <a:gd name="T9" fmla="*/ 24 h 113"/>
                  <a:gd name="T10" fmla="*/ 332 w 334"/>
                  <a:gd name="T11" fmla="*/ 38 h 113"/>
                  <a:gd name="T12" fmla="*/ 334 w 334"/>
                  <a:gd name="T13" fmla="*/ 56 h 113"/>
                  <a:gd name="T14" fmla="*/ 332 w 334"/>
                  <a:gd name="T15" fmla="*/ 74 h 113"/>
                  <a:gd name="T16" fmla="*/ 324 w 334"/>
                  <a:gd name="T17" fmla="*/ 89 h 113"/>
                  <a:gd name="T18" fmla="*/ 312 w 334"/>
                  <a:gd name="T19" fmla="*/ 101 h 113"/>
                  <a:gd name="T20" fmla="*/ 296 w 334"/>
                  <a:gd name="T21" fmla="*/ 110 h 113"/>
                  <a:gd name="T22" fmla="*/ 279 w 334"/>
                  <a:gd name="T23" fmla="*/ 113 h 113"/>
                  <a:gd name="T24" fmla="*/ 55 w 334"/>
                  <a:gd name="T25" fmla="*/ 113 h 113"/>
                  <a:gd name="T26" fmla="*/ 38 w 334"/>
                  <a:gd name="T27" fmla="*/ 110 h 113"/>
                  <a:gd name="T28" fmla="*/ 22 w 334"/>
                  <a:gd name="T29" fmla="*/ 101 h 113"/>
                  <a:gd name="T30" fmla="*/ 10 w 334"/>
                  <a:gd name="T31" fmla="*/ 89 h 113"/>
                  <a:gd name="T32" fmla="*/ 2 w 334"/>
                  <a:gd name="T33" fmla="*/ 74 h 113"/>
                  <a:gd name="T34" fmla="*/ 0 w 334"/>
                  <a:gd name="T35" fmla="*/ 56 h 113"/>
                  <a:gd name="T36" fmla="*/ 2 w 334"/>
                  <a:gd name="T37" fmla="*/ 38 h 113"/>
                  <a:gd name="T38" fmla="*/ 10 w 334"/>
                  <a:gd name="T39" fmla="*/ 24 h 113"/>
                  <a:gd name="T40" fmla="*/ 22 w 334"/>
                  <a:gd name="T41" fmla="*/ 11 h 113"/>
                  <a:gd name="T42" fmla="*/ 38 w 334"/>
                  <a:gd name="T43" fmla="*/ 3 h 113"/>
                  <a:gd name="T44" fmla="*/ 55 w 334"/>
                  <a:gd name="T4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4" h="113">
                    <a:moveTo>
                      <a:pt x="55" y="0"/>
                    </a:moveTo>
                    <a:lnTo>
                      <a:pt x="279" y="0"/>
                    </a:lnTo>
                    <a:lnTo>
                      <a:pt x="296" y="3"/>
                    </a:lnTo>
                    <a:lnTo>
                      <a:pt x="312" y="11"/>
                    </a:lnTo>
                    <a:lnTo>
                      <a:pt x="324" y="24"/>
                    </a:lnTo>
                    <a:lnTo>
                      <a:pt x="332" y="38"/>
                    </a:lnTo>
                    <a:lnTo>
                      <a:pt x="334" y="56"/>
                    </a:lnTo>
                    <a:lnTo>
                      <a:pt x="332" y="74"/>
                    </a:lnTo>
                    <a:lnTo>
                      <a:pt x="324" y="89"/>
                    </a:lnTo>
                    <a:lnTo>
                      <a:pt x="312" y="101"/>
                    </a:lnTo>
                    <a:lnTo>
                      <a:pt x="296" y="110"/>
                    </a:lnTo>
                    <a:lnTo>
                      <a:pt x="279" y="113"/>
                    </a:lnTo>
                    <a:lnTo>
                      <a:pt x="55" y="113"/>
                    </a:lnTo>
                    <a:lnTo>
                      <a:pt x="38" y="110"/>
                    </a:lnTo>
                    <a:lnTo>
                      <a:pt x="22" y="101"/>
                    </a:lnTo>
                    <a:lnTo>
                      <a:pt x="10" y="89"/>
                    </a:lnTo>
                    <a:lnTo>
                      <a:pt x="2" y="74"/>
                    </a:lnTo>
                    <a:lnTo>
                      <a:pt x="0" y="56"/>
                    </a:lnTo>
                    <a:lnTo>
                      <a:pt x="2" y="38"/>
                    </a:lnTo>
                    <a:lnTo>
                      <a:pt x="10" y="24"/>
                    </a:lnTo>
                    <a:lnTo>
                      <a:pt x="22" y="11"/>
                    </a:lnTo>
                    <a:lnTo>
                      <a:pt x="38" y="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21"/>
              <p:cNvSpPr>
                <a:spLocks/>
              </p:cNvSpPr>
              <p:nvPr/>
            </p:nvSpPr>
            <p:spPr bwMode="auto">
              <a:xfrm>
                <a:off x="7727950" y="5192713"/>
                <a:ext cx="385763" cy="34925"/>
              </a:xfrm>
              <a:custGeom>
                <a:avLst/>
                <a:gdLst>
                  <a:gd name="T0" fmla="*/ 56 w 1212"/>
                  <a:gd name="T1" fmla="*/ 0 h 113"/>
                  <a:gd name="T2" fmla="*/ 1157 w 1212"/>
                  <a:gd name="T3" fmla="*/ 0 h 113"/>
                  <a:gd name="T4" fmla="*/ 1174 w 1212"/>
                  <a:gd name="T5" fmla="*/ 3 h 113"/>
                  <a:gd name="T6" fmla="*/ 1190 w 1212"/>
                  <a:gd name="T7" fmla="*/ 11 h 113"/>
                  <a:gd name="T8" fmla="*/ 1201 w 1212"/>
                  <a:gd name="T9" fmla="*/ 24 h 113"/>
                  <a:gd name="T10" fmla="*/ 1209 w 1212"/>
                  <a:gd name="T11" fmla="*/ 38 h 113"/>
                  <a:gd name="T12" fmla="*/ 1212 w 1212"/>
                  <a:gd name="T13" fmla="*/ 56 h 113"/>
                  <a:gd name="T14" fmla="*/ 1209 w 1212"/>
                  <a:gd name="T15" fmla="*/ 74 h 113"/>
                  <a:gd name="T16" fmla="*/ 1201 w 1212"/>
                  <a:gd name="T17" fmla="*/ 89 h 113"/>
                  <a:gd name="T18" fmla="*/ 1190 w 1212"/>
                  <a:gd name="T19" fmla="*/ 101 h 113"/>
                  <a:gd name="T20" fmla="*/ 1174 w 1212"/>
                  <a:gd name="T21" fmla="*/ 110 h 113"/>
                  <a:gd name="T22" fmla="*/ 1157 w 1212"/>
                  <a:gd name="T23" fmla="*/ 113 h 113"/>
                  <a:gd name="T24" fmla="*/ 56 w 1212"/>
                  <a:gd name="T25" fmla="*/ 113 h 113"/>
                  <a:gd name="T26" fmla="*/ 38 w 1212"/>
                  <a:gd name="T27" fmla="*/ 110 h 113"/>
                  <a:gd name="T28" fmla="*/ 24 w 1212"/>
                  <a:gd name="T29" fmla="*/ 101 h 113"/>
                  <a:gd name="T30" fmla="*/ 11 w 1212"/>
                  <a:gd name="T31" fmla="*/ 89 h 113"/>
                  <a:gd name="T32" fmla="*/ 3 w 1212"/>
                  <a:gd name="T33" fmla="*/ 74 h 113"/>
                  <a:gd name="T34" fmla="*/ 0 w 1212"/>
                  <a:gd name="T35" fmla="*/ 56 h 113"/>
                  <a:gd name="T36" fmla="*/ 3 w 1212"/>
                  <a:gd name="T37" fmla="*/ 38 h 113"/>
                  <a:gd name="T38" fmla="*/ 11 w 1212"/>
                  <a:gd name="T39" fmla="*/ 24 h 113"/>
                  <a:gd name="T40" fmla="*/ 24 w 1212"/>
                  <a:gd name="T41" fmla="*/ 11 h 113"/>
                  <a:gd name="T42" fmla="*/ 38 w 1212"/>
                  <a:gd name="T43" fmla="*/ 3 h 113"/>
                  <a:gd name="T44" fmla="*/ 56 w 1212"/>
                  <a:gd name="T4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12" h="113">
                    <a:moveTo>
                      <a:pt x="56" y="0"/>
                    </a:moveTo>
                    <a:lnTo>
                      <a:pt x="1157" y="0"/>
                    </a:lnTo>
                    <a:lnTo>
                      <a:pt x="1174" y="3"/>
                    </a:lnTo>
                    <a:lnTo>
                      <a:pt x="1190" y="11"/>
                    </a:lnTo>
                    <a:lnTo>
                      <a:pt x="1201" y="24"/>
                    </a:lnTo>
                    <a:lnTo>
                      <a:pt x="1209" y="38"/>
                    </a:lnTo>
                    <a:lnTo>
                      <a:pt x="1212" y="56"/>
                    </a:lnTo>
                    <a:lnTo>
                      <a:pt x="1209" y="74"/>
                    </a:lnTo>
                    <a:lnTo>
                      <a:pt x="1201" y="89"/>
                    </a:lnTo>
                    <a:lnTo>
                      <a:pt x="1190" y="101"/>
                    </a:lnTo>
                    <a:lnTo>
                      <a:pt x="1174" y="110"/>
                    </a:lnTo>
                    <a:lnTo>
                      <a:pt x="1157" y="113"/>
                    </a:lnTo>
                    <a:lnTo>
                      <a:pt x="56" y="113"/>
                    </a:lnTo>
                    <a:lnTo>
                      <a:pt x="38" y="110"/>
                    </a:lnTo>
                    <a:lnTo>
                      <a:pt x="24" y="101"/>
                    </a:lnTo>
                    <a:lnTo>
                      <a:pt x="11" y="89"/>
                    </a:lnTo>
                    <a:lnTo>
                      <a:pt x="3" y="74"/>
                    </a:lnTo>
                    <a:lnTo>
                      <a:pt x="0" y="56"/>
                    </a:lnTo>
                    <a:lnTo>
                      <a:pt x="3" y="38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38" y="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22"/>
              <p:cNvSpPr>
                <a:spLocks/>
              </p:cNvSpPr>
              <p:nvPr/>
            </p:nvSpPr>
            <p:spPr bwMode="auto">
              <a:xfrm>
                <a:off x="8148638" y="5357813"/>
                <a:ext cx="106363" cy="34925"/>
              </a:xfrm>
              <a:custGeom>
                <a:avLst/>
                <a:gdLst>
                  <a:gd name="T0" fmla="*/ 55 w 334"/>
                  <a:gd name="T1" fmla="*/ 0 h 111"/>
                  <a:gd name="T2" fmla="*/ 279 w 334"/>
                  <a:gd name="T3" fmla="*/ 0 h 111"/>
                  <a:gd name="T4" fmla="*/ 296 w 334"/>
                  <a:gd name="T5" fmla="*/ 2 h 111"/>
                  <a:gd name="T6" fmla="*/ 312 w 334"/>
                  <a:gd name="T7" fmla="*/ 10 h 111"/>
                  <a:gd name="T8" fmla="*/ 324 w 334"/>
                  <a:gd name="T9" fmla="*/ 22 h 111"/>
                  <a:gd name="T10" fmla="*/ 332 w 334"/>
                  <a:gd name="T11" fmla="*/ 38 h 111"/>
                  <a:gd name="T12" fmla="*/ 334 w 334"/>
                  <a:gd name="T13" fmla="*/ 55 h 111"/>
                  <a:gd name="T14" fmla="*/ 332 w 334"/>
                  <a:gd name="T15" fmla="*/ 73 h 111"/>
                  <a:gd name="T16" fmla="*/ 324 w 334"/>
                  <a:gd name="T17" fmla="*/ 89 h 111"/>
                  <a:gd name="T18" fmla="*/ 312 w 334"/>
                  <a:gd name="T19" fmla="*/ 101 h 111"/>
                  <a:gd name="T20" fmla="*/ 296 w 334"/>
                  <a:gd name="T21" fmla="*/ 108 h 111"/>
                  <a:gd name="T22" fmla="*/ 279 w 334"/>
                  <a:gd name="T23" fmla="*/ 111 h 111"/>
                  <a:gd name="T24" fmla="*/ 55 w 334"/>
                  <a:gd name="T25" fmla="*/ 111 h 111"/>
                  <a:gd name="T26" fmla="*/ 38 w 334"/>
                  <a:gd name="T27" fmla="*/ 108 h 111"/>
                  <a:gd name="T28" fmla="*/ 22 w 334"/>
                  <a:gd name="T29" fmla="*/ 101 h 111"/>
                  <a:gd name="T30" fmla="*/ 10 w 334"/>
                  <a:gd name="T31" fmla="*/ 89 h 111"/>
                  <a:gd name="T32" fmla="*/ 2 w 334"/>
                  <a:gd name="T33" fmla="*/ 73 h 111"/>
                  <a:gd name="T34" fmla="*/ 0 w 334"/>
                  <a:gd name="T35" fmla="*/ 55 h 111"/>
                  <a:gd name="T36" fmla="*/ 2 w 334"/>
                  <a:gd name="T37" fmla="*/ 38 h 111"/>
                  <a:gd name="T38" fmla="*/ 10 w 334"/>
                  <a:gd name="T39" fmla="*/ 22 h 111"/>
                  <a:gd name="T40" fmla="*/ 22 w 334"/>
                  <a:gd name="T41" fmla="*/ 10 h 111"/>
                  <a:gd name="T42" fmla="*/ 38 w 334"/>
                  <a:gd name="T43" fmla="*/ 2 h 111"/>
                  <a:gd name="T44" fmla="*/ 55 w 334"/>
                  <a:gd name="T4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34" h="111">
                    <a:moveTo>
                      <a:pt x="55" y="0"/>
                    </a:moveTo>
                    <a:lnTo>
                      <a:pt x="279" y="0"/>
                    </a:lnTo>
                    <a:lnTo>
                      <a:pt x="296" y="2"/>
                    </a:lnTo>
                    <a:lnTo>
                      <a:pt x="312" y="10"/>
                    </a:lnTo>
                    <a:lnTo>
                      <a:pt x="324" y="22"/>
                    </a:lnTo>
                    <a:lnTo>
                      <a:pt x="332" y="38"/>
                    </a:lnTo>
                    <a:lnTo>
                      <a:pt x="334" y="55"/>
                    </a:lnTo>
                    <a:lnTo>
                      <a:pt x="332" y="73"/>
                    </a:lnTo>
                    <a:lnTo>
                      <a:pt x="324" y="89"/>
                    </a:lnTo>
                    <a:lnTo>
                      <a:pt x="312" y="101"/>
                    </a:lnTo>
                    <a:lnTo>
                      <a:pt x="296" y="108"/>
                    </a:lnTo>
                    <a:lnTo>
                      <a:pt x="279" y="111"/>
                    </a:lnTo>
                    <a:lnTo>
                      <a:pt x="55" y="111"/>
                    </a:lnTo>
                    <a:lnTo>
                      <a:pt x="38" y="108"/>
                    </a:lnTo>
                    <a:lnTo>
                      <a:pt x="22" y="101"/>
                    </a:lnTo>
                    <a:lnTo>
                      <a:pt x="10" y="89"/>
                    </a:lnTo>
                    <a:lnTo>
                      <a:pt x="2" y="73"/>
                    </a:lnTo>
                    <a:lnTo>
                      <a:pt x="0" y="55"/>
                    </a:lnTo>
                    <a:lnTo>
                      <a:pt x="2" y="38"/>
                    </a:lnTo>
                    <a:lnTo>
                      <a:pt x="10" y="22"/>
                    </a:lnTo>
                    <a:lnTo>
                      <a:pt x="22" y="10"/>
                    </a:lnTo>
                    <a:lnTo>
                      <a:pt x="38" y="2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23"/>
              <p:cNvSpPr>
                <a:spLocks/>
              </p:cNvSpPr>
              <p:nvPr/>
            </p:nvSpPr>
            <p:spPr bwMode="auto">
              <a:xfrm>
                <a:off x="7727950" y="5357813"/>
                <a:ext cx="385763" cy="34925"/>
              </a:xfrm>
              <a:custGeom>
                <a:avLst/>
                <a:gdLst>
                  <a:gd name="T0" fmla="*/ 56 w 1212"/>
                  <a:gd name="T1" fmla="*/ 0 h 111"/>
                  <a:gd name="T2" fmla="*/ 1157 w 1212"/>
                  <a:gd name="T3" fmla="*/ 0 h 111"/>
                  <a:gd name="T4" fmla="*/ 1174 w 1212"/>
                  <a:gd name="T5" fmla="*/ 2 h 111"/>
                  <a:gd name="T6" fmla="*/ 1190 w 1212"/>
                  <a:gd name="T7" fmla="*/ 10 h 111"/>
                  <a:gd name="T8" fmla="*/ 1201 w 1212"/>
                  <a:gd name="T9" fmla="*/ 22 h 111"/>
                  <a:gd name="T10" fmla="*/ 1209 w 1212"/>
                  <a:gd name="T11" fmla="*/ 38 h 111"/>
                  <a:gd name="T12" fmla="*/ 1212 w 1212"/>
                  <a:gd name="T13" fmla="*/ 55 h 111"/>
                  <a:gd name="T14" fmla="*/ 1209 w 1212"/>
                  <a:gd name="T15" fmla="*/ 73 h 111"/>
                  <a:gd name="T16" fmla="*/ 1201 w 1212"/>
                  <a:gd name="T17" fmla="*/ 89 h 111"/>
                  <a:gd name="T18" fmla="*/ 1190 w 1212"/>
                  <a:gd name="T19" fmla="*/ 101 h 111"/>
                  <a:gd name="T20" fmla="*/ 1174 w 1212"/>
                  <a:gd name="T21" fmla="*/ 108 h 111"/>
                  <a:gd name="T22" fmla="*/ 1157 w 1212"/>
                  <a:gd name="T23" fmla="*/ 111 h 111"/>
                  <a:gd name="T24" fmla="*/ 56 w 1212"/>
                  <a:gd name="T25" fmla="*/ 111 h 111"/>
                  <a:gd name="T26" fmla="*/ 38 w 1212"/>
                  <a:gd name="T27" fmla="*/ 108 h 111"/>
                  <a:gd name="T28" fmla="*/ 24 w 1212"/>
                  <a:gd name="T29" fmla="*/ 101 h 111"/>
                  <a:gd name="T30" fmla="*/ 11 w 1212"/>
                  <a:gd name="T31" fmla="*/ 89 h 111"/>
                  <a:gd name="T32" fmla="*/ 3 w 1212"/>
                  <a:gd name="T33" fmla="*/ 73 h 111"/>
                  <a:gd name="T34" fmla="*/ 0 w 1212"/>
                  <a:gd name="T35" fmla="*/ 55 h 111"/>
                  <a:gd name="T36" fmla="*/ 3 w 1212"/>
                  <a:gd name="T37" fmla="*/ 38 h 111"/>
                  <a:gd name="T38" fmla="*/ 11 w 1212"/>
                  <a:gd name="T39" fmla="*/ 22 h 111"/>
                  <a:gd name="T40" fmla="*/ 24 w 1212"/>
                  <a:gd name="T41" fmla="*/ 10 h 111"/>
                  <a:gd name="T42" fmla="*/ 38 w 1212"/>
                  <a:gd name="T43" fmla="*/ 2 h 111"/>
                  <a:gd name="T44" fmla="*/ 56 w 1212"/>
                  <a:gd name="T4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12" h="111">
                    <a:moveTo>
                      <a:pt x="56" y="0"/>
                    </a:moveTo>
                    <a:lnTo>
                      <a:pt x="1157" y="0"/>
                    </a:lnTo>
                    <a:lnTo>
                      <a:pt x="1174" y="2"/>
                    </a:lnTo>
                    <a:lnTo>
                      <a:pt x="1190" y="10"/>
                    </a:lnTo>
                    <a:lnTo>
                      <a:pt x="1201" y="22"/>
                    </a:lnTo>
                    <a:lnTo>
                      <a:pt x="1209" y="38"/>
                    </a:lnTo>
                    <a:lnTo>
                      <a:pt x="1212" y="55"/>
                    </a:lnTo>
                    <a:lnTo>
                      <a:pt x="1209" y="73"/>
                    </a:lnTo>
                    <a:lnTo>
                      <a:pt x="1201" y="89"/>
                    </a:lnTo>
                    <a:lnTo>
                      <a:pt x="1190" y="101"/>
                    </a:lnTo>
                    <a:lnTo>
                      <a:pt x="1174" y="108"/>
                    </a:lnTo>
                    <a:lnTo>
                      <a:pt x="1157" y="111"/>
                    </a:lnTo>
                    <a:lnTo>
                      <a:pt x="56" y="111"/>
                    </a:lnTo>
                    <a:lnTo>
                      <a:pt x="38" y="108"/>
                    </a:lnTo>
                    <a:lnTo>
                      <a:pt x="24" y="101"/>
                    </a:lnTo>
                    <a:lnTo>
                      <a:pt x="11" y="89"/>
                    </a:lnTo>
                    <a:lnTo>
                      <a:pt x="3" y="73"/>
                    </a:lnTo>
                    <a:lnTo>
                      <a:pt x="0" y="55"/>
                    </a:lnTo>
                    <a:lnTo>
                      <a:pt x="3" y="38"/>
                    </a:lnTo>
                    <a:lnTo>
                      <a:pt x="11" y="22"/>
                    </a:lnTo>
                    <a:lnTo>
                      <a:pt x="24" y="10"/>
                    </a:lnTo>
                    <a:lnTo>
                      <a:pt x="38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34" name="Прямая соединительная линия 23"/>
          <p:cNvCxnSpPr>
            <a:stCxn id="32" idx="6"/>
          </p:cNvCxnSpPr>
          <p:nvPr/>
        </p:nvCxnSpPr>
        <p:spPr>
          <a:xfrm>
            <a:off x="2052657" y="2321687"/>
            <a:ext cx="1147506" cy="314513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23"/>
          <p:cNvCxnSpPr>
            <a:stCxn id="29" idx="7"/>
          </p:cNvCxnSpPr>
          <p:nvPr/>
        </p:nvCxnSpPr>
        <p:spPr>
          <a:xfrm flipV="1">
            <a:off x="3297418" y="2999161"/>
            <a:ext cx="1251899" cy="1272222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23"/>
          <p:cNvCxnSpPr>
            <a:endCxn id="23" idx="2"/>
          </p:cNvCxnSpPr>
          <p:nvPr/>
        </p:nvCxnSpPr>
        <p:spPr>
          <a:xfrm flipV="1">
            <a:off x="8720105" y="2321687"/>
            <a:ext cx="1379103" cy="254490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23"/>
          <p:cNvCxnSpPr>
            <a:endCxn id="25" idx="1"/>
          </p:cNvCxnSpPr>
          <p:nvPr/>
        </p:nvCxnSpPr>
        <p:spPr>
          <a:xfrm>
            <a:off x="7527415" y="2930226"/>
            <a:ext cx="1345602" cy="1341157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549317" y="5530294"/>
            <a:ext cx="313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Пользовательский веб-трафик</a:t>
            </a:r>
          </a:p>
        </p:txBody>
      </p:sp>
      <p:cxnSp>
        <p:nvCxnSpPr>
          <p:cNvPr id="41" name="Прямая соединительная линия 23"/>
          <p:cNvCxnSpPr/>
          <p:nvPr/>
        </p:nvCxnSpPr>
        <p:spPr>
          <a:xfrm>
            <a:off x="6096000" y="2503995"/>
            <a:ext cx="0" cy="1975459"/>
          </a:xfrm>
          <a:prstGeom prst="line">
            <a:avLst/>
          </a:prstGeom>
          <a:ln w="317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5581035" y="4440720"/>
            <a:ext cx="1044146" cy="1044146"/>
            <a:chOff x="5706328" y="4667219"/>
            <a:chExt cx="1044146" cy="1044146"/>
          </a:xfrm>
        </p:grpSpPr>
        <p:sp>
          <p:nvSpPr>
            <p:cNvPr id="39" name="Овал 4"/>
            <p:cNvSpPr/>
            <p:nvPr/>
          </p:nvSpPr>
          <p:spPr>
            <a:xfrm>
              <a:off x="5706328" y="4667219"/>
              <a:ext cx="1044146" cy="1044146"/>
            </a:xfrm>
            <a:prstGeom prst="ellipse">
              <a:avLst/>
            </a:prstGeom>
            <a:solidFill>
              <a:srgbClr val="C0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5954007" y="4887638"/>
              <a:ext cx="537314" cy="603308"/>
              <a:chOff x="7370767" y="2767013"/>
              <a:chExt cx="909638" cy="939801"/>
            </a:xfrm>
          </p:grpSpPr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7370767" y="3141663"/>
                <a:ext cx="909638" cy="190500"/>
              </a:xfrm>
              <a:custGeom>
                <a:avLst/>
                <a:gdLst>
                  <a:gd name="T0" fmla="*/ 490 w 3437"/>
                  <a:gd name="T1" fmla="*/ 0 h 721"/>
                  <a:gd name="T2" fmla="*/ 1134 w 3437"/>
                  <a:gd name="T3" fmla="*/ 0 h 721"/>
                  <a:gd name="T4" fmla="*/ 1134 w 3437"/>
                  <a:gd name="T5" fmla="*/ 86 h 721"/>
                  <a:gd name="T6" fmla="*/ 2301 w 3437"/>
                  <a:gd name="T7" fmla="*/ 86 h 721"/>
                  <a:gd name="T8" fmla="*/ 2301 w 3437"/>
                  <a:gd name="T9" fmla="*/ 0 h 721"/>
                  <a:gd name="T10" fmla="*/ 2945 w 3437"/>
                  <a:gd name="T11" fmla="*/ 0 h 721"/>
                  <a:gd name="T12" fmla="*/ 2945 w 3437"/>
                  <a:gd name="T13" fmla="*/ 86 h 721"/>
                  <a:gd name="T14" fmla="*/ 3437 w 3437"/>
                  <a:gd name="T15" fmla="*/ 86 h 721"/>
                  <a:gd name="T16" fmla="*/ 3437 w 3437"/>
                  <a:gd name="T17" fmla="*/ 193 h 721"/>
                  <a:gd name="T18" fmla="*/ 2945 w 3437"/>
                  <a:gd name="T19" fmla="*/ 193 h 721"/>
                  <a:gd name="T20" fmla="*/ 2945 w 3437"/>
                  <a:gd name="T21" fmla="*/ 274 h 721"/>
                  <a:gd name="T22" fmla="*/ 2674 w 3437"/>
                  <a:gd name="T23" fmla="*/ 274 h 721"/>
                  <a:gd name="T24" fmla="*/ 2674 w 3437"/>
                  <a:gd name="T25" fmla="*/ 721 h 721"/>
                  <a:gd name="T26" fmla="*/ 2581 w 3437"/>
                  <a:gd name="T27" fmla="*/ 721 h 721"/>
                  <a:gd name="T28" fmla="*/ 2581 w 3437"/>
                  <a:gd name="T29" fmla="*/ 274 h 721"/>
                  <a:gd name="T30" fmla="*/ 2301 w 3437"/>
                  <a:gd name="T31" fmla="*/ 274 h 721"/>
                  <a:gd name="T32" fmla="*/ 2301 w 3437"/>
                  <a:gd name="T33" fmla="*/ 193 h 721"/>
                  <a:gd name="T34" fmla="*/ 1134 w 3437"/>
                  <a:gd name="T35" fmla="*/ 193 h 721"/>
                  <a:gd name="T36" fmla="*/ 1134 w 3437"/>
                  <a:gd name="T37" fmla="*/ 274 h 721"/>
                  <a:gd name="T38" fmla="*/ 855 w 3437"/>
                  <a:gd name="T39" fmla="*/ 274 h 721"/>
                  <a:gd name="T40" fmla="*/ 855 w 3437"/>
                  <a:gd name="T41" fmla="*/ 721 h 721"/>
                  <a:gd name="T42" fmla="*/ 763 w 3437"/>
                  <a:gd name="T43" fmla="*/ 721 h 721"/>
                  <a:gd name="T44" fmla="*/ 763 w 3437"/>
                  <a:gd name="T45" fmla="*/ 274 h 721"/>
                  <a:gd name="T46" fmla="*/ 490 w 3437"/>
                  <a:gd name="T47" fmla="*/ 274 h 721"/>
                  <a:gd name="T48" fmla="*/ 490 w 3437"/>
                  <a:gd name="T49" fmla="*/ 193 h 721"/>
                  <a:gd name="T50" fmla="*/ 0 w 3437"/>
                  <a:gd name="T51" fmla="*/ 193 h 721"/>
                  <a:gd name="T52" fmla="*/ 0 w 3437"/>
                  <a:gd name="T53" fmla="*/ 86 h 721"/>
                  <a:gd name="T54" fmla="*/ 490 w 3437"/>
                  <a:gd name="T55" fmla="*/ 86 h 721"/>
                  <a:gd name="T56" fmla="*/ 490 w 3437"/>
                  <a:gd name="T57" fmla="*/ 0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437" h="721">
                    <a:moveTo>
                      <a:pt x="490" y="0"/>
                    </a:moveTo>
                    <a:lnTo>
                      <a:pt x="1134" y="0"/>
                    </a:lnTo>
                    <a:lnTo>
                      <a:pt x="1134" y="86"/>
                    </a:lnTo>
                    <a:lnTo>
                      <a:pt x="2301" y="86"/>
                    </a:lnTo>
                    <a:lnTo>
                      <a:pt x="2301" y="0"/>
                    </a:lnTo>
                    <a:lnTo>
                      <a:pt x="2945" y="0"/>
                    </a:lnTo>
                    <a:lnTo>
                      <a:pt x="2945" y="86"/>
                    </a:lnTo>
                    <a:lnTo>
                      <a:pt x="3437" y="86"/>
                    </a:lnTo>
                    <a:lnTo>
                      <a:pt x="3437" y="193"/>
                    </a:lnTo>
                    <a:lnTo>
                      <a:pt x="2945" y="193"/>
                    </a:lnTo>
                    <a:lnTo>
                      <a:pt x="2945" y="274"/>
                    </a:lnTo>
                    <a:lnTo>
                      <a:pt x="2674" y="274"/>
                    </a:lnTo>
                    <a:lnTo>
                      <a:pt x="2674" y="721"/>
                    </a:lnTo>
                    <a:lnTo>
                      <a:pt x="2581" y="721"/>
                    </a:lnTo>
                    <a:lnTo>
                      <a:pt x="2581" y="274"/>
                    </a:lnTo>
                    <a:lnTo>
                      <a:pt x="2301" y="274"/>
                    </a:lnTo>
                    <a:lnTo>
                      <a:pt x="2301" y="193"/>
                    </a:lnTo>
                    <a:lnTo>
                      <a:pt x="1134" y="193"/>
                    </a:lnTo>
                    <a:lnTo>
                      <a:pt x="1134" y="274"/>
                    </a:lnTo>
                    <a:lnTo>
                      <a:pt x="855" y="274"/>
                    </a:lnTo>
                    <a:lnTo>
                      <a:pt x="855" y="721"/>
                    </a:lnTo>
                    <a:lnTo>
                      <a:pt x="763" y="721"/>
                    </a:lnTo>
                    <a:lnTo>
                      <a:pt x="763" y="274"/>
                    </a:lnTo>
                    <a:lnTo>
                      <a:pt x="490" y="274"/>
                    </a:lnTo>
                    <a:lnTo>
                      <a:pt x="490" y="193"/>
                    </a:lnTo>
                    <a:lnTo>
                      <a:pt x="0" y="193"/>
                    </a:lnTo>
                    <a:lnTo>
                      <a:pt x="0" y="86"/>
                    </a:lnTo>
                    <a:lnTo>
                      <a:pt x="490" y="86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42"/>
              <p:cNvSpPr>
                <a:spLocks noEditPoints="1"/>
              </p:cNvSpPr>
              <p:nvPr/>
            </p:nvSpPr>
            <p:spPr bwMode="auto">
              <a:xfrm>
                <a:off x="7626355" y="2767013"/>
                <a:ext cx="396875" cy="336550"/>
              </a:xfrm>
              <a:custGeom>
                <a:avLst/>
                <a:gdLst>
                  <a:gd name="T0" fmla="*/ 153 w 1499"/>
                  <a:gd name="T1" fmla="*/ 153 h 1276"/>
                  <a:gd name="T2" fmla="*/ 153 w 1499"/>
                  <a:gd name="T3" fmla="*/ 842 h 1276"/>
                  <a:gd name="T4" fmla="*/ 1347 w 1499"/>
                  <a:gd name="T5" fmla="*/ 842 h 1276"/>
                  <a:gd name="T6" fmla="*/ 1347 w 1499"/>
                  <a:gd name="T7" fmla="*/ 153 h 1276"/>
                  <a:gd name="T8" fmla="*/ 153 w 1499"/>
                  <a:gd name="T9" fmla="*/ 153 h 1276"/>
                  <a:gd name="T10" fmla="*/ 1120 w 1499"/>
                  <a:gd name="T11" fmla="*/ 0 h 1276"/>
                  <a:gd name="T12" fmla="*/ 1499 w 1499"/>
                  <a:gd name="T13" fmla="*/ 0 h 1276"/>
                  <a:gd name="T14" fmla="*/ 1499 w 1499"/>
                  <a:gd name="T15" fmla="*/ 996 h 1276"/>
                  <a:gd name="T16" fmla="*/ 955 w 1499"/>
                  <a:gd name="T17" fmla="*/ 996 h 1276"/>
                  <a:gd name="T18" fmla="*/ 955 w 1499"/>
                  <a:gd name="T19" fmla="*/ 1203 h 1276"/>
                  <a:gd name="T20" fmla="*/ 1181 w 1499"/>
                  <a:gd name="T21" fmla="*/ 1203 h 1276"/>
                  <a:gd name="T22" fmla="*/ 1181 w 1499"/>
                  <a:gd name="T23" fmla="*/ 1276 h 1276"/>
                  <a:gd name="T24" fmla="*/ 318 w 1499"/>
                  <a:gd name="T25" fmla="*/ 1276 h 1276"/>
                  <a:gd name="T26" fmla="*/ 318 w 1499"/>
                  <a:gd name="T27" fmla="*/ 1203 h 1276"/>
                  <a:gd name="T28" fmla="*/ 537 w 1499"/>
                  <a:gd name="T29" fmla="*/ 1203 h 1276"/>
                  <a:gd name="T30" fmla="*/ 537 w 1499"/>
                  <a:gd name="T31" fmla="*/ 996 h 1276"/>
                  <a:gd name="T32" fmla="*/ 0 w 1499"/>
                  <a:gd name="T33" fmla="*/ 996 h 1276"/>
                  <a:gd name="T34" fmla="*/ 0 w 1499"/>
                  <a:gd name="T35" fmla="*/ 0 h 1276"/>
                  <a:gd name="T36" fmla="*/ 1120 w 1499"/>
                  <a:gd name="T37" fmla="*/ 0 h 1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99" h="1276">
                    <a:moveTo>
                      <a:pt x="153" y="153"/>
                    </a:moveTo>
                    <a:lnTo>
                      <a:pt x="153" y="842"/>
                    </a:lnTo>
                    <a:lnTo>
                      <a:pt x="1347" y="842"/>
                    </a:lnTo>
                    <a:lnTo>
                      <a:pt x="1347" y="153"/>
                    </a:lnTo>
                    <a:lnTo>
                      <a:pt x="153" y="153"/>
                    </a:lnTo>
                    <a:close/>
                    <a:moveTo>
                      <a:pt x="1120" y="0"/>
                    </a:moveTo>
                    <a:lnTo>
                      <a:pt x="1499" y="0"/>
                    </a:lnTo>
                    <a:lnTo>
                      <a:pt x="1499" y="996"/>
                    </a:lnTo>
                    <a:lnTo>
                      <a:pt x="955" y="996"/>
                    </a:lnTo>
                    <a:lnTo>
                      <a:pt x="955" y="1203"/>
                    </a:lnTo>
                    <a:lnTo>
                      <a:pt x="1181" y="1203"/>
                    </a:lnTo>
                    <a:lnTo>
                      <a:pt x="1181" y="1276"/>
                    </a:lnTo>
                    <a:lnTo>
                      <a:pt x="318" y="1276"/>
                    </a:lnTo>
                    <a:lnTo>
                      <a:pt x="318" y="1203"/>
                    </a:lnTo>
                    <a:lnTo>
                      <a:pt x="537" y="1203"/>
                    </a:lnTo>
                    <a:lnTo>
                      <a:pt x="537" y="996"/>
                    </a:lnTo>
                    <a:lnTo>
                      <a:pt x="0" y="996"/>
                    </a:lnTo>
                    <a:lnTo>
                      <a:pt x="0" y="0"/>
                    </a:lnTo>
                    <a:lnTo>
                      <a:pt x="11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43"/>
              <p:cNvSpPr>
                <a:spLocks noEditPoints="1"/>
              </p:cNvSpPr>
              <p:nvPr/>
            </p:nvSpPr>
            <p:spPr bwMode="auto">
              <a:xfrm>
                <a:off x="7866067" y="3368676"/>
                <a:ext cx="396875" cy="338138"/>
              </a:xfrm>
              <a:custGeom>
                <a:avLst/>
                <a:gdLst>
                  <a:gd name="T0" fmla="*/ 154 w 1500"/>
                  <a:gd name="T1" fmla="*/ 155 h 1277"/>
                  <a:gd name="T2" fmla="*/ 154 w 1500"/>
                  <a:gd name="T3" fmla="*/ 842 h 1277"/>
                  <a:gd name="T4" fmla="*/ 1348 w 1500"/>
                  <a:gd name="T5" fmla="*/ 842 h 1277"/>
                  <a:gd name="T6" fmla="*/ 1348 w 1500"/>
                  <a:gd name="T7" fmla="*/ 155 h 1277"/>
                  <a:gd name="T8" fmla="*/ 154 w 1500"/>
                  <a:gd name="T9" fmla="*/ 155 h 1277"/>
                  <a:gd name="T10" fmla="*/ 0 w 1500"/>
                  <a:gd name="T11" fmla="*/ 0 h 1277"/>
                  <a:gd name="T12" fmla="*/ 1500 w 1500"/>
                  <a:gd name="T13" fmla="*/ 0 h 1277"/>
                  <a:gd name="T14" fmla="*/ 1500 w 1500"/>
                  <a:gd name="T15" fmla="*/ 997 h 1277"/>
                  <a:gd name="T16" fmla="*/ 956 w 1500"/>
                  <a:gd name="T17" fmla="*/ 997 h 1277"/>
                  <a:gd name="T18" fmla="*/ 956 w 1500"/>
                  <a:gd name="T19" fmla="*/ 1204 h 1277"/>
                  <a:gd name="T20" fmla="*/ 1182 w 1500"/>
                  <a:gd name="T21" fmla="*/ 1204 h 1277"/>
                  <a:gd name="T22" fmla="*/ 1182 w 1500"/>
                  <a:gd name="T23" fmla="*/ 1277 h 1277"/>
                  <a:gd name="T24" fmla="*/ 319 w 1500"/>
                  <a:gd name="T25" fmla="*/ 1277 h 1277"/>
                  <a:gd name="T26" fmla="*/ 319 w 1500"/>
                  <a:gd name="T27" fmla="*/ 1204 h 1277"/>
                  <a:gd name="T28" fmla="*/ 538 w 1500"/>
                  <a:gd name="T29" fmla="*/ 1204 h 1277"/>
                  <a:gd name="T30" fmla="*/ 538 w 1500"/>
                  <a:gd name="T31" fmla="*/ 997 h 1277"/>
                  <a:gd name="T32" fmla="*/ 0 w 1500"/>
                  <a:gd name="T33" fmla="*/ 997 h 1277"/>
                  <a:gd name="T34" fmla="*/ 0 w 1500"/>
                  <a:gd name="T35" fmla="*/ 0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00" h="1277">
                    <a:moveTo>
                      <a:pt x="154" y="155"/>
                    </a:moveTo>
                    <a:lnTo>
                      <a:pt x="154" y="842"/>
                    </a:lnTo>
                    <a:lnTo>
                      <a:pt x="1348" y="842"/>
                    </a:lnTo>
                    <a:lnTo>
                      <a:pt x="1348" y="155"/>
                    </a:lnTo>
                    <a:lnTo>
                      <a:pt x="154" y="155"/>
                    </a:lnTo>
                    <a:close/>
                    <a:moveTo>
                      <a:pt x="0" y="0"/>
                    </a:moveTo>
                    <a:lnTo>
                      <a:pt x="1500" y="0"/>
                    </a:lnTo>
                    <a:lnTo>
                      <a:pt x="1500" y="997"/>
                    </a:lnTo>
                    <a:lnTo>
                      <a:pt x="956" y="997"/>
                    </a:lnTo>
                    <a:lnTo>
                      <a:pt x="956" y="1204"/>
                    </a:lnTo>
                    <a:lnTo>
                      <a:pt x="1182" y="1204"/>
                    </a:lnTo>
                    <a:lnTo>
                      <a:pt x="1182" y="1277"/>
                    </a:lnTo>
                    <a:lnTo>
                      <a:pt x="319" y="1277"/>
                    </a:lnTo>
                    <a:lnTo>
                      <a:pt x="319" y="1204"/>
                    </a:lnTo>
                    <a:lnTo>
                      <a:pt x="538" y="1204"/>
                    </a:lnTo>
                    <a:lnTo>
                      <a:pt x="538" y="997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44"/>
              <p:cNvSpPr>
                <a:spLocks noEditPoints="1"/>
              </p:cNvSpPr>
              <p:nvPr/>
            </p:nvSpPr>
            <p:spPr bwMode="auto">
              <a:xfrm>
                <a:off x="7388230" y="3368676"/>
                <a:ext cx="396875" cy="338138"/>
              </a:xfrm>
              <a:custGeom>
                <a:avLst/>
                <a:gdLst>
                  <a:gd name="T0" fmla="*/ 153 w 1499"/>
                  <a:gd name="T1" fmla="*/ 155 h 1277"/>
                  <a:gd name="T2" fmla="*/ 153 w 1499"/>
                  <a:gd name="T3" fmla="*/ 842 h 1277"/>
                  <a:gd name="T4" fmla="*/ 1347 w 1499"/>
                  <a:gd name="T5" fmla="*/ 842 h 1277"/>
                  <a:gd name="T6" fmla="*/ 1347 w 1499"/>
                  <a:gd name="T7" fmla="*/ 155 h 1277"/>
                  <a:gd name="T8" fmla="*/ 153 w 1499"/>
                  <a:gd name="T9" fmla="*/ 155 h 1277"/>
                  <a:gd name="T10" fmla="*/ 0 w 1499"/>
                  <a:gd name="T11" fmla="*/ 0 h 1277"/>
                  <a:gd name="T12" fmla="*/ 1499 w 1499"/>
                  <a:gd name="T13" fmla="*/ 0 h 1277"/>
                  <a:gd name="T14" fmla="*/ 1499 w 1499"/>
                  <a:gd name="T15" fmla="*/ 997 h 1277"/>
                  <a:gd name="T16" fmla="*/ 961 w 1499"/>
                  <a:gd name="T17" fmla="*/ 997 h 1277"/>
                  <a:gd name="T18" fmla="*/ 961 w 1499"/>
                  <a:gd name="T19" fmla="*/ 1204 h 1277"/>
                  <a:gd name="T20" fmla="*/ 1180 w 1499"/>
                  <a:gd name="T21" fmla="*/ 1204 h 1277"/>
                  <a:gd name="T22" fmla="*/ 1180 w 1499"/>
                  <a:gd name="T23" fmla="*/ 1277 h 1277"/>
                  <a:gd name="T24" fmla="*/ 319 w 1499"/>
                  <a:gd name="T25" fmla="*/ 1277 h 1277"/>
                  <a:gd name="T26" fmla="*/ 319 w 1499"/>
                  <a:gd name="T27" fmla="*/ 1204 h 1277"/>
                  <a:gd name="T28" fmla="*/ 544 w 1499"/>
                  <a:gd name="T29" fmla="*/ 1204 h 1277"/>
                  <a:gd name="T30" fmla="*/ 544 w 1499"/>
                  <a:gd name="T31" fmla="*/ 997 h 1277"/>
                  <a:gd name="T32" fmla="*/ 0 w 1499"/>
                  <a:gd name="T33" fmla="*/ 997 h 1277"/>
                  <a:gd name="T34" fmla="*/ 0 w 1499"/>
                  <a:gd name="T35" fmla="*/ 0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9" h="1277">
                    <a:moveTo>
                      <a:pt x="153" y="155"/>
                    </a:moveTo>
                    <a:lnTo>
                      <a:pt x="153" y="842"/>
                    </a:lnTo>
                    <a:lnTo>
                      <a:pt x="1347" y="842"/>
                    </a:lnTo>
                    <a:lnTo>
                      <a:pt x="1347" y="155"/>
                    </a:lnTo>
                    <a:lnTo>
                      <a:pt x="153" y="155"/>
                    </a:lnTo>
                    <a:close/>
                    <a:moveTo>
                      <a:pt x="0" y="0"/>
                    </a:moveTo>
                    <a:lnTo>
                      <a:pt x="1499" y="0"/>
                    </a:lnTo>
                    <a:lnTo>
                      <a:pt x="1499" y="997"/>
                    </a:lnTo>
                    <a:lnTo>
                      <a:pt x="961" y="997"/>
                    </a:lnTo>
                    <a:lnTo>
                      <a:pt x="961" y="1204"/>
                    </a:lnTo>
                    <a:lnTo>
                      <a:pt x="1180" y="1204"/>
                    </a:lnTo>
                    <a:lnTo>
                      <a:pt x="1180" y="1277"/>
                    </a:lnTo>
                    <a:lnTo>
                      <a:pt x="319" y="1277"/>
                    </a:lnTo>
                    <a:lnTo>
                      <a:pt x="319" y="1204"/>
                    </a:lnTo>
                    <a:lnTo>
                      <a:pt x="544" y="1204"/>
                    </a:lnTo>
                    <a:lnTo>
                      <a:pt x="544" y="997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269476" y="114879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MultiScanner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0"/>
          <a:stretch/>
        </p:blipFill>
        <p:spPr>
          <a:xfrm>
            <a:off x="2442271" y="2046572"/>
            <a:ext cx="7097667" cy="18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 bright="20000" contrast="20000"/>
          </a:blip>
          <a:srcRect t="12517"/>
          <a:stretch/>
        </p:blipFill>
        <p:spPr>
          <a:xfrm>
            <a:off x="0" y="862984"/>
            <a:ext cx="12206216" cy="5999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862984"/>
            <a:ext cx="12192000" cy="5995016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Удобство использования и наглядность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8" y="2306327"/>
            <a:ext cx="6965341" cy="36531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33530" y="1321596"/>
            <a:ext cx="105080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Интуитивно</a:t>
            </a: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понятный интерфейс и визуализация 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необходимой </a:t>
            </a:r>
            <a:b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ИБ-специалисту информации на дашбордах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85" y="2480908"/>
            <a:ext cx="7264451" cy="3675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23" y="2668411"/>
            <a:ext cx="6909255" cy="3672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9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en-US" dirty="0" smtClean="0"/>
              <a:t>PT ISIM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Работы по анализу защищенности, проведенные </a:t>
            </a:r>
            <a:r>
              <a:rPr lang="en-US" dirty="0" smtClean="0"/>
              <a:t>PT</a:t>
            </a:r>
            <a:r>
              <a:rPr lang="ru-RU" dirty="0" smtClean="0"/>
              <a:t> в 2017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2273300" y="1587355"/>
            <a:ext cx="9729787" cy="17005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/>
              <a:t>Завершено несколько крупных проектов</a:t>
            </a:r>
            <a:r>
              <a:rPr lang="ru-RU" sz="3200" dirty="0"/>
              <a:t> </a:t>
            </a:r>
            <a:r>
              <a:rPr lang="ru-RU" sz="3200" dirty="0" smtClean="0"/>
              <a:t>в энергетике, транспорте, металлургической и нефтегазовой промышленности</a:t>
            </a:r>
            <a:endParaRPr lang="en-US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 smtClean="0"/>
              <a:t>Везде обнаружены критические уязвимости</a:t>
            </a:r>
            <a:endParaRPr lang="ru-RU" sz="3200" b="1" dirty="0"/>
          </a:p>
        </p:txBody>
      </p:sp>
      <p:pic>
        <p:nvPicPr>
          <p:cNvPr id="5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9" y="1914433"/>
            <a:ext cx="1009814" cy="950065"/>
          </a:xfrm>
          <a:prstGeom prst="rect">
            <a:avLst/>
          </a:prstGeom>
        </p:spPr>
      </p:pic>
      <p:pic>
        <p:nvPicPr>
          <p:cNvPr id="6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4" y="4585872"/>
            <a:ext cx="1008273" cy="10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7"/>
          <p:cNvSpPr/>
          <p:nvPr/>
        </p:nvSpPr>
        <p:spPr>
          <a:xfrm>
            <a:off x="0" y="1249873"/>
            <a:ext cx="4643017" cy="69077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-1" y="2125262"/>
            <a:ext cx="4643021" cy="11239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495" y="67039"/>
            <a:ext cx="11422072" cy="636078"/>
          </a:xfrm>
        </p:spPr>
        <p:txBody>
          <a:bodyPr anchor="b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Industrial Security Incident Manager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2114" y="1429500"/>
            <a:ext cx="66493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Понимание отраслевой </a:t>
            </a: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специфики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системе учитываются используемые протоколы, архитектура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оборудование, типичные уязвимости ТП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</a:t>
            </a:r>
            <a:r>
              <a:rPr lang="ru-RU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без вмешательства в технологический </a:t>
            </a: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мониторинга событий используются копии сетевого трафика</a:t>
            </a:r>
          </a:p>
          <a:p>
            <a:pPr>
              <a:spcAft>
                <a:spcPts val="1800"/>
              </a:spcAft>
            </a:pP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Умный» анализ трафика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разбирает сетевой трафик и генерирует простой список событий, который не нужно дополнительно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интерпретировать</a:t>
            </a:r>
          </a:p>
          <a:p>
            <a:pPr>
              <a:spcAft>
                <a:spcPts val="1800"/>
              </a:spcAft>
            </a:pP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Оперативная </a:t>
            </a:r>
            <a:r>
              <a:rPr lang="ru-RU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на всех </a:t>
            </a: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Отражение информации на карте техпроцесса, автоматическое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уведомление об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инцидентах, инструкции для оператора АСУ ТП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доступ к анализу трафика для специалистов по безопасности</a:t>
            </a:r>
          </a:p>
          <a:p>
            <a:pPr>
              <a:spcAft>
                <a:spcPts val="1800"/>
              </a:spcAft>
            </a:pP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обнаружения </a:t>
            </a:r>
            <a:r>
              <a:rPr lang="ru-RU" sz="1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распределенных во времени </a:t>
            </a:r>
            <a:r>
              <a:rPr lang="ru-RU" sz="1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ISIM связывает между собой и выстраивает в цепочку отдельные события, сравнивая их с векторами типичных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2657" y="1325637"/>
            <a:ext cx="427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 выявляет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16893"/>
            <a:ext cx="4643021" cy="1123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-2" y="4908525"/>
            <a:ext cx="4643021" cy="11239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"/>
          <p:cNvSpPr/>
          <p:nvPr/>
        </p:nvSpPr>
        <p:spPr>
          <a:xfrm>
            <a:off x="1411549" y="3878821"/>
            <a:ext cx="3231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13" name="Прямоугольник 1"/>
          <p:cNvSpPr/>
          <p:nvPr/>
        </p:nvSpPr>
        <p:spPr>
          <a:xfrm>
            <a:off x="1411549" y="2517216"/>
            <a:ext cx="3231468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Внешние угрозы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"/>
          <p:cNvSpPr/>
          <p:nvPr/>
        </p:nvSpPr>
        <p:spPr>
          <a:xfrm>
            <a:off x="1411549" y="5240425"/>
            <a:ext cx="3231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Ошибки конфигурации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6" y="5060573"/>
            <a:ext cx="820763" cy="8198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95" y="2272544"/>
            <a:ext cx="849394" cy="829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95" y="3630556"/>
            <a:ext cx="839850" cy="8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en-US" dirty="0" err="1" smtClean="0"/>
              <a:t>MaxPatrol</a:t>
            </a:r>
            <a:r>
              <a:rPr lang="en-US" dirty="0" smtClean="0"/>
              <a:t> SIEM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5068"/>
          <a:stretch/>
        </p:blipFill>
        <p:spPr bwMode="auto">
          <a:xfrm>
            <a:off x="6098104" y="847525"/>
            <a:ext cx="6103421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05525" y="861042"/>
            <a:ext cx="6096000" cy="6000750"/>
          </a:xfrm>
          <a:prstGeom prst="rect">
            <a:avLst/>
          </a:prstGeom>
          <a:solidFill>
            <a:schemeClr val="tx1">
              <a:lumMod val="85000"/>
              <a:lumOff val="15000"/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cs typeface="Arial" panose="020B0604020202020204" pitchFamily="34" charset="0"/>
              </a:rPr>
              <a:t>Почему выявлять атаки становится все сложнее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571015" y="3292974"/>
            <a:ext cx="5342820" cy="701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Что можно сделать?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096000" y="847625"/>
            <a:ext cx="0" cy="6010375"/>
          </a:xfrm>
          <a:prstGeom prst="lin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Текст 2"/>
          <p:cNvSpPr txBox="1">
            <a:spLocks/>
          </p:cNvSpPr>
          <p:nvPr/>
        </p:nvSpPr>
        <p:spPr>
          <a:xfrm>
            <a:off x="292101" y="1385161"/>
            <a:ext cx="5174450" cy="779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000" dirty="0" smtClean="0"/>
              <a:t>Средства защиты, конечные и сетевые устройства создают миллионы событий, терабайты логов</a:t>
            </a: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149290" y="2772245"/>
            <a:ext cx="5274914" cy="1085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dirty="0" smtClean="0"/>
              <a:t>Реагировать на все инциденты ИБ неэффективно: 50–95% из них</a:t>
            </a:r>
            <a:r>
              <a:rPr lang="en-US" sz="2000" dirty="0" smtClean="0"/>
              <a:t> </a:t>
            </a:r>
            <a:r>
              <a:rPr lang="ru-RU" sz="2000" dirty="0" smtClean="0"/>
              <a:t>составляют ложные срабатывания на СЗИ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1076325" y="4084320"/>
            <a:ext cx="4347879" cy="500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dirty="0" smtClean="0"/>
              <a:t>Данные с одного средства защиты не выявляют сложные </a:t>
            </a:r>
            <a:br>
              <a:rPr lang="ru-RU" sz="2000" dirty="0" smtClean="0"/>
            </a:br>
            <a:r>
              <a:rPr lang="ru-RU" sz="2000" dirty="0" smtClean="0"/>
              <a:t>и целенаправленные атаки</a:t>
            </a: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292101" y="5319633"/>
            <a:ext cx="5132103" cy="500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000" dirty="0" smtClean="0"/>
              <a:t>Инциденты разбросаны по разным системам и десяткам отчетов</a:t>
            </a:r>
          </a:p>
        </p:txBody>
      </p:sp>
      <p:sp>
        <p:nvSpPr>
          <p:cNvPr id="6" name="Овал 5"/>
          <p:cNvSpPr/>
          <p:nvPr/>
        </p:nvSpPr>
        <p:spPr>
          <a:xfrm>
            <a:off x="5920858" y="4397509"/>
            <a:ext cx="371992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Овал 7"/>
          <p:cNvSpPr/>
          <p:nvPr/>
        </p:nvSpPr>
        <p:spPr>
          <a:xfrm>
            <a:off x="5906017" y="2979803"/>
            <a:ext cx="374650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Овал 9"/>
          <p:cNvSpPr/>
          <p:nvPr/>
        </p:nvSpPr>
        <p:spPr>
          <a:xfrm>
            <a:off x="5918200" y="1650064"/>
            <a:ext cx="374650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Овал 25"/>
          <p:cNvSpPr/>
          <p:nvPr/>
        </p:nvSpPr>
        <p:spPr>
          <a:xfrm>
            <a:off x="5920858" y="5408096"/>
            <a:ext cx="374650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Наши заказчики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81395" y="993361"/>
            <a:ext cx="2873307" cy="5659590"/>
            <a:chOff x="281395" y="993361"/>
            <a:chExt cx="2873307" cy="5659590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281395" y="993361"/>
              <a:ext cx="2873307" cy="5659590"/>
            </a:xfrm>
            <a:prstGeom prst="roundRect">
              <a:avLst>
                <a:gd name="adj" fmla="val 2028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00" b="1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114"/>
            <p:cNvSpPr txBox="1"/>
            <p:nvPr/>
          </p:nvSpPr>
          <p:spPr>
            <a:xfrm>
              <a:off x="353413" y="1113440"/>
              <a:ext cx="2736720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dirty="0">
                  <a:solidFill>
                    <a:srgbClr val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Финансы, страхование</a:t>
              </a:r>
              <a:endParaRPr lang="en-US" b="1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7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0655" y="1653208"/>
            <a:ext cx="1887770" cy="48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9886" y="4167065"/>
            <a:ext cx="948283" cy="9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53" descr="D:\!Positive Technologies\1336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29" y="2210295"/>
            <a:ext cx="1929009" cy="396549"/>
          </a:xfrm>
          <a:prstGeom prst="rect">
            <a:avLst/>
          </a:prstGeom>
          <a:noFill/>
        </p:spPr>
      </p:pic>
      <p:pic>
        <p:nvPicPr>
          <p:cNvPr id="77" name="Picture 58" descr="http://obzor.westsib.ru/i/n/2011/12/359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1" y="4176771"/>
            <a:ext cx="1950590" cy="464426"/>
          </a:xfrm>
          <a:prstGeom prst="rect">
            <a:avLst/>
          </a:prstGeom>
          <a:noFill/>
        </p:spPr>
      </p:pic>
      <p:pic>
        <p:nvPicPr>
          <p:cNvPr id="81" name="Picture 4" descr="http://www.sbra.ru/files/images/53c470ab3ccdb6d55ba69025eb92018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104" y="1661245"/>
            <a:ext cx="888721" cy="8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&amp;Kcy;&amp;acy;&amp;rcy;&amp;tcy;&amp;icy;&amp;ncy;&amp;kcy;&amp;acy; 7 &amp;icy;&amp;zcy; 4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0539" y="1805628"/>
            <a:ext cx="1020539" cy="58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0" descr="http://www.edem-mebel.ru/data/home/clients/logo/src_minoboron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0539" y="2948488"/>
            <a:ext cx="1020539" cy="72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4" descr="&amp;Fcy;&amp;iecy;&amp;dcy;&amp;iecy;&amp;rcy;&amp;acy;&amp;lcy;&amp;softcy;&amp;ncy;&amp;acy;&amp;yacy; &amp;tcy;&amp;acy;&amp;mcy;&amp;ocy;&amp;zhcy;&amp;iecy;&amp;ncy;&amp;ncy;&amp;acy;&amp;yacy; &amp;scy;&amp;lcy;&amp;ucy;&amp;zhcy;&amp;bcy;&amp;acy; &amp;Rcy;&amp;ocy;&amp;scy;&amp;scy;&amp;icy;&amp;icy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288" y="5471334"/>
            <a:ext cx="653542" cy="77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0" descr="http://www.tmk-group.ru/img/tmk_logo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637"/>
          <a:stretch/>
        </p:blipFill>
        <p:spPr bwMode="auto">
          <a:xfrm>
            <a:off x="7884653" y="2034403"/>
            <a:ext cx="1035412" cy="9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245586" y="993361"/>
            <a:ext cx="2873307" cy="5659590"/>
            <a:chOff x="3243396" y="1007123"/>
            <a:chExt cx="2873307" cy="5659590"/>
          </a:xfrm>
        </p:grpSpPr>
        <p:sp>
          <p:nvSpPr>
            <p:cNvPr id="105" name="TextBox 113"/>
            <p:cNvSpPr txBox="1"/>
            <p:nvPr/>
          </p:nvSpPr>
          <p:spPr>
            <a:xfrm>
              <a:off x="3518521" y="1113440"/>
              <a:ext cx="23230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</a:lstStyle>
            <a:p>
              <a:r>
                <a:rPr lang="ru-RU" dirty="0"/>
                <a:t>Телекоммуникации</a:t>
              </a:r>
              <a:endParaRPr lang="en-US" dirty="0"/>
            </a:p>
          </p:txBody>
        </p:sp>
        <p:sp>
          <p:nvSpPr>
            <p:cNvPr id="106" name="Скругленный прямоугольник 105"/>
            <p:cNvSpPr/>
            <p:nvPr/>
          </p:nvSpPr>
          <p:spPr>
            <a:xfrm>
              <a:off x="3243396" y="1007123"/>
              <a:ext cx="2873307" cy="5659590"/>
            </a:xfrm>
            <a:prstGeom prst="roundRect">
              <a:avLst>
                <a:gd name="adj" fmla="val 2346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209777" y="993361"/>
            <a:ext cx="2873307" cy="5659590"/>
            <a:chOff x="6204521" y="1007123"/>
            <a:chExt cx="2873307" cy="5659590"/>
          </a:xfrm>
        </p:grpSpPr>
        <p:sp>
          <p:nvSpPr>
            <p:cNvPr id="101" name="TextBox 116"/>
            <p:cNvSpPr txBox="1"/>
            <p:nvPr/>
          </p:nvSpPr>
          <p:spPr>
            <a:xfrm>
              <a:off x="6496595" y="1113440"/>
              <a:ext cx="2289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</a:lstStyle>
            <a:p>
              <a:r>
                <a:rPr lang="ru-RU" dirty="0"/>
                <a:t>Промышленность, энергетика</a:t>
              </a:r>
              <a:endParaRPr lang="en-US" dirty="0"/>
            </a:p>
          </p:txBody>
        </p:sp>
        <p:sp>
          <p:nvSpPr>
            <p:cNvPr id="107" name="Скругленный прямоугольник 106"/>
            <p:cNvSpPr/>
            <p:nvPr/>
          </p:nvSpPr>
          <p:spPr>
            <a:xfrm>
              <a:off x="6204521" y="1007123"/>
              <a:ext cx="2873307" cy="5659590"/>
            </a:xfrm>
            <a:prstGeom prst="roundRect">
              <a:avLst>
                <a:gd name="adj" fmla="val 2028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173968" y="993361"/>
            <a:ext cx="2873307" cy="5659590"/>
            <a:chOff x="9173968" y="1007123"/>
            <a:chExt cx="2873307" cy="5659590"/>
          </a:xfrm>
        </p:grpSpPr>
        <p:sp>
          <p:nvSpPr>
            <p:cNvPr id="103" name="TextBox 115"/>
            <p:cNvSpPr txBox="1"/>
            <p:nvPr/>
          </p:nvSpPr>
          <p:spPr>
            <a:xfrm>
              <a:off x="9514564" y="1113440"/>
              <a:ext cx="219211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</a:lstStyle>
            <a:p>
              <a:r>
                <a:rPr lang="ru-RU" dirty="0"/>
                <a:t>Госсектор</a:t>
              </a:r>
              <a:endParaRPr lang="en-US" dirty="0"/>
            </a:p>
          </p:txBody>
        </p:sp>
        <p:sp>
          <p:nvSpPr>
            <p:cNvPr id="108" name="Скругленный прямоугольник 107"/>
            <p:cNvSpPr/>
            <p:nvPr/>
          </p:nvSpPr>
          <p:spPr>
            <a:xfrm>
              <a:off x="9173968" y="1007123"/>
              <a:ext cx="2873307" cy="5659590"/>
            </a:xfrm>
            <a:prstGeom prst="roundRect">
              <a:avLst>
                <a:gd name="adj" fmla="val 1710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 b="1" dirty="0">
                <a:solidFill>
                  <a:srgbClr val="FFFFFF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0920227" y="2509115"/>
            <a:ext cx="646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МВД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671746" y="2509115"/>
            <a:ext cx="6543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ФНС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227617" y="3707093"/>
            <a:ext cx="1531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Минобороны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805405" y="3707093"/>
            <a:ext cx="89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ФСТЭК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671648" y="5088071"/>
            <a:ext cx="643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ПФР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237181" y="4827193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270370" y="6244424"/>
            <a:ext cx="624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ФТС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98" y="5287065"/>
            <a:ext cx="1652167" cy="588584"/>
          </a:xfrm>
          <a:prstGeom prst="rect">
            <a:avLst/>
          </a:prstGeom>
        </p:spPr>
      </p:pic>
      <p:pic>
        <p:nvPicPr>
          <p:cNvPr id="1026" name="Picture 2" descr="https://www.ptsecurity.com/upload/iblock/029/mil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57" y="2739454"/>
            <a:ext cx="1158962" cy="11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rosatom.ru/local/tpl/img/logo.ru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52" y="3954517"/>
            <a:ext cx="993952" cy="3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upload.wikimedia.org/wikipedia/ru/thumb/2/2d/Gazprom-Logo-rus.svg/1280px-Gazprom-Logo-rus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16" y="1874700"/>
            <a:ext cx="1026450" cy="5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7163" y="2511453"/>
            <a:ext cx="1329266" cy="728245"/>
          </a:xfrm>
          <a:prstGeom prst="rect">
            <a:avLst/>
          </a:prstGeom>
        </p:spPr>
      </p:pic>
      <p:pic>
        <p:nvPicPr>
          <p:cNvPr id="1046" name="Picture 22" descr="http://www.irkut.com/img/log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4" y="5817358"/>
            <a:ext cx="2235128" cy="48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nknh.ru/images/log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86" y="5184460"/>
            <a:ext cx="2304386" cy="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goznak.ru/images/logos/white_green_shield_black_border_2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428" y="4285991"/>
            <a:ext cx="752488" cy="104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mfknornik.ru/_img/NN_Logo_0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781" y="3590368"/>
            <a:ext cx="1077115" cy="6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rushydro.ru/bitrix/templates/rushydro/i/logo-main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17" y="3302358"/>
            <a:ext cx="1194332" cy="36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79828" y="2578444"/>
            <a:ext cx="1944316" cy="3478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61027" y="3117134"/>
            <a:ext cx="2113153" cy="10499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01399" y="4299414"/>
            <a:ext cx="1126392" cy="8585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6343" y="3458408"/>
            <a:ext cx="1165625" cy="534194"/>
          </a:xfrm>
          <a:prstGeom prst="rect">
            <a:avLst/>
          </a:prstGeom>
        </p:spPr>
      </p:pic>
      <p:pic>
        <p:nvPicPr>
          <p:cNvPr id="1064" name="Picture 40" descr="https://www.raiffeisen.ru/common/img/uploaded/new/logo_rus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62" y="2850759"/>
            <a:ext cx="1777742" cy="3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60558" y="3471702"/>
            <a:ext cx="1209602" cy="479085"/>
          </a:xfrm>
          <a:prstGeom prst="rect">
            <a:avLst/>
          </a:prstGeom>
        </p:spPr>
      </p:pic>
      <p:pic>
        <p:nvPicPr>
          <p:cNvPr id="1070" name="Picture 46" descr="https://www.unicreditgroup.eu/etc/designs/unicreditgroupn/img/static/logoHiRes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27" y="6031426"/>
            <a:ext cx="1594222" cy="3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5521" y="4815645"/>
            <a:ext cx="2165834" cy="292386"/>
          </a:xfrm>
          <a:prstGeom prst="rect">
            <a:avLst/>
          </a:prstGeom>
        </p:spPr>
      </p:pic>
      <p:pic>
        <p:nvPicPr>
          <p:cNvPr id="1074" name="Picture 50" descr="http://www.sktelecom.com/images/common/h1_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65" y="5539617"/>
            <a:ext cx="1637344" cy="6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Картинки по запросу tre.it логотип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55" y="4321679"/>
            <a:ext cx="717969" cy="91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9818" y="1637486"/>
            <a:ext cx="1822231" cy="359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512020" y="4591565"/>
            <a:ext cx="1081961" cy="3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5068"/>
          <a:stretch/>
        </p:blipFill>
        <p:spPr bwMode="auto">
          <a:xfrm>
            <a:off x="6098104" y="847525"/>
            <a:ext cx="6103421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05525" y="858517"/>
            <a:ext cx="6096000" cy="6000750"/>
          </a:xfrm>
          <a:prstGeom prst="rect">
            <a:avLst/>
          </a:prstGeom>
          <a:solidFill>
            <a:schemeClr val="tx1">
              <a:lumMod val="85000"/>
              <a:lumOff val="15000"/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>
                <a:cs typeface="Arial" panose="020B0604020202020204" pitchFamily="34" charset="0"/>
              </a:rPr>
              <a:t>Как начать выявлять инциденты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580472" y="1559526"/>
            <a:ext cx="4497103" cy="599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Выбрать ключевые источники, собирать и хранить их логи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6580472" y="2821179"/>
            <a:ext cx="534282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Приоритизировать типы инцидентов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с разных источников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6566251" y="4158047"/>
            <a:ext cx="5208981" cy="877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Настроить правила выявления атак по цепочке событий из одного или нескольких источников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5" name="Текст 2"/>
          <p:cNvSpPr txBox="1">
            <a:spLocks/>
          </p:cNvSpPr>
          <p:nvPr/>
        </p:nvSpPr>
        <p:spPr>
          <a:xfrm>
            <a:off x="6566252" y="5508748"/>
            <a:ext cx="5342820" cy="103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Настроить единую панель мониторинга безопасности и систему отчетности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37" name="Rectangle 75"/>
          <p:cNvSpPr/>
          <p:nvPr/>
        </p:nvSpPr>
        <p:spPr>
          <a:xfrm>
            <a:off x="738755" y="5446898"/>
            <a:ext cx="5822735" cy="1115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10800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событий</a:t>
            </a:r>
          </a:p>
          <a:p>
            <a:pPr marL="742950" lvl="1" indent="-10800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правил корреляции</a:t>
            </a:r>
          </a:p>
          <a:p>
            <a:pPr marL="742950" lvl="1" indent="-10800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инцидентов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096000" y="847625"/>
            <a:ext cx="0" cy="6010375"/>
          </a:xfrm>
          <a:prstGeom prst="lin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Овал 30"/>
          <p:cNvSpPr/>
          <p:nvPr/>
        </p:nvSpPr>
        <p:spPr>
          <a:xfrm>
            <a:off x="5920858" y="4397509"/>
            <a:ext cx="371992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Овал 31"/>
          <p:cNvSpPr/>
          <p:nvPr/>
        </p:nvSpPr>
        <p:spPr>
          <a:xfrm>
            <a:off x="5906017" y="2979803"/>
            <a:ext cx="374650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Овал 35"/>
          <p:cNvSpPr/>
          <p:nvPr/>
        </p:nvSpPr>
        <p:spPr>
          <a:xfrm>
            <a:off x="5918200" y="1650064"/>
            <a:ext cx="374650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Овал 37"/>
          <p:cNvSpPr/>
          <p:nvPr/>
        </p:nvSpPr>
        <p:spPr>
          <a:xfrm>
            <a:off x="5920858" y="5666370"/>
            <a:ext cx="374650" cy="3746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340" y="4435298"/>
            <a:ext cx="610378" cy="9727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8471" y="4435298"/>
            <a:ext cx="2911714" cy="958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management)</a:t>
            </a:r>
          </a:p>
        </p:txBody>
      </p:sp>
      <p:sp>
        <p:nvSpPr>
          <p:cNvPr id="27" name="Текст 2"/>
          <p:cNvSpPr txBox="1">
            <a:spLocks/>
          </p:cNvSpPr>
          <p:nvPr/>
        </p:nvSpPr>
        <p:spPr>
          <a:xfrm>
            <a:off x="453710" y="1950095"/>
            <a:ext cx="1242997" cy="54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dirty="0" smtClean="0"/>
              <a:t>Средства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защиты</a:t>
            </a:r>
          </a:p>
        </p:txBody>
      </p:sp>
      <p:sp>
        <p:nvSpPr>
          <p:cNvPr id="28" name="Текст 2"/>
          <p:cNvSpPr txBox="1">
            <a:spLocks/>
          </p:cNvSpPr>
          <p:nvPr/>
        </p:nvSpPr>
        <p:spPr>
          <a:xfrm>
            <a:off x="249754" y="3569787"/>
            <a:ext cx="1612256" cy="54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dirty="0" smtClean="0"/>
              <a:t>Сетевые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устройства</a:t>
            </a:r>
          </a:p>
        </p:txBody>
      </p:sp>
      <p:sp>
        <p:nvSpPr>
          <p:cNvPr id="29" name="Текст 2"/>
          <p:cNvSpPr txBox="1">
            <a:spLocks/>
          </p:cNvSpPr>
          <p:nvPr/>
        </p:nvSpPr>
        <p:spPr>
          <a:xfrm>
            <a:off x="3897654" y="1973355"/>
            <a:ext cx="1692698" cy="378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dirty="0" smtClean="0"/>
              <a:t>ОС </a:t>
            </a:r>
            <a:r>
              <a:rPr lang="en-US" sz="1400" dirty="0" smtClean="0"/>
              <a:t>&amp; </a:t>
            </a:r>
            <a:r>
              <a:rPr lang="ru-RU" sz="1400" dirty="0"/>
              <a:t>С</a:t>
            </a:r>
            <a:r>
              <a:rPr lang="ru-RU" sz="1400" dirty="0" smtClean="0"/>
              <a:t>ерверы</a:t>
            </a:r>
          </a:p>
        </p:txBody>
      </p:sp>
      <p:sp>
        <p:nvSpPr>
          <p:cNvPr id="30" name="Текст 2"/>
          <p:cNvSpPr txBox="1">
            <a:spLocks/>
          </p:cNvSpPr>
          <p:nvPr/>
        </p:nvSpPr>
        <p:spPr>
          <a:xfrm>
            <a:off x="3722375" y="3596307"/>
            <a:ext cx="1607721" cy="54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dirty="0"/>
              <a:t>П</a:t>
            </a:r>
            <a:r>
              <a:rPr lang="ru-RU" sz="1400" dirty="0" smtClean="0"/>
              <a:t>риложения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93" y="1282546"/>
            <a:ext cx="4363111" cy="27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55825" y="131925"/>
            <a:ext cx="9121440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 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r>
              <a:rPr lang="ru-RU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отвечает на современные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46794" y="1414059"/>
            <a:ext cx="8268932" cy="1595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150" lvl="1" indent="-285750">
              <a:lnSpc>
                <a:spcPct val="100000"/>
              </a:lnSpc>
              <a:spcBef>
                <a:spcPts val="120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Контролирует состояние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IT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-инфраструктуры в любой момент времени.</a:t>
            </a:r>
          </a:p>
          <a:p>
            <a:pPr marL="417150" lvl="1" indent="-285750">
              <a:lnSpc>
                <a:spcPct val="100000"/>
              </a:lnSpc>
              <a:spcBef>
                <a:spcPts val="120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Выявляет инциденты даже после изменений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IT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-ландшафта.</a:t>
            </a:r>
          </a:p>
          <a:p>
            <a:pPr marL="417150" lvl="1" indent="-285750">
              <a:lnSpc>
                <a:spcPct val="100000"/>
              </a:lnSpc>
              <a:spcBef>
                <a:spcPts val="120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Автоматически поставляет ИБ-экспертизу в продукт, выявляет новые угрозы и помогает расследовать инциденты.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4" b="28230"/>
          <a:stretch/>
        </p:blipFill>
        <p:spPr>
          <a:xfrm>
            <a:off x="322500" y="3427040"/>
            <a:ext cx="11520409" cy="316937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r="18717"/>
          <a:stretch/>
        </p:blipFill>
        <p:spPr>
          <a:xfrm>
            <a:off x="60385" y="798804"/>
            <a:ext cx="3260785" cy="22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2594" y="856523"/>
            <a:ext cx="10059406" cy="20225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990" y="3162465"/>
            <a:ext cx="6977225" cy="3287610"/>
          </a:xfrm>
          <a:prstGeom prst="rect">
            <a:avLst/>
          </a:prstGeom>
          <a:effectLst/>
        </p:spPr>
      </p:pic>
      <p:sp>
        <p:nvSpPr>
          <p:cNvPr id="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277" y="131763"/>
            <a:ext cx="9083675" cy="593725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точная модель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-инфраструктуры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696" y="857251"/>
            <a:ext cx="2122715" cy="600075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ятиугольник 17"/>
          <p:cNvSpPr/>
          <p:nvPr/>
        </p:nvSpPr>
        <p:spPr>
          <a:xfrm>
            <a:off x="9879" y="876605"/>
            <a:ext cx="2547434" cy="2002491"/>
          </a:xfrm>
          <a:prstGeom prst="homePlate">
            <a:avLst>
              <a:gd name="adj" fmla="val 2111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81" y="1256939"/>
            <a:ext cx="755754" cy="7549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066" y="2006358"/>
            <a:ext cx="191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-инфраструктуры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3605" y="4040686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Адаптация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 изменениям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9701" y="5931206"/>
            <a:ext cx="146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угроз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3" y="5177314"/>
            <a:ext cx="755754" cy="817840"/>
          </a:xfrm>
          <a:prstGeom prst="rect">
            <a:avLst/>
          </a:prstGeom>
        </p:spPr>
      </p:pic>
      <p:pic>
        <p:nvPicPr>
          <p:cNvPr id="29" name="Picture 72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72637" y="3190967"/>
            <a:ext cx="820763" cy="819867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2751277" y="1175207"/>
            <a:ext cx="9440723" cy="1595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150" lvl="1" indent="-285750"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Автоматически строит полную модель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IT-инфраструктуры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.</a:t>
            </a:r>
          </a:p>
          <a:p>
            <a:pPr marL="417150" lvl="1" indent="-285750"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Постоянно обогащается новыми данными об IT-активах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.</a:t>
            </a: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ea typeface="Myriad Pro" charset="0"/>
              <a:cs typeface="Arial" panose="020B0604020202020204" pitchFamily="34" charset="0"/>
            </a:endParaRPr>
          </a:p>
          <a:p>
            <a:pPr marL="417150" lvl="1" indent="-285750"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Автоматически идентифицирует IT-активы даже после изменения IP- и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MAC-адреса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и других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характеристик.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ea typeface="Myriad Pro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-1696" y="857251"/>
            <a:ext cx="2122715" cy="600075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Пятиугольник 60"/>
          <p:cNvSpPr/>
          <p:nvPr/>
        </p:nvSpPr>
        <p:spPr>
          <a:xfrm>
            <a:off x="9879" y="2902173"/>
            <a:ext cx="2547434" cy="2002491"/>
          </a:xfrm>
          <a:prstGeom prst="homePlate">
            <a:avLst>
              <a:gd name="adj" fmla="val 2111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6" name="Прямая соединительная линия 23"/>
          <p:cNvCxnSpPr/>
          <p:nvPr/>
        </p:nvCxnSpPr>
        <p:spPr>
          <a:xfrm flipH="1" flipV="1">
            <a:off x="4259561" y="1791506"/>
            <a:ext cx="16656" cy="2686992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327" y="2887171"/>
            <a:ext cx="797319" cy="99946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958402" y="4644725"/>
            <a:ext cx="722681" cy="988322"/>
            <a:chOff x="7759701" y="4030663"/>
            <a:chExt cx="989012" cy="13525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759701" y="4030663"/>
              <a:ext cx="989012" cy="1352550"/>
            </a:xfrm>
            <a:custGeom>
              <a:avLst/>
              <a:gdLst>
                <a:gd name="T0" fmla="*/ 792 w 816"/>
                <a:gd name="T1" fmla="*/ 247 h 1118"/>
                <a:gd name="T2" fmla="*/ 779 w 816"/>
                <a:gd name="T3" fmla="*/ 247 h 1118"/>
                <a:gd name="T4" fmla="*/ 719 w 816"/>
                <a:gd name="T5" fmla="*/ 148 h 1118"/>
                <a:gd name="T6" fmla="*/ 779 w 816"/>
                <a:gd name="T7" fmla="*/ 48 h 1118"/>
                <a:gd name="T8" fmla="*/ 792 w 816"/>
                <a:gd name="T9" fmla="*/ 48 h 1118"/>
                <a:gd name="T10" fmla="*/ 816 w 816"/>
                <a:gd name="T11" fmla="*/ 24 h 1118"/>
                <a:gd name="T12" fmla="*/ 792 w 816"/>
                <a:gd name="T13" fmla="*/ 0 h 1118"/>
                <a:gd name="T14" fmla="*/ 108 w 816"/>
                <a:gd name="T15" fmla="*/ 0 h 1118"/>
                <a:gd name="T16" fmla="*/ 0 w 816"/>
                <a:gd name="T17" fmla="*/ 148 h 1118"/>
                <a:gd name="T18" fmla="*/ 0 w 816"/>
                <a:gd name="T19" fmla="*/ 970 h 1118"/>
                <a:gd name="T20" fmla="*/ 108 w 816"/>
                <a:gd name="T21" fmla="*/ 1118 h 1118"/>
                <a:gd name="T22" fmla="*/ 792 w 816"/>
                <a:gd name="T23" fmla="*/ 1118 h 1118"/>
                <a:gd name="T24" fmla="*/ 816 w 816"/>
                <a:gd name="T25" fmla="*/ 1094 h 1118"/>
                <a:gd name="T26" fmla="*/ 816 w 816"/>
                <a:gd name="T27" fmla="*/ 271 h 1118"/>
                <a:gd name="T28" fmla="*/ 792 w 816"/>
                <a:gd name="T29" fmla="*/ 247 h 1118"/>
                <a:gd name="T30" fmla="*/ 108 w 816"/>
                <a:gd name="T31" fmla="*/ 48 h 1118"/>
                <a:gd name="T32" fmla="*/ 699 w 816"/>
                <a:gd name="T33" fmla="*/ 48 h 1118"/>
                <a:gd name="T34" fmla="*/ 671 w 816"/>
                <a:gd name="T35" fmla="*/ 148 h 1118"/>
                <a:gd name="T36" fmla="*/ 699 w 816"/>
                <a:gd name="T37" fmla="*/ 247 h 1118"/>
                <a:gd name="T38" fmla="*/ 108 w 816"/>
                <a:gd name="T39" fmla="*/ 247 h 1118"/>
                <a:gd name="T40" fmla="*/ 48 w 816"/>
                <a:gd name="T41" fmla="*/ 148 h 1118"/>
                <a:gd name="T42" fmla="*/ 108 w 816"/>
                <a:gd name="T43" fmla="*/ 48 h 1118"/>
                <a:gd name="T44" fmla="*/ 768 w 816"/>
                <a:gd name="T45" fmla="*/ 1070 h 1118"/>
                <a:gd name="T46" fmla="*/ 108 w 816"/>
                <a:gd name="T47" fmla="*/ 1070 h 1118"/>
                <a:gd name="T48" fmla="*/ 48 w 816"/>
                <a:gd name="T49" fmla="*/ 970 h 1118"/>
                <a:gd name="T50" fmla="*/ 48 w 816"/>
                <a:gd name="T51" fmla="*/ 271 h 1118"/>
                <a:gd name="T52" fmla="*/ 108 w 816"/>
                <a:gd name="T53" fmla="*/ 295 h 1118"/>
                <a:gd name="T54" fmla="*/ 768 w 816"/>
                <a:gd name="T55" fmla="*/ 295 h 1118"/>
                <a:gd name="T56" fmla="*/ 768 w 816"/>
                <a:gd name="T57" fmla="*/ 107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6" h="1118">
                  <a:moveTo>
                    <a:pt x="792" y="247"/>
                  </a:moveTo>
                  <a:cubicBezTo>
                    <a:pt x="779" y="247"/>
                    <a:pt x="779" y="247"/>
                    <a:pt x="779" y="247"/>
                  </a:cubicBezTo>
                  <a:cubicBezTo>
                    <a:pt x="747" y="247"/>
                    <a:pt x="719" y="202"/>
                    <a:pt x="719" y="148"/>
                  </a:cubicBezTo>
                  <a:cubicBezTo>
                    <a:pt x="719" y="94"/>
                    <a:pt x="747" y="48"/>
                    <a:pt x="779" y="48"/>
                  </a:cubicBezTo>
                  <a:cubicBezTo>
                    <a:pt x="792" y="48"/>
                    <a:pt x="792" y="48"/>
                    <a:pt x="792" y="48"/>
                  </a:cubicBezTo>
                  <a:cubicBezTo>
                    <a:pt x="805" y="48"/>
                    <a:pt x="816" y="37"/>
                    <a:pt x="816" y="24"/>
                  </a:cubicBezTo>
                  <a:cubicBezTo>
                    <a:pt x="816" y="11"/>
                    <a:pt x="805" y="0"/>
                    <a:pt x="792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48" y="0"/>
                    <a:pt x="0" y="65"/>
                    <a:pt x="0" y="148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1053"/>
                    <a:pt x="48" y="1118"/>
                    <a:pt x="108" y="1118"/>
                  </a:cubicBezTo>
                  <a:cubicBezTo>
                    <a:pt x="792" y="1118"/>
                    <a:pt x="792" y="1118"/>
                    <a:pt x="792" y="1118"/>
                  </a:cubicBezTo>
                  <a:cubicBezTo>
                    <a:pt x="805" y="1118"/>
                    <a:pt x="816" y="1107"/>
                    <a:pt x="816" y="1094"/>
                  </a:cubicBezTo>
                  <a:cubicBezTo>
                    <a:pt x="816" y="271"/>
                    <a:pt x="816" y="271"/>
                    <a:pt x="816" y="271"/>
                  </a:cubicBezTo>
                  <a:cubicBezTo>
                    <a:pt x="816" y="258"/>
                    <a:pt x="805" y="247"/>
                    <a:pt x="792" y="247"/>
                  </a:cubicBezTo>
                  <a:close/>
                  <a:moveTo>
                    <a:pt x="108" y="48"/>
                  </a:moveTo>
                  <a:cubicBezTo>
                    <a:pt x="699" y="48"/>
                    <a:pt x="699" y="48"/>
                    <a:pt x="699" y="48"/>
                  </a:cubicBezTo>
                  <a:cubicBezTo>
                    <a:pt x="681" y="74"/>
                    <a:pt x="671" y="109"/>
                    <a:pt x="671" y="148"/>
                  </a:cubicBezTo>
                  <a:cubicBezTo>
                    <a:pt x="671" y="186"/>
                    <a:pt x="681" y="221"/>
                    <a:pt x="699" y="247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76" y="247"/>
                    <a:pt x="48" y="202"/>
                    <a:pt x="48" y="148"/>
                  </a:cubicBezTo>
                  <a:cubicBezTo>
                    <a:pt x="48" y="94"/>
                    <a:pt x="76" y="48"/>
                    <a:pt x="108" y="48"/>
                  </a:cubicBezTo>
                  <a:close/>
                  <a:moveTo>
                    <a:pt x="768" y="1070"/>
                  </a:moveTo>
                  <a:cubicBezTo>
                    <a:pt x="108" y="1070"/>
                    <a:pt x="108" y="1070"/>
                    <a:pt x="108" y="1070"/>
                  </a:cubicBezTo>
                  <a:cubicBezTo>
                    <a:pt x="76" y="1070"/>
                    <a:pt x="48" y="1024"/>
                    <a:pt x="48" y="970"/>
                  </a:cubicBezTo>
                  <a:cubicBezTo>
                    <a:pt x="48" y="271"/>
                    <a:pt x="48" y="271"/>
                    <a:pt x="48" y="271"/>
                  </a:cubicBezTo>
                  <a:cubicBezTo>
                    <a:pt x="65" y="286"/>
                    <a:pt x="86" y="295"/>
                    <a:pt x="108" y="295"/>
                  </a:cubicBezTo>
                  <a:cubicBezTo>
                    <a:pt x="768" y="295"/>
                    <a:pt x="768" y="295"/>
                    <a:pt x="768" y="295"/>
                  </a:cubicBezTo>
                  <a:lnTo>
                    <a:pt x="768" y="10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7974013" y="4510088"/>
              <a:ext cx="560387" cy="239713"/>
            </a:xfrm>
            <a:custGeom>
              <a:avLst/>
              <a:gdLst>
                <a:gd name="T0" fmla="*/ 438 w 462"/>
                <a:gd name="T1" fmla="*/ 0 h 198"/>
                <a:gd name="T2" fmla="*/ 24 w 462"/>
                <a:gd name="T3" fmla="*/ 0 h 198"/>
                <a:gd name="T4" fmla="*/ 0 w 462"/>
                <a:gd name="T5" fmla="*/ 24 h 198"/>
                <a:gd name="T6" fmla="*/ 0 w 462"/>
                <a:gd name="T7" fmla="*/ 174 h 198"/>
                <a:gd name="T8" fmla="*/ 24 w 462"/>
                <a:gd name="T9" fmla="*/ 198 h 198"/>
                <a:gd name="T10" fmla="*/ 438 w 462"/>
                <a:gd name="T11" fmla="*/ 198 h 198"/>
                <a:gd name="T12" fmla="*/ 462 w 462"/>
                <a:gd name="T13" fmla="*/ 174 h 198"/>
                <a:gd name="T14" fmla="*/ 462 w 462"/>
                <a:gd name="T15" fmla="*/ 24 h 198"/>
                <a:gd name="T16" fmla="*/ 438 w 462"/>
                <a:gd name="T17" fmla="*/ 0 h 198"/>
                <a:gd name="T18" fmla="*/ 414 w 462"/>
                <a:gd name="T19" fmla="*/ 150 h 198"/>
                <a:gd name="T20" fmla="*/ 48 w 462"/>
                <a:gd name="T21" fmla="*/ 150 h 198"/>
                <a:gd name="T22" fmla="*/ 48 w 462"/>
                <a:gd name="T23" fmla="*/ 48 h 198"/>
                <a:gd name="T24" fmla="*/ 414 w 462"/>
                <a:gd name="T25" fmla="*/ 48 h 198"/>
                <a:gd name="T26" fmla="*/ 414 w 462"/>
                <a:gd name="T27" fmla="*/ 15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2" h="198">
                  <a:moveTo>
                    <a:pt x="438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7"/>
                    <a:pt x="10" y="198"/>
                    <a:pt x="24" y="198"/>
                  </a:cubicBezTo>
                  <a:cubicBezTo>
                    <a:pt x="438" y="198"/>
                    <a:pt x="438" y="198"/>
                    <a:pt x="438" y="198"/>
                  </a:cubicBezTo>
                  <a:cubicBezTo>
                    <a:pt x="451" y="198"/>
                    <a:pt x="462" y="187"/>
                    <a:pt x="462" y="174"/>
                  </a:cubicBezTo>
                  <a:cubicBezTo>
                    <a:pt x="462" y="24"/>
                    <a:pt x="462" y="24"/>
                    <a:pt x="462" y="24"/>
                  </a:cubicBezTo>
                  <a:cubicBezTo>
                    <a:pt x="462" y="11"/>
                    <a:pt x="451" y="0"/>
                    <a:pt x="438" y="0"/>
                  </a:cubicBezTo>
                  <a:close/>
                  <a:moveTo>
                    <a:pt x="414" y="150"/>
                  </a:moveTo>
                  <a:cubicBezTo>
                    <a:pt x="48" y="150"/>
                    <a:pt x="48" y="150"/>
                    <a:pt x="48" y="150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14" y="48"/>
                    <a:pt x="414" y="48"/>
                    <a:pt x="414" y="48"/>
                  </a:cubicBezTo>
                  <a:lnTo>
                    <a:pt x="41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3" name="Freeform 18"/>
          <p:cNvSpPr>
            <a:spLocks/>
          </p:cNvSpPr>
          <p:nvPr/>
        </p:nvSpPr>
        <p:spPr bwMode="auto">
          <a:xfrm>
            <a:off x="4308719" y="3570448"/>
            <a:ext cx="560387" cy="908050"/>
          </a:xfrm>
          <a:custGeom>
            <a:avLst/>
            <a:gdLst>
              <a:gd name="T0" fmla="*/ 71 w 135"/>
              <a:gd name="T1" fmla="*/ 0 h 221"/>
              <a:gd name="T2" fmla="*/ 14 w 135"/>
              <a:gd name="T3" fmla="*/ 59 h 221"/>
              <a:gd name="T4" fmla="*/ 14 w 135"/>
              <a:gd name="T5" fmla="*/ 198 h 221"/>
              <a:gd name="T6" fmla="*/ 0 w 135"/>
              <a:gd name="T7" fmla="*/ 184 h 221"/>
              <a:gd name="T8" fmla="*/ 0 w 135"/>
              <a:gd name="T9" fmla="*/ 201 h 221"/>
              <a:gd name="T10" fmla="*/ 20 w 135"/>
              <a:gd name="T11" fmla="*/ 221 h 221"/>
              <a:gd name="T12" fmla="*/ 40 w 135"/>
              <a:gd name="T13" fmla="*/ 201 h 221"/>
              <a:gd name="T14" fmla="*/ 40 w 135"/>
              <a:gd name="T15" fmla="*/ 184 h 221"/>
              <a:gd name="T16" fmla="*/ 26 w 135"/>
              <a:gd name="T17" fmla="*/ 198 h 221"/>
              <a:gd name="T18" fmla="*/ 26 w 135"/>
              <a:gd name="T19" fmla="*/ 59 h 221"/>
              <a:gd name="T20" fmla="*/ 71 w 135"/>
              <a:gd name="T21" fmla="*/ 12 h 221"/>
              <a:gd name="T22" fmla="*/ 135 w 135"/>
              <a:gd name="T23" fmla="*/ 12 h 221"/>
              <a:gd name="T24" fmla="*/ 135 w 135"/>
              <a:gd name="T25" fmla="*/ 0 h 221"/>
              <a:gd name="T26" fmla="*/ 71 w 135"/>
              <a:gd name="T27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5" h="221">
                <a:moveTo>
                  <a:pt x="71" y="0"/>
                </a:moveTo>
                <a:cubicBezTo>
                  <a:pt x="40" y="0"/>
                  <a:pt x="14" y="27"/>
                  <a:pt x="14" y="59"/>
                </a:cubicBezTo>
                <a:cubicBezTo>
                  <a:pt x="14" y="198"/>
                  <a:pt x="14" y="198"/>
                  <a:pt x="14" y="198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1"/>
                  <a:pt x="0" y="201"/>
                  <a:pt x="0" y="201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40" y="201"/>
                  <a:pt x="40" y="201"/>
                  <a:pt x="40" y="201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26" y="198"/>
                  <a:pt x="26" y="198"/>
                  <a:pt x="26" y="198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34"/>
                  <a:pt x="47" y="12"/>
                  <a:pt x="71" y="12"/>
                </a:cubicBezTo>
                <a:cubicBezTo>
                  <a:pt x="135" y="12"/>
                  <a:pt x="135" y="12"/>
                  <a:pt x="135" y="12"/>
                </a:cubicBezTo>
                <a:cubicBezTo>
                  <a:pt x="135" y="0"/>
                  <a:pt x="135" y="0"/>
                  <a:pt x="135" y="0"/>
                </a:cubicBezTo>
                <a:lnTo>
                  <a:pt x="7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Freeform 18"/>
          <p:cNvSpPr>
            <a:spLocks/>
          </p:cNvSpPr>
          <p:nvPr/>
        </p:nvSpPr>
        <p:spPr bwMode="auto">
          <a:xfrm flipH="1">
            <a:off x="3678209" y="3570448"/>
            <a:ext cx="560387" cy="908050"/>
          </a:xfrm>
          <a:custGeom>
            <a:avLst/>
            <a:gdLst>
              <a:gd name="T0" fmla="*/ 71 w 135"/>
              <a:gd name="T1" fmla="*/ 0 h 221"/>
              <a:gd name="T2" fmla="*/ 14 w 135"/>
              <a:gd name="T3" fmla="*/ 59 h 221"/>
              <a:gd name="T4" fmla="*/ 14 w 135"/>
              <a:gd name="T5" fmla="*/ 198 h 221"/>
              <a:gd name="T6" fmla="*/ 0 w 135"/>
              <a:gd name="T7" fmla="*/ 184 h 221"/>
              <a:gd name="T8" fmla="*/ 0 w 135"/>
              <a:gd name="T9" fmla="*/ 201 h 221"/>
              <a:gd name="T10" fmla="*/ 20 w 135"/>
              <a:gd name="T11" fmla="*/ 221 h 221"/>
              <a:gd name="T12" fmla="*/ 40 w 135"/>
              <a:gd name="T13" fmla="*/ 201 h 221"/>
              <a:gd name="T14" fmla="*/ 40 w 135"/>
              <a:gd name="T15" fmla="*/ 184 h 221"/>
              <a:gd name="T16" fmla="*/ 26 w 135"/>
              <a:gd name="T17" fmla="*/ 198 h 221"/>
              <a:gd name="T18" fmla="*/ 26 w 135"/>
              <a:gd name="T19" fmla="*/ 59 h 221"/>
              <a:gd name="T20" fmla="*/ 71 w 135"/>
              <a:gd name="T21" fmla="*/ 12 h 221"/>
              <a:gd name="T22" fmla="*/ 135 w 135"/>
              <a:gd name="T23" fmla="*/ 12 h 221"/>
              <a:gd name="T24" fmla="*/ 135 w 135"/>
              <a:gd name="T25" fmla="*/ 0 h 221"/>
              <a:gd name="T26" fmla="*/ 71 w 135"/>
              <a:gd name="T27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5" h="221">
                <a:moveTo>
                  <a:pt x="71" y="0"/>
                </a:moveTo>
                <a:cubicBezTo>
                  <a:pt x="40" y="0"/>
                  <a:pt x="14" y="27"/>
                  <a:pt x="14" y="59"/>
                </a:cubicBezTo>
                <a:cubicBezTo>
                  <a:pt x="14" y="198"/>
                  <a:pt x="14" y="198"/>
                  <a:pt x="14" y="198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1"/>
                  <a:pt x="0" y="201"/>
                  <a:pt x="0" y="201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40" y="201"/>
                  <a:pt x="40" y="201"/>
                  <a:pt x="40" y="201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26" y="198"/>
                  <a:pt x="26" y="198"/>
                  <a:pt x="26" y="198"/>
                </a:cubicBezTo>
                <a:cubicBezTo>
                  <a:pt x="26" y="59"/>
                  <a:pt x="26" y="59"/>
                  <a:pt x="26" y="59"/>
                </a:cubicBezTo>
                <a:cubicBezTo>
                  <a:pt x="26" y="34"/>
                  <a:pt x="47" y="12"/>
                  <a:pt x="71" y="12"/>
                </a:cubicBezTo>
                <a:cubicBezTo>
                  <a:pt x="135" y="12"/>
                  <a:pt x="135" y="12"/>
                  <a:pt x="135" y="12"/>
                </a:cubicBezTo>
                <a:cubicBezTo>
                  <a:pt x="135" y="0"/>
                  <a:pt x="135" y="0"/>
                  <a:pt x="135" y="0"/>
                </a:cubicBezTo>
                <a:lnTo>
                  <a:pt x="71" y="0"/>
                </a:lnTo>
                <a:close/>
              </a:path>
            </a:pathLst>
          </a:custGeom>
          <a:solidFill>
            <a:srgbClr val="B9B2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Прямоугольник 25"/>
          <p:cNvSpPr/>
          <p:nvPr/>
        </p:nvSpPr>
        <p:spPr>
          <a:xfrm>
            <a:off x="3342580" y="5639550"/>
            <a:ext cx="1985070" cy="3316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Корреляционные правила</a:t>
            </a:r>
          </a:p>
        </p:txBody>
      </p:sp>
      <p:sp>
        <p:nvSpPr>
          <p:cNvPr id="47" name="Прямоугольник 25"/>
          <p:cNvSpPr/>
          <p:nvPr/>
        </p:nvSpPr>
        <p:spPr>
          <a:xfrm>
            <a:off x="5043674" y="3960359"/>
            <a:ext cx="1985070" cy="3316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</a:p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актива</a:t>
            </a:r>
          </a:p>
        </p:txBody>
      </p:sp>
      <p:sp>
        <p:nvSpPr>
          <p:cNvPr id="48" name="Прямоугольник 25"/>
          <p:cNvSpPr/>
          <p:nvPr/>
        </p:nvSpPr>
        <p:spPr>
          <a:xfrm>
            <a:off x="2222600" y="3851631"/>
            <a:ext cx="1985070" cy="3316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76" y="1504787"/>
            <a:ext cx="2665469" cy="1107484"/>
          </a:xfrm>
          <a:prstGeom prst="rect">
            <a:avLst/>
          </a:prstGeom>
        </p:spPr>
      </p:pic>
      <p:sp>
        <p:nvSpPr>
          <p:cNvPr id="50" name="Прямоугольник 25"/>
          <p:cNvSpPr/>
          <p:nvPr/>
        </p:nvSpPr>
        <p:spPr>
          <a:xfrm>
            <a:off x="2141756" y="1789014"/>
            <a:ext cx="1985070" cy="52857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ts val="1800"/>
              </a:lnSpc>
              <a:buClr>
                <a:srgbClr val="C00000"/>
              </a:buClr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Классический</a:t>
            </a:r>
          </a:p>
          <a:p>
            <a:pPr algn="r">
              <a:lnSpc>
                <a:spcPts val="1800"/>
              </a:lnSpc>
              <a:buClr>
                <a:srgbClr val="C00000"/>
              </a:buClr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81" y="1256939"/>
            <a:ext cx="755754" cy="75492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6264" y="2006358"/>
            <a:ext cx="1779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-инфраструктуры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4171" y="4040686"/>
            <a:ext cx="141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Адаптация 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изменениям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9701" y="5931206"/>
            <a:ext cx="1460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угроз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23" y="5177314"/>
            <a:ext cx="755754" cy="81784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MaxPatrol SIEM: </a:t>
            </a:r>
            <a:r>
              <a:rPr lang="ru-RU" b="1" dirty="0" smtClean="0"/>
              <a:t>модельные корреляции</a:t>
            </a:r>
            <a:endParaRPr lang="ru-RU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7604793" y="849929"/>
            <a:ext cx="4605406" cy="60182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8837484" y="1575347"/>
            <a:ext cx="3216692" cy="4637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1">
              <a:lnSpc>
                <a:spcPct val="100000"/>
              </a:lnSpc>
              <a:spcBef>
                <a:spcPts val="1200"/>
              </a:spcBef>
              <a:spcAft>
                <a:spcPts val="50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MaxPatrol SIEM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автоматически адаптируется к изменениям </a:t>
            </a:r>
            <a:b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IT-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ландшафта.</a:t>
            </a:r>
          </a:p>
          <a:p>
            <a:pPr marL="92075" lvl="1">
              <a:lnSpc>
                <a:spcPct val="100000"/>
              </a:lnSpc>
              <a:spcBef>
                <a:spcPts val="1200"/>
              </a:spcBef>
              <a:spcAft>
                <a:spcPts val="5000"/>
              </a:spcAft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Создает корреляции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на основе данных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IT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-активов и динамических групп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активов,</a:t>
            </a:r>
            <a:b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не логов.</a:t>
            </a:r>
          </a:p>
          <a:p>
            <a:pPr marL="92075" lvl="1">
              <a:lnSpc>
                <a:spcPct val="100000"/>
              </a:lnSpc>
              <a:spcBef>
                <a:spcPts val="1200"/>
              </a:spcBef>
              <a:spcAft>
                <a:spcPts val="5000"/>
              </a:spcAft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Правила корреляции продолжают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выявлять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угрозы после появления нового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оборудования или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rPr>
              <a:t>изменения конфигурации сетевых узлов.</a:t>
            </a:r>
          </a:p>
        </p:txBody>
      </p:sp>
      <p:sp>
        <p:nvSpPr>
          <p:cNvPr id="56" name="Freeform 9"/>
          <p:cNvSpPr>
            <a:spLocks/>
          </p:cNvSpPr>
          <p:nvPr/>
        </p:nvSpPr>
        <p:spPr bwMode="auto">
          <a:xfrm>
            <a:off x="5031114" y="2655731"/>
            <a:ext cx="2199314" cy="1266267"/>
          </a:xfrm>
          <a:custGeom>
            <a:avLst/>
            <a:gdLst>
              <a:gd name="T0" fmla="*/ 232 w 798"/>
              <a:gd name="T1" fmla="*/ 83 h 457"/>
              <a:gd name="T2" fmla="*/ 108 w 798"/>
              <a:gd name="T3" fmla="*/ 172 h 457"/>
              <a:gd name="T4" fmla="*/ 100 w 798"/>
              <a:gd name="T5" fmla="*/ 180 h 457"/>
              <a:gd name="T6" fmla="*/ 0 w 798"/>
              <a:gd name="T7" fmla="*/ 324 h 457"/>
              <a:gd name="T8" fmla="*/ 140 w 798"/>
              <a:gd name="T9" fmla="*/ 457 h 457"/>
              <a:gd name="T10" fmla="*/ 702 w 798"/>
              <a:gd name="T11" fmla="*/ 457 h 457"/>
              <a:gd name="T12" fmla="*/ 703 w 798"/>
              <a:gd name="T13" fmla="*/ 457 h 457"/>
              <a:gd name="T14" fmla="*/ 798 w 798"/>
              <a:gd name="T15" fmla="*/ 361 h 457"/>
              <a:gd name="T16" fmla="*/ 725 w 798"/>
              <a:gd name="T17" fmla="*/ 267 h 457"/>
              <a:gd name="T18" fmla="*/ 715 w 798"/>
              <a:gd name="T19" fmla="*/ 255 h 457"/>
              <a:gd name="T20" fmla="*/ 591 w 798"/>
              <a:gd name="T21" fmla="*/ 147 h 457"/>
              <a:gd name="T22" fmla="*/ 578 w 798"/>
              <a:gd name="T23" fmla="*/ 136 h 457"/>
              <a:gd name="T24" fmla="*/ 412 w 798"/>
              <a:gd name="T25" fmla="*/ 0 h 457"/>
              <a:gd name="T26" fmla="*/ 269 w 798"/>
              <a:gd name="T27" fmla="*/ 79 h 457"/>
              <a:gd name="T28" fmla="*/ 255 w 798"/>
              <a:gd name="T29" fmla="*/ 85 h 457"/>
              <a:gd name="T30" fmla="*/ 232 w 798"/>
              <a:gd name="T31" fmla="*/ 83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98" h="457">
                <a:moveTo>
                  <a:pt x="232" y="83"/>
                </a:moveTo>
                <a:cubicBezTo>
                  <a:pt x="176" y="83"/>
                  <a:pt x="126" y="119"/>
                  <a:pt x="108" y="172"/>
                </a:cubicBezTo>
                <a:cubicBezTo>
                  <a:pt x="107" y="176"/>
                  <a:pt x="104" y="179"/>
                  <a:pt x="100" y="180"/>
                </a:cubicBezTo>
                <a:cubicBezTo>
                  <a:pt x="40" y="202"/>
                  <a:pt x="0" y="260"/>
                  <a:pt x="0" y="324"/>
                </a:cubicBezTo>
                <a:cubicBezTo>
                  <a:pt x="0" y="406"/>
                  <a:pt x="54" y="457"/>
                  <a:pt x="140" y="457"/>
                </a:cubicBezTo>
                <a:cubicBezTo>
                  <a:pt x="702" y="457"/>
                  <a:pt x="702" y="457"/>
                  <a:pt x="702" y="457"/>
                </a:cubicBezTo>
                <a:cubicBezTo>
                  <a:pt x="703" y="457"/>
                  <a:pt x="703" y="457"/>
                  <a:pt x="703" y="457"/>
                </a:cubicBezTo>
                <a:cubicBezTo>
                  <a:pt x="756" y="457"/>
                  <a:pt x="798" y="414"/>
                  <a:pt x="798" y="361"/>
                </a:cubicBezTo>
                <a:cubicBezTo>
                  <a:pt x="798" y="316"/>
                  <a:pt x="768" y="277"/>
                  <a:pt x="725" y="267"/>
                </a:cubicBezTo>
                <a:cubicBezTo>
                  <a:pt x="720" y="265"/>
                  <a:pt x="716" y="261"/>
                  <a:pt x="715" y="255"/>
                </a:cubicBezTo>
                <a:cubicBezTo>
                  <a:pt x="704" y="195"/>
                  <a:pt x="652" y="149"/>
                  <a:pt x="591" y="147"/>
                </a:cubicBezTo>
                <a:cubicBezTo>
                  <a:pt x="584" y="147"/>
                  <a:pt x="579" y="142"/>
                  <a:pt x="578" y="136"/>
                </a:cubicBezTo>
                <a:cubicBezTo>
                  <a:pt x="561" y="57"/>
                  <a:pt x="491" y="0"/>
                  <a:pt x="412" y="0"/>
                </a:cubicBezTo>
                <a:cubicBezTo>
                  <a:pt x="354" y="0"/>
                  <a:pt x="300" y="29"/>
                  <a:pt x="269" y="79"/>
                </a:cubicBezTo>
                <a:cubicBezTo>
                  <a:pt x="266" y="84"/>
                  <a:pt x="260" y="86"/>
                  <a:pt x="255" y="85"/>
                </a:cubicBezTo>
                <a:cubicBezTo>
                  <a:pt x="247" y="84"/>
                  <a:pt x="239" y="83"/>
                  <a:pt x="232" y="8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7" name="Прямоугольник 25"/>
          <p:cNvSpPr/>
          <p:nvPr/>
        </p:nvSpPr>
        <p:spPr>
          <a:xfrm>
            <a:off x="4799182" y="3298905"/>
            <a:ext cx="1790187" cy="486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25"/>
          <p:cNvSpPr/>
          <p:nvPr/>
        </p:nvSpPr>
        <p:spPr>
          <a:xfrm>
            <a:off x="5138406" y="3028411"/>
            <a:ext cx="1744779" cy="3089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Ports</a:t>
            </a:r>
            <a:endParaRPr lang="ru-RU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25"/>
          <p:cNvSpPr/>
          <p:nvPr/>
        </p:nvSpPr>
        <p:spPr>
          <a:xfrm>
            <a:off x="6148564" y="3386904"/>
            <a:ext cx="1131473" cy="3332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25"/>
          <p:cNvSpPr/>
          <p:nvPr/>
        </p:nvSpPr>
        <p:spPr>
          <a:xfrm>
            <a:off x="5426956" y="3579396"/>
            <a:ext cx="1333645" cy="408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800"/>
              </a:lnSpc>
              <a:buClr>
                <a:srgbClr val="C00000"/>
              </a:buClr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Configs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803" y="1634403"/>
            <a:ext cx="773044" cy="819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5311" y="3243004"/>
            <a:ext cx="830306" cy="819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4902" y="4992211"/>
            <a:ext cx="820763" cy="924733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669925" y="3187700"/>
            <a:ext cx="823913" cy="823913"/>
            <a:chOff x="669925" y="3187700"/>
            <a:chExt cx="823913" cy="823913"/>
          </a:xfrm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1117600" y="3921125"/>
              <a:ext cx="122238" cy="52388"/>
            </a:xfrm>
            <a:custGeom>
              <a:avLst/>
              <a:gdLst>
                <a:gd name="T0" fmla="*/ 4 w 77"/>
                <a:gd name="T1" fmla="*/ 33 h 33"/>
                <a:gd name="T2" fmla="*/ 0 w 77"/>
                <a:gd name="T3" fmla="*/ 16 h 33"/>
                <a:gd name="T4" fmla="*/ 73 w 77"/>
                <a:gd name="T5" fmla="*/ 0 h 33"/>
                <a:gd name="T6" fmla="*/ 77 w 77"/>
                <a:gd name="T7" fmla="*/ 16 h 33"/>
                <a:gd name="T8" fmla="*/ 4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4" y="33"/>
                  </a:moveTo>
                  <a:lnTo>
                    <a:pt x="0" y="16"/>
                  </a:lnTo>
                  <a:lnTo>
                    <a:pt x="73" y="0"/>
                  </a:lnTo>
                  <a:lnTo>
                    <a:pt x="77" y="1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1403350" y="3635375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65 h 69"/>
                <a:gd name="T4" fmla="*/ 16 w 33"/>
                <a:gd name="T5" fmla="*/ 0 h 69"/>
                <a:gd name="T6" fmla="*/ 33 w 33"/>
                <a:gd name="T7" fmla="*/ 4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65"/>
                  </a:lnTo>
                  <a:lnTo>
                    <a:pt x="16" y="0"/>
                  </a:lnTo>
                  <a:lnTo>
                    <a:pt x="33" y="4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1068388" y="3817938"/>
              <a:ext cx="26988" cy="1031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Line 8"/>
            <p:cNvSpPr>
              <a:spLocks noChangeShapeType="1"/>
            </p:cNvSpPr>
            <p:nvPr/>
          </p:nvSpPr>
          <p:spPr bwMode="auto">
            <a:xfrm>
              <a:off x="1352550" y="37544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1352550" y="3754438"/>
              <a:ext cx="0" cy="0"/>
            </a:xfrm>
            <a:prstGeom prst="line">
              <a:avLst/>
            </a:prstGeom>
            <a:noFill/>
            <a:ln w="25400" cap="flat">
              <a:solidFill>
                <a:srgbClr val="3740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1030288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1"/>
            <p:cNvSpPr>
              <a:spLocks noEditPoints="1"/>
            </p:cNvSpPr>
            <p:nvPr/>
          </p:nvSpPr>
          <p:spPr bwMode="auto">
            <a:xfrm>
              <a:off x="1030288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12"/>
            <p:cNvSpPr>
              <a:spLocks noEditPoints="1"/>
            </p:cNvSpPr>
            <p:nvPr/>
          </p:nvSpPr>
          <p:spPr bwMode="auto">
            <a:xfrm>
              <a:off x="1030288" y="31877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3"/>
            <p:cNvSpPr>
              <a:spLocks noEditPoints="1"/>
            </p:cNvSpPr>
            <p:nvPr/>
          </p:nvSpPr>
          <p:spPr bwMode="auto">
            <a:xfrm>
              <a:off x="1030288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14"/>
            <p:cNvSpPr>
              <a:spLocks noEditPoints="1"/>
            </p:cNvSpPr>
            <p:nvPr/>
          </p:nvSpPr>
          <p:spPr bwMode="auto">
            <a:xfrm>
              <a:off x="1030288" y="39084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15"/>
            <p:cNvSpPr>
              <a:spLocks noEditPoints="1"/>
            </p:cNvSpPr>
            <p:nvPr/>
          </p:nvSpPr>
          <p:spPr bwMode="auto">
            <a:xfrm>
              <a:off x="863600" y="3444875"/>
              <a:ext cx="101600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16"/>
            <p:cNvSpPr>
              <a:spLocks noEditPoints="1"/>
            </p:cNvSpPr>
            <p:nvPr/>
          </p:nvSpPr>
          <p:spPr bwMode="auto">
            <a:xfrm>
              <a:off x="1196975" y="344487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7"/>
            <p:cNvSpPr>
              <a:spLocks noEditPoints="1"/>
            </p:cNvSpPr>
            <p:nvPr/>
          </p:nvSpPr>
          <p:spPr bwMode="auto">
            <a:xfrm>
              <a:off x="1352550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8"/>
            <p:cNvSpPr>
              <a:spLocks noEditPoints="1"/>
            </p:cNvSpPr>
            <p:nvPr/>
          </p:nvSpPr>
          <p:spPr bwMode="auto">
            <a:xfrm>
              <a:off x="1223963" y="38703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9"/>
            <p:cNvSpPr>
              <a:spLocks noEditPoints="1"/>
            </p:cNvSpPr>
            <p:nvPr/>
          </p:nvSpPr>
          <p:spPr bwMode="auto">
            <a:xfrm>
              <a:off x="863600" y="3651250"/>
              <a:ext cx="101600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20"/>
            <p:cNvSpPr>
              <a:spLocks noEditPoints="1"/>
            </p:cNvSpPr>
            <p:nvPr/>
          </p:nvSpPr>
          <p:spPr bwMode="auto">
            <a:xfrm>
              <a:off x="1196975" y="365125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Rectangle 21"/>
            <p:cNvSpPr>
              <a:spLocks noChangeArrowheads="1"/>
            </p:cNvSpPr>
            <p:nvPr/>
          </p:nvSpPr>
          <p:spPr bwMode="auto">
            <a:xfrm>
              <a:off x="939800" y="3367088"/>
              <a:ext cx="25400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Rectangle 22"/>
            <p:cNvSpPr>
              <a:spLocks noChangeArrowheads="1"/>
            </p:cNvSpPr>
            <p:nvPr/>
          </p:nvSpPr>
          <p:spPr bwMode="auto">
            <a:xfrm>
              <a:off x="939800" y="3805238"/>
              <a:ext cx="25400" cy="25400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23"/>
            <p:cNvSpPr>
              <a:spLocks noChangeArrowheads="1"/>
            </p:cNvSpPr>
            <p:nvPr/>
          </p:nvSpPr>
          <p:spPr bwMode="auto">
            <a:xfrm>
              <a:off x="1196975" y="3805238"/>
              <a:ext cx="26988" cy="25400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24"/>
            <p:cNvSpPr>
              <a:spLocks noChangeArrowheads="1"/>
            </p:cNvSpPr>
            <p:nvPr/>
          </p:nvSpPr>
          <p:spPr bwMode="auto">
            <a:xfrm>
              <a:off x="823913" y="3586163"/>
              <a:ext cx="25400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Rectangle 25"/>
            <p:cNvSpPr>
              <a:spLocks noChangeArrowheads="1"/>
            </p:cNvSpPr>
            <p:nvPr/>
          </p:nvSpPr>
          <p:spPr bwMode="auto">
            <a:xfrm>
              <a:off x="1196975" y="3367088"/>
              <a:ext cx="26988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26"/>
            <p:cNvSpPr>
              <a:spLocks noChangeArrowheads="1"/>
            </p:cNvSpPr>
            <p:nvPr/>
          </p:nvSpPr>
          <p:spPr bwMode="auto">
            <a:xfrm>
              <a:off x="1312863" y="3586163"/>
              <a:ext cx="26988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27"/>
            <p:cNvSpPr>
              <a:spLocks/>
            </p:cNvSpPr>
            <p:nvPr/>
          </p:nvSpPr>
          <p:spPr bwMode="auto">
            <a:xfrm>
              <a:off x="1290638" y="3795713"/>
              <a:ext cx="96838" cy="109538"/>
            </a:xfrm>
            <a:custGeom>
              <a:avLst/>
              <a:gdLst>
                <a:gd name="T0" fmla="*/ 12 w 61"/>
                <a:gd name="T1" fmla="*/ 69 h 69"/>
                <a:gd name="T2" fmla="*/ 0 w 61"/>
                <a:gd name="T3" fmla="*/ 57 h 69"/>
                <a:gd name="T4" fmla="*/ 49 w 61"/>
                <a:gd name="T5" fmla="*/ 0 h 69"/>
                <a:gd name="T6" fmla="*/ 61 w 61"/>
                <a:gd name="T7" fmla="*/ 12 h 69"/>
                <a:gd name="T8" fmla="*/ 12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12" y="69"/>
                  </a:moveTo>
                  <a:lnTo>
                    <a:pt x="0" y="57"/>
                  </a:lnTo>
                  <a:lnTo>
                    <a:pt x="49" y="0"/>
                  </a:lnTo>
                  <a:lnTo>
                    <a:pt x="61" y="12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8"/>
            <p:cNvSpPr>
              <a:spLocks/>
            </p:cNvSpPr>
            <p:nvPr/>
          </p:nvSpPr>
          <p:spPr bwMode="auto">
            <a:xfrm>
              <a:off x="1117600" y="3225800"/>
              <a:ext cx="122238" cy="52388"/>
            </a:xfrm>
            <a:custGeom>
              <a:avLst/>
              <a:gdLst>
                <a:gd name="T0" fmla="*/ 73 w 77"/>
                <a:gd name="T1" fmla="*/ 33 h 33"/>
                <a:gd name="T2" fmla="*/ 0 w 77"/>
                <a:gd name="T3" fmla="*/ 16 h 33"/>
                <a:gd name="T4" fmla="*/ 4 w 77"/>
                <a:gd name="T5" fmla="*/ 0 h 33"/>
                <a:gd name="T6" fmla="*/ 77 w 77"/>
                <a:gd name="T7" fmla="*/ 16 h 33"/>
                <a:gd name="T8" fmla="*/ 73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73" y="33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77" y="16"/>
                  </a:lnTo>
                  <a:lnTo>
                    <a:pt x="73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9"/>
            <p:cNvSpPr>
              <a:spLocks/>
            </p:cNvSpPr>
            <p:nvPr/>
          </p:nvSpPr>
          <p:spPr bwMode="auto">
            <a:xfrm>
              <a:off x="1403350" y="3454400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4 h 69"/>
                <a:gd name="T4" fmla="*/ 16 w 33"/>
                <a:gd name="T5" fmla="*/ 0 h 69"/>
                <a:gd name="T6" fmla="*/ 33 w 33"/>
                <a:gd name="T7" fmla="*/ 65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3" y="65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1352550" y="34448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1352550" y="3444875"/>
              <a:ext cx="0" cy="0"/>
            </a:xfrm>
            <a:prstGeom prst="line">
              <a:avLst/>
            </a:prstGeom>
            <a:noFill/>
            <a:ln w="25400" cap="flat">
              <a:solidFill>
                <a:srgbClr val="3740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32"/>
            <p:cNvSpPr>
              <a:spLocks noEditPoints="1"/>
            </p:cNvSpPr>
            <p:nvPr/>
          </p:nvSpPr>
          <p:spPr bwMode="auto">
            <a:xfrm>
              <a:off x="1352550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33"/>
            <p:cNvSpPr>
              <a:spLocks noEditPoints="1"/>
            </p:cNvSpPr>
            <p:nvPr/>
          </p:nvSpPr>
          <p:spPr bwMode="auto">
            <a:xfrm>
              <a:off x="1223963" y="32258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34"/>
            <p:cNvSpPr>
              <a:spLocks noEditPoints="1"/>
            </p:cNvSpPr>
            <p:nvPr/>
          </p:nvSpPr>
          <p:spPr bwMode="auto">
            <a:xfrm>
              <a:off x="1390650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35"/>
            <p:cNvSpPr>
              <a:spLocks/>
            </p:cNvSpPr>
            <p:nvPr/>
          </p:nvSpPr>
          <p:spPr bwMode="auto">
            <a:xfrm>
              <a:off x="1290638" y="3294063"/>
              <a:ext cx="96838" cy="109538"/>
            </a:xfrm>
            <a:custGeom>
              <a:avLst/>
              <a:gdLst>
                <a:gd name="T0" fmla="*/ 49 w 61"/>
                <a:gd name="T1" fmla="*/ 69 h 69"/>
                <a:gd name="T2" fmla="*/ 0 w 61"/>
                <a:gd name="T3" fmla="*/ 12 h 69"/>
                <a:gd name="T4" fmla="*/ 12 w 61"/>
                <a:gd name="T5" fmla="*/ 0 h 69"/>
                <a:gd name="T6" fmla="*/ 61 w 61"/>
                <a:gd name="T7" fmla="*/ 57 h 69"/>
                <a:gd name="T8" fmla="*/ 49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49" y="6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61" y="57"/>
                  </a:lnTo>
                  <a:lnTo>
                    <a:pt x="49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36"/>
            <p:cNvSpPr>
              <a:spLocks/>
            </p:cNvSpPr>
            <p:nvPr/>
          </p:nvSpPr>
          <p:spPr bwMode="auto">
            <a:xfrm>
              <a:off x="923925" y="3921125"/>
              <a:ext cx="122238" cy="52388"/>
            </a:xfrm>
            <a:custGeom>
              <a:avLst/>
              <a:gdLst>
                <a:gd name="T0" fmla="*/ 73 w 77"/>
                <a:gd name="T1" fmla="*/ 33 h 33"/>
                <a:gd name="T2" fmla="*/ 0 w 77"/>
                <a:gd name="T3" fmla="*/ 16 h 33"/>
                <a:gd name="T4" fmla="*/ 4 w 77"/>
                <a:gd name="T5" fmla="*/ 0 h 33"/>
                <a:gd name="T6" fmla="*/ 77 w 77"/>
                <a:gd name="T7" fmla="*/ 16 h 33"/>
                <a:gd name="T8" fmla="*/ 73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73" y="33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77" y="16"/>
                  </a:lnTo>
                  <a:lnTo>
                    <a:pt x="73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37"/>
            <p:cNvSpPr>
              <a:spLocks/>
            </p:cNvSpPr>
            <p:nvPr/>
          </p:nvSpPr>
          <p:spPr bwMode="auto">
            <a:xfrm>
              <a:off x="708025" y="3635375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4 h 69"/>
                <a:gd name="T4" fmla="*/ 16 w 33"/>
                <a:gd name="T5" fmla="*/ 0 h 69"/>
                <a:gd name="T6" fmla="*/ 33 w 33"/>
                <a:gd name="T7" fmla="*/ 65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3" y="65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38"/>
            <p:cNvSpPr>
              <a:spLocks noEditPoints="1"/>
            </p:cNvSpPr>
            <p:nvPr/>
          </p:nvSpPr>
          <p:spPr bwMode="auto">
            <a:xfrm>
              <a:off x="708025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39"/>
            <p:cNvSpPr>
              <a:spLocks noEditPoints="1"/>
            </p:cNvSpPr>
            <p:nvPr/>
          </p:nvSpPr>
          <p:spPr bwMode="auto">
            <a:xfrm>
              <a:off x="836613" y="38703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40"/>
            <p:cNvSpPr>
              <a:spLocks/>
            </p:cNvSpPr>
            <p:nvPr/>
          </p:nvSpPr>
          <p:spPr bwMode="auto">
            <a:xfrm>
              <a:off x="776288" y="3795713"/>
              <a:ext cx="96838" cy="109538"/>
            </a:xfrm>
            <a:custGeom>
              <a:avLst/>
              <a:gdLst>
                <a:gd name="T0" fmla="*/ 48 w 61"/>
                <a:gd name="T1" fmla="*/ 69 h 69"/>
                <a:gd name="T2" fmla="*/ 0 w 61"/>
                <a:gd name="T3" fmla="*/ 12 h 69"/>
                <a:gd name="T4" fmla="*/ 12 w 61"/>
                <a:gd name="T5" fmla="*/ 0 h 69"/>
                <a:gd name="T6" fmla="*/ 61 w 61"/>
                <a:gd name="T7" fmla="*/ 57 h 69"/>
                <a:gd name="T8" fmla="*/ 48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48" y="6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61" y="57"/>
                  </a:lnTo>
                  <a:lnTo>
                    <a:pt x="48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41"/>
            <p:cNvSpPr>
              <a:spLocks/>
            </p:cNvSpPr>
            <p:nvPr/>
          </p:nvSpPr>
          <p:spPr bwMode="auto">
            <a:xfrm>
              <a:off x="923925" y="3225800"/>
              <a:ext cx="122238" cy="52388"/>
            </a:xfrm>
            <a:custGeom>
              <a:avLst/>
              <a:gdLst>
                <a:gd name="T0" fmla="*/ 4 w 77"/>
                <a:gd name="T1" fmla="*/ 33 h 33"/>
                <a:gd name="T2" fmla="*/ 0 w 77"/>
                <a:gd name="T3" fmla="*/ 16 h 33"/>
                <a:gd name="T4" fmla="*/ 73 w 77"/>
                <a:gd name="T5" fmla="*/ 0 h 33"/>
                <a:gd name="T6" fmla="*/ 77 w 77"/>
                <a:gd name="T7" fmla="*/ 16 h 33"/>
                <a:gd name="T8" fmla="*/ 4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4" y="33"/>
                  </a:moveTo>
                  <a:lnTo>
                    <a:pt x="0" y="16"/>
                  </a:lnTo>
                  <a:lnTo>
                    <a:pt x="73" y="0"/>
                  </a:lnTo>
                  <a:lnTo>
                    <a:pt x="77" y="1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42"/>
            <p:cNvSpPr>
              <a:spLocks/>
            </p:cNvSpPr>
            <p:nvPr/>
          </p:nvSpPr>
          <p:spPr bwMode="auto">
            <a:xfrm>
              <a:off x="708025" y="3454400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65 h 69"/>
                <a:gd name="T4" fmla="*/ 16 w 33"/>
                <a:gd name="T5" fmla="*/ 0 h 69"/>
                <a:gd name="T6" fmla="*/ 33 w 33"/>
                <a:gd name="T7" fmla="*/ 4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65"/>
                  </a:lnTo>
                  <a:lnTo>
                    <a:pt x="16" y="0"/>
                  </a:lnTo>
                  <a:lnTo>
                    <a:pt x="33" y="4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43"/>
            <p:cNvSpPr>
              <a:spLocks noEditPoints="1"/>
            </p:cNvSpPr>
            <p:nvPr/>
          </p:nvSpPr>
          <p:spPr bwMode="auto">
            <a:xfrm>
              <a:off x="708025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44"/>
            <p:cNvSpPr>
              <a:spLocks noEditPoints="1"/>
            </p:cNvSpPr>
            <p:nvPr/>
          </p:nvSpPr>
          <p:spPr bwMode="auto">
            <a:xfrm>
              <a:off x="836613" y="32258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45"/>
            <p:cNvSpPr>
              <a:spLocks noEditPoints="1"/>
            </p:cNvSpPr>
            <p:nvPr/>
          </p:nvSpPr>
          <p:spPr bwMode="auto">
            <a:xfrm>
              <a:off x="669925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46"/>
            <p:cNvSpPr>
              <a:spLocks/>
            </p:cNvSpPr>
            <p:nvPr/>
          </p:nvSpPr>
          <p:spPr bwMode="auto">
            <a:xfrm>
              <a:off x="776288" y="3294063"/>
              <a:ext cx="96838" cy="109538"/>
            </a:xfrm>
            <a:custGeom>
              <a:avLst/>
              <a:gdLst>
                <a:gd name="T0" fmla="*/ 12 w 61"/>
                <a:gd name="T1" fmla="*/ 69 h 69"/>
                <a:gd name="T2" fmla="*/ 0 w 61"/>
                <a:gd name="T3" fmla="*/ 57 h 69"/>
                <a:gd name="T4" fmla="*/ 48 w 61"/>
                <a:gd name="T5" fmla="*/ 0 h 69"/>
                <a:gd name="T6" fmla="*/ 61 w 61"/>
                <a:gd name="T7" fmla="*/ 12 h 69"/>
                <a:gd name="T8" fmla="*/ 12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12" y="69"/>
                  </a:moveTo>
                  <a:lnTo>
                    <a:pt x="0" y="57"/>
                  </a:lnTo>
                  <a:lnTo>
                    <a:pt x="48" y="0"/>
                  </a:lnTo>
                  <a:lnTo>
                    <a:pt x="61" y="12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47"/>
            <p:cNvSpPr>
              <a:spLocks/>
            </p:cNvSpPr>
            <p:nvPr/>
          </p:nvSpPr>
          <p:spPr bwMode="auto">
            <a:xfrm>
              <a:off x="946150" y="3714750"/>
              <a:ext cx="103188" cy="74613"/>
            </a:xfrm>
            <a:custGeom>
              <a:avLst/>
              <a:gdLst>
                <a:gd name="T0" fmla="*/ 57 w 65"/>
                <a:gd name="T1" fmla="*/ 47 h 47"/>
                <a:gd name="T2" fmla="*/ 0 w 65"/>
                <a:gd name="T3" fmla="*/ 15 h 47"/>
                <a:gd name="T4" fmla="*/ 8 w 65"/>
                <a:gd name="T5" fmla="*/ 0 h 47"/>
                <a:gd name="T6" fmla="*/ 65 w 65"/>
                <a:gd name="T7" fmla="*/ 33 h 47"/>
                <a:gd name="T8" fmla="*/ 57 w 6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57" y="47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65" y="33"/>
                  </a:lnTo>
                  <a:lnTo>
                    <a:pt x="57" y="47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Rectangle 48"/>
            <p:cNvSpPr>
              <a:spLocks noChangeArrowheads="1"/>
            </p:cNvSpPr>
            <p:nvPr/>
          </p:nvSpPr>
          <p:spPr bwMode="auto">
            <a:xfrm>
              <a:off x="901700" y="3535363"/>
              <a:ext cx="25400" cy="1285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49"/>
            <p:cNvSpPr>
              <a:spLocks/>
            </p:cNvSpPr>
            <p:nvPr/>
          </p:nvSpPr>
          <p:spPr bwMode="auto">
            <a:xfrm>
              <a:off x="946150" y="3513138"/>
              <a:ext cx="103188" cy="82550"/>
            </a:xfrm>
            <a:custGeom>
              <a:avLst/>
              <a:gdLst>
                <a:gd name="T0" fmla="*/ 57 w 65"/>
                <a:gd name="T1" fmla="*/ 52 h 52"/>
                <a:gd name="T2" fmla="*/ 0 w 65"/>
                <a:gd name="T3" fmla="*/ 12 h 52"/>
                <a:gd name="T4" fmla="*/ 8 w 65"/>
                <a:gd name="T5" fmla="*/ 0 h 52"/>
                <a:gd name="T6" fmla="*/ 65 w 65"/>
                <a:gd name="T7" fmla="*/ 40 h 52"/>
                <a:gd name="T8" fmla="*/ 57 w 6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57" y="52"/>
                  </a:moveTo>
                  <a:lnTo>
                    <a:pt x="0" y="12"/>
                  </a:lnTo>
                  <a:lnTo>
                    <a:pt x="8" y="0"/>
                  </a:lnTo>
                  <a:lnTo>
                    <a:pt x="65" y="40"/>
                  </a:lnTo>
                  <a:lnTo>
                    <a:pt x="57" y="52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50"/>
            <p:cNvSpPr>
              <a:spLocks/>
            </p:cNvSpPr>
            <p:nvPr/>
          </p:nvSpPr>
          <p:spPr bwMode="auto">
            <a:xfrm>
              <a:off x="1114425" y="3513138"/>
              <a:ext cx="103188" cy="82550"/>
            </a:xfrm>
            <a:custGeom>
              <a:avLst/>
              <a:gdLst>
                <a:gd name="T0" fmla="*/ 8 w 65"/>
                <a:gd name="T1" fmla="*/ 52 h 52"/>
                <a:gd name="T2" fmla="*/ 0 w 65"/>
                <a:gd name="T3" fmla="*/ 40 h 52"/>
                <a:gd name="T4" fmla="*/ 57 w 65"/>
                <a:gd name="T5" fmla="*/ 0 h 52"/>
                <a:gd name="T6" fmla="*/ 65 w 65"/>
                <a:gd name="T7" fmla="*/ 12 h 52"/>
                <a:gd name="T8" fmla="*/ 8 w 6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8" y="52"/>
                  </a:moveTo>
                  <a:lnTo>
                    <a:pt x="0" y="40"/>
                  </a:lnTo>
                  <a:lnTo>
                    <a:pt x="57" y="0"/>
                  </a:lnTo>
                  <a:lnTo>
                    <a:pt x="65" y="12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Rectangle 51"/>
            <p:cNvSpPr>
              <a:spLocks noChangeArrowheads="1"/>
            </p:cNvSpPr>
            <p:nvPr/>
          </p:nvSpPr>
          <p:spPr bwMode="auto">
            <a:xfrm>
              <a:off x="1068388" y="3278188"/>
              <a:ext cx="26988" cy="1031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52"/>
            <p:cNvSpPr>
              <a:spLocks/>
            </p:cNvSpPr>
            <p:nvPr/>
          </p:nvSpPr>
          <p:spPr bwMode="auto">
            <a:xfrm>
              <a:off x="1114425" y="3419475"/>
              <a:ext cx="103188" cy="63500"/>
            </a:xfrm>
            <a:custGeom>
              <a:avLst/>
              <a:gdLst>
                <a:gd name="T0" fmla="*/ 57 w 65"/>
                <a:gd name="T1" fmla="*/ 40 h 40"/>
                <a:gd name="T2" fmla="*/ 0 w 65"/>
                <a:gd name="T3" fmla="*/ 16 h 40"/>
                <a:gd name="T4" fmla="*/ 8 w 65"/>
                <a:gd name="T5" fmla="*/ 0 h 40"/>
                <a:gd name="T6" fmla="*/ 65 w 65"/>
                <a:gd name="T7" fmla="*/ 24 h 40"/>
                <a:gd name="T8" fmla="*/ 57 w 6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0">
                  <a:moveTo>
                    <a:pt x="57" y="40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65" y="24"/>
                  </a:lnTo>
                  <a:lnTo>
                    <a:pt x="57" y="40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53"/>
            <p:cNvSpPr>
              <a:spLocks/>
            </p:cNvSpPr>
            <p:nvPr/>
          </p:nvSpPr>
          <p:spPr bwMode="auto">
            <a:xfrm>
              <a:off x="1114425" y="3714750"/>
              <a:ext cx="103188" cy="74613"/>
            </a:xfrm>
            <a:custGeom>
              <a:avLst/>
              <a:gdLst>
                <a:gd name="T0" fmla="*/ 8 w 65"/>
                <a:gd name="T1" fmla="*/ 47 h 47"/>
                <a:gd name="T2" fmla="*/ 0 w 65"/>
                <a:gd name="T3" fmla="*/ 33 h 47"/>
                <a:gd name="T4" fmla="*/ 57 w 65"/>
                <a:gd name="T5" fmla="*/ 0 h 47"/>
                <a:gd name="T6" fmla="*/ 65 w 65"/>
                <a:gd name="T7" fmla="*/ 15 h 47"/>
                <a:gd name="T8" fmla="*/ 8 w 6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8" y="47"/>
                  </a:moveTo>
                  <a:lnTo>
                    <a:pt x="0" y="33"/>
                  </a:lnTo>
                  <a:lnTo>
                    <a:pt x="57" y="0"/>
                  </a:lnTo>
                  <a:lnTo>
                    <a:pt x="65" y="15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54"/>
            <p:cNvSpPr>
              <a:spLocks/>
            </p:cNvSpPr>
            <p:nvPr/>
          </p:nvSpPr>
          <p:spPr bwMode="auto">
            <a:xfrm>
              <a:off x="1281113" y="3714750"/>
              <a:ext cx="90488" cy="61913"/>
            </a:xfrm>
            <a:custGeom>
              <a:avLst/>
              <a:gdLst>
                <a:gd name="T0" fmla="*/ 49 w 57"/>
                <a:gd name="T1" fmla="*/ 39 h 39"/>
                <a:gd name="T2" fmla="*/ 0 w 57"/>
                <a:gd name="T3" fmla="*/ 15 h 39"/>
                <a:gd name="T4" fmla="*/ 8 w 57"/>
                <a:gd name="T5" fmla="*/ 0 h 39"/>
                <a:gd name="T6" fmla="*/ 57 w 57"/>
                <a:gd name="T7" fmla="*/ 25 h 39"/>
                <a:gd name="T8" fmla="*/ 49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49" y="39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57" y="25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5"/>
            <p:cNvSpPr>
              <a:spLocks/>
            </p:cNvSpPr>
            <p:nvPr/>
          </p:nvSpPr>
          <p:spPr bwMode="auto">
            <a:xfrm>
              <a:off x="792163" y="3714750"/>
              <a:ext cx="90488" cy="61913"/>
            </a:xfrm>
            <a:custGeom>
              <a:avLst/>
              <a:gdLst>
                <a:gd name="T0" fmla="*/ 8 w 57"/>
                <a:gd name="T1" fmla="*/ 39 h 39"/>
                <a:gd name="T2" fmla="*/ 0 w 57"/>
                <a:gd name="T3" fmla="*/ 25 h 39"/>
                <a:gd name="T4" fmla="*/ 49 w 57"/>
                <a:gd name="T5" fmla="*/ 0 h 39"/>
                <a:gd name="T6" fmla="*/ 57 w 57"/>
                <a:gd name="T7" fmla="*/ 15 h 39"/>
                <a:gd name="T8" fmla="*/ 8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8" y="39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57" y="15"/>
                  </a:lnTo>
                  <a:lnTo>
                    <a:pt x="8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Rectangle 56"/>
            <p:cNvSpPr>
              <a:spLocks noChangeArrowheads="1"/>
            </p:cNvSpPr>
            <p:nvPr/>
          </p:nvSpPr>
          <p:spPr bwMode="auto">
            <a:xfrm>
              <a:off x="1236663" y="3535363"/>
              <a:ext cx="25400" cy="1285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57"/>
            <p:cNvSpPr>
              <a:spLocks/>
            </p:cNvSpPr>
            <p:nvPr/>
          </p:nvSpPr>
          <p:spPr bwMode="auto">
            <a:xfrm>
              <a:off x="792163" y="3432175"/>
              <a:ext cx="90488" cy="61913"/>
            </a:xfrm>
            <a:custGeom>
              <a:avLst/>
              <a:gdLst>
                <a:gd name="T0" fmla="*/ 49 w 57"/>
                <a:gd name="T1" fmla="*/ 39 h 39"/>
                <a:gd name="T2" fmla="*/ 0 w 57"/>
                <a:gd name="T3" fmla="*/ 14 h 39"/>
                <a:gd name="T4" fmla="*/ 8 w 57"/>
                <a:gd name="T5" fmla="*/ 0 h 39"/>
                <a:gd name="T6" fmla="*/ 57 w 57"/>
                <a:gd name="T7" fmla="*/ 24 h 39"/>
                <a:gd name="T8" fmla="*/ 49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49" y="39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57" y="24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31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5147" r="11597" b="8018"/>
          <a:stretch/>
        </p:blipFill>
        <p:spPr bwMode="auto">
          <a:xfrm>
            <a:off x="2145322" y="855406"/>
            <a:ext cx="10046677" cy="60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2123361" y="852974"/>
            <a:ext cx="10087182" cy="600259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-1696" y="857251"/>
            <a:ext cx="2122715" cy="600075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277" y="131763"/>
            <a:ext cx="9083675" cy="5937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 SIEM: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каждом пакете обновлений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KB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ятиугольник 32"/>
          <p:cNvSpPr/>
          <p:nvPr/>
        </p:nvSpPr>
        <p:spPr>
          <a:xfrm>
            <a:off x="9879" y="4846719"/>
            <a:ext cx="2547434" cy="2002491"/>
          </a:xfrm>
          <a:prstGeom prst="homePlate">
            <a:avLst>
              <a:gd name="adj" fmla="val 2111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81" y="1256939"/>
            <a:ext cx="755754" cy="75492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264" y="2006358"/>
            <a:ext cx="1779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-инфраструктуры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605" y="4040686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Адаптация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 изменениям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9402" y="5931206"/>
            <a:ext cx="154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угроз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3" y="5177314"/>
            <a:ext cx="755754" cy="8178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4837" y="2745323"/>
            <a:ext cx="308367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Новые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правила корреляции, агрегации,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нормализации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Myriad Pro Ligh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57077" y="5681389"/>
            <a:ext cx="376874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Рекомендации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тонкой настройке аудита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точного выявления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атак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5831" y="5681389"/>
            <a:ext cx="3684043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Информация о методах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тактиках проведения атак, индикаторы компрометации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57077" y="2574422"/>
            <a:ext cx="381694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Рекомендации по сбору информации из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MP SIEM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для подтверждения инцидента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Myriad Pro Light"/>
                <a:cs typeface="Arial" panose="020B0604020202020204" pitchFamily="34" charset="0"/>
              </a:rPr>
              <a:t>и его расследования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ea typeface="Myriad Pro Light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9148074" y="1352379"/>
            <a:ext cx="858938" cy="972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9288952" y="4480042"/>
            <a:ext cx="801675" cy="9819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4085679" y="1443474"/>
            <a:ext cx="925744" cy="9819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4111440" y="4449812"/>
            <a:ext cx="916200" cy="981933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669925" y="3187700"/>
            <a:ext cx="823913" cy="823913"/>
            <a:chOff x="669925" y="3187700"/>
            <a:chExt cx="823913" cy="823913"/>
          </a:xfrm>
        </p:grpSpPr>
        <p:sp>
          <p:nvSpPr>
            <p:cNvPr id="77" name="Freeform 5"/>
            <p:cNvSpPr>
              <a:spLocks/>
            </p:cNvSpPr>
            <p:nvPr/>
          </p:nvSpPr>
          <p:spPr bwMode="auto">
            <a:xfrm>
              <a:off x="1117600" y="3921125"/>
              <a:ext cx="122238" cy="52388"/>
            </a:xfrm>
            <a:custGeom>
              <a:avLst/>
              <a:gdLst>
                <a:gd name="T0" fmla="*/ 4 w 77"/>
                <a:gd name="T1" fmla="*/ 33 h 33"/>
                <a:gd name="T2" fmla="*/ 0 w 77"/>
                <a:gd name="T3" fmla="*/ 16 h 33"/>
                <a:gd name="T4" fmla="*/ 73 w 77"/>
                <a:gd name="T5" fmla="*/ 0 h 33"/>
                <a:gd name="T6" fmla="*/ 77 w 77"/>
                <a:gd name="T7" fmla="*/ 16 h 33"/>
                <a:gd name="T8" fmla="*/ 4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4" y="33"/>
                  </a:moveTo>
                  <a:lnTo>
                    <a:pt x="0" y="16"/>
                  </a:lnTo>
                  <a:lnTo>
                    <a:pt x="73" y="0"/>
                  </a:lnTo>
                  <a:lnTo>
                    <a:pt x="77" y="1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1403350" y="3635375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65 h 69"/>
                <a:gd name="T4" fmla="*/ 16 w 33"/>
                <a:gd name="T5" fmla="*/ 0 h 69"/>
                <a:gd name="T6" fmla="*/ 33 w 33"/>
                <a:gd name="T7" fmla="*/ 4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65"/>
                  </a:lnTo>
                  <a:lnTo>
                    <a:pt x="16" y="0"/>
                  </a:lnTo>
                  <a:lnTo>
                    <a:pt x="33" y="4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7"/>
            <p:cNvSpPr>
              <a:spLocks noChangeArrowheads="1"/>
            </p:cNvSpPr>
            <p:nvPr/>
          </p:nvSpPr>
          <p:spPr bwMode="auto">
            <a:xfrm>
              <a:off x="1068388" y="3817938"/>
              <a:ext cx="26988" cy="1031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Line 8"/>
            <p:cNvSpPr>
              <a:spLocks noChangeShapeType="1"/>
            </p:cNvSpPr>
            <p:nvPr/>
          </p:nvSpPr>
          <p:spPr bwMode="auto">
            <a:xfrm>
              <a:off x="1352550" y="37544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Line 9"/>
            <p:cNvSpPr>
              <a:spLocks noChangeShapeType="1"/>
            </p:cNvSpPr>
            <p:nvPr/>
          </p:nvSpPr>
          <p:spPr bwMode="auto">
            <a:xfrm>
              <a:off x="1352550" y="3754438"/>
              <a:ext cx="0" cy="0"/>
            </a:xfrm>
            <a:prstGeom prst="line">
              <a:avLst/>
            </a:prstGeom>
            <a:noFill/>
            <a:ln w="25400" cap="flat">
              <a:solidFill>
                <a:srgbClr val="3740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0"/>
            <p:cNvSpPr>
              <a:spLocks noEditPoints="1"/>
            </p:cNvSpPr>
            <p:nvPr/>
          </p:nvSpPr>
          <p:spPr bwMode="auto">
            <a:xfrm>
              <a:off x="1030288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11"/>
            <p:cNvSpPr>
              <a:spLocks noEditPoints="1"/>
            </p:cNvSpPr>
            <p:nvPr/>
          </p:nvSpPr>
          <p:spPr bwMode="auto">
            <a:xfrm>
              <a:off x="1030288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2"/>
            <p:cNvSpPr>
              <a:spLocks noEditPoints="1"/>
            </p:cNvSpPr>
            <p:nvPr/>
          </p:nvSpPr>
          <p:spPr bwMode="auto">
            <a:xfrm>
              <a:off x="1030288" y="31877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3"/>
            <p:cNvSpPr>
              <a:spLocks noEditPoints="1"/>
            </p:cNvSpPr>
            <p:nvPr/>
          </p:nvSpPr>
          <p:spPr bwMode="auto">
            <a:xfrm>
              <a:off x="1030288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>
              <a:off x="1030288" y="39084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5"/>
            <p:cNvSpPr>
              <a:spLocks noEditPoints="1"/>
            </p:cNvSpPr>
            <p:nvPr/>
          </p:nvSpPr>
          <p:spPr bwMode="auto">
            <a:xfrm>
              <a:off x="863600" y="3444875"/>
              <a:ext cx="101600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6"/>
            <p:cNvSpPr>
              <a:spLocks noEditPoints="1"/>
            </p:cNvSpPr>
            <p:nvPr/>
          </p:nvSpPr>
          <p:spPr bwMode="auto">
            <a:xfrm>
              <a:off x="1196975" y="344487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7"/>
            <p:cNvSpPr>
              <a:spLocks noEditPoints="1"/>
            </p:cNvSpPr>
            <p:nvPr/>
          </p:nvSpPr>
          <p:spPr bwMode="auto">
            <a:xfrm>
              <a:off x="1352550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18"/>
            <p:cNvSpPr>
              <a:spLocks noEditPoints="1"/>
            </p:cNvSpPr>
            <p:nvPr/>
          </p:nvSpPr>
          <p:spPr bwMode="auto">
            <a:xfrm>
              <a:off x="1223963" y="38703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19"/>
            <p:cNvSpPr>
              <a:spLocks noEditPoints="1"/>
            </p:cNvSpPr>
            <p:nvPr/>
          </p:nvSpPr>
          <p:spPr bwMode="auto">
            <a:xfrm>
              <a:off x="863600" y="3651250"/>
              <a:ext cx="101600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20"/>
            <p:cNvSpPr>
              <a:spLocks noEditPoints="1"/>
            </p:cNvSpPr>
            <p:nvPr/>
          </p:nvSpPr>
          <p:spPr bwMode="auto">
            <a:xfrm>
              <a:off x="1196975" y="365125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Rectangle 21"/>
            <p:cNvSpPr>
              <a:spLocks noChangeArrowheads="1"/>
            </p:cNvSpPr>
            <p:nvPr/>
          </p:nvSpPr>
          <p:spPr bwMode="auto">
            <a:xfrm>
              <a:off x="939800" y="3367088"/>
              <a:ext cx="25400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22"/>
            <p:cNvSpPr>
              <a:spLocks noChangeArrowheads="1"/>
            </p:cNvSpPr>
            <p:nvPr/>
          </p:nvSpPr>
          <p:spPr bwMode="auto">
            <a:xfrm>
              <a:off x="939800" y="3805238"/>
              <a:ext cx="25400" cy="25400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23"/>
            <p:cNvSpPr>
              <a:spLocks noChangeArrowheads="1"/>
            </p:cNvSpPr>
            <p:nvPr/>
          </p:nvSpPr>
          <p:spPr bwMode="auto">
            <a:xfrm>
              <a:off x="1196975" y="3805238"/>
              <a:ext cx="26988" cy="25400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Rectangle 24"/>
            <p:cNvSpPr>
              <a:spLocks noChangeArrowheads="1"/>
            </p:cNvSpPr>
            <p:nvPr/>
          </p:nvSpPr>
          <p:spPr bwMode="auto">
            <a:xfrm>
              <a:off x="823913" y="3586163"/>
              <a:ext cx="25400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Rectangle 25"/>
            <p:cNvSpPr>
              <a:spLocks noChangeArrowheads="1"/>
            </p:cNvSpPr>
            <p:nvPr/>
          </p:nvSpPr>
          <p:spPr bwMode="auto">
            <a:xfrm>
              <a:off x="1196975" y="3367088"/>
              <a:ext cx="26988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Rectangle 26"/>
            <p:cNvSpPr>
              <a:spLocks noChangeArrowheads="1"/>
            </p:cNvSpPr>
            <p:nvPr/>
          </p:nvSpPr>
          <p:spPr bwMode="auto">
            <a:xfrm>
              <a:off x="1312863" y="3586163"/>
              <a:ext cx="26988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1290638" y="3795713"/>
              <a:ext cx="96838" cy="109538"/>
            </a:xfrm>
            <a:custGeom>
              <a:avLst/>
              <a:gdLst>
                <a:gd name="T0" fmla="*/ 12 w 61"/>
                <a:gd name="T1" fmla="*/ 69 h 69"/>
                <a:gd name="T2" fmla="*/ 0 w 61"/>
                <a:gd name="T3" fmla="*/ 57 h 69"/>
                <a:gd name="T4" fmla="*/ 49 w 61"/>
                <a:gd name="T5" fmla="*/ 0 h 69"/>
                <a:gd name="T6" fmla="*/ 61 w 61"/>
                <a:gd name="T7" fmla="*/ 12 h 69"/>
                <a:gd name="T8" fmla="*/ 12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12" y="69"/>
                  </a:moveTo>
                  <a:lnTo>
                    <a:pt x="0" y="57"/>
                  </a:lnTo>
                  <a:lnTo>
                    <a:pt x="49" y="0"/>
                  </a:lnTo>
                  <a:lnTo>
                    <a:pt x="61" y="12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>
              <a:off x="1117600" y="3225800"/>
              <a:ext cx="122238" cy="52388"/>
            </a:xfrm>
            <a:custGeom>
              <a:avLst/>
              <a:gdLst>
                <a:gd name="T0" fmla="*/ 73 w 77"/>
                <a:gd name="T1" fmla="*/ 33 h 33"/>
                <a:gd name="T2" fmla="*/ 0 w 77"/>
                <a:gd name="T3" fmla="*/ 16 h 33"/>
                <a:gd name="T4" fmla="*/ 4 w 77"/>
                <a:gd name="T5" fmla="*/ 0 h 33"/>
                <a:gd name="T6" fmla="*/ 77 w 77"/>
                <a:gd name="T7" fmla="*/ 16 h 33"/>
                <a:gd name="T8" fmla="*/ 73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73" y="33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77" y="16"/>
                  </a:lnTo>
                  <a:lnTo>
                    <a:pt x="73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29"/>
            <p:cNvSpPr>
              <a:spLocks/>
            </p:cNvSpPr>
            <p:nvPr/>
          </p:nvSpPr>
          <p:spPr bwMode="auto">
            <a:xfrm>
              <a:off x="1403350" y="3454400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4 h 69"/>
                <a:gd name="T4" fmla="*/ 16 w 33"/>
                <a:gd name="T5" fmla="*/ 0 h 69"/>
                <a:gd name="T6" fmla="*/ 33 w 33"/>
                <a:gd name="T7" fmla="*/ 65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3" y="65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Line 30"/>
            <p:cNvSpPr>
              <a:spLocks noChangeShapeType="1"/>
            </p:cNvSpPr>
            <p:nvPr/>
          </p:nvSpPr>
          <p:spPr bwMode="auto">
            <a:xfrm>
              <a:off x="1352550" y="34448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Line 31"/>
            <p:cNvSpPr>
              <a:spLocks noChangeShapeType="1"/>
            </p:cNvSpPr>
            <p:nvPr/>
          </p:nvSpPr>
          <p:spPr bwMode="auto">
            <a:xfrm>
              <a:off x="1352550" y="3444875"/>
              <a:ext cx="0" cy="0"/>
            </a:xfrm>
            <a:prstGeom prst="line">
              <a:avLst/>
            </a:prstGeom>
            <a:noFill/>
            <a:ln w="25400" cap="flat">
              <a:solidFill>
                <a:srgbClr val="3740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32"/>
            <p:cNvSpPr>
              <a:spLocks noEditPoints="1"/>
            </p:cNvSpPr>
            <p:nvPr/>
          </p:nvSpPr>
          <p:spPr bwMode="auto">
            <a:xfrm>
              <a:off x="1352550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33"/>
            <p:cNvSpPr>
              <a:spLocks noEditPoints="1"/>
            </p:cNvSpPr>
            <p:nvPr/>
          </p:nvSpPr>
          <p:spPr bwMode="auto">
            <a:xfrm>
              <a:off x="1223963" y="32258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34"/>
            <p:cNvSpPr>
              <a:spLocks noEditPoints="1"/>
            </p:cNvSpPr>
            <p:nvPr/>
          </p:nvSpPr>
          <p:spPr bwMode="auto">
            <a:xfrm>
              <a:off x="1390650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35"/>
            <p:cNvSpPr>
              <a:spLocks/>
            </p:cNvSpPr>
            <p:nvPr/>
          </p:nvSpPr>
          <p:spPr bwMode="auto">
            <a:xfrm>
              <a:off x="1290638" y="3294063"/>
              <a:ext cx="96838" cy="109538"/>
            </a:xfrm>
            <a:custGeom>
              <a:avLst/>
              <a:gdLst>
                <a:gd name="T0" fmla="*/ 49 w 61"/>
                <a:gd name="T1" fmla="*/ 69 h 69"/>
                <a:gd name="T2" fmla="*/ 0 w 61"/>
                <a:gd name="T3" fmla="*/ 12 h 69"/>
                <a:gd name="T4" fmla="*/ 12 w 61"/>
                <a:gd name="T5" fmla="*/ 0 h 69"/>
                <a:gd name="T6" fmla="*/ 61 w 61"/>
                <a:gd name="T7" fmla="*/ 57 h 69"/>
                <a:gd name="T8" fmla="*/ 49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49" y="6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61" y="57"/>
                  </a:lnTo>
                  <a:lnTo>
                    <a:pt x="49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36"/>
            <p:cNvSpPr>
              <a:spLocks/>
            </p:cNvSpPr>
            <p:nvPr/>
          </p:nvSpPr>
          <p:spPr bwMode="auto">
            <a:xfrm>
              <a:off x="923925" y="3921125"/>
              <a:ext cx="122238" cy="52388"/>
            </a:xfrm>
            <a:custGeom>
              <a:avLst/>
              <a:gdLst>
                <a:gd name="T0" fmla="*/ 73 w 77"/>
                <a:gd name="T1" fmla="*/ 33 h 33"/>
                <a:gd name="T2" fmla="*/ 0 w 77"/>
                <a:gd name="T3" fmla="*/ 16 h 33"/>
                <a:gd name="T4" fmla="*/ 4 w 77"/>
                <a:gd name="T5" fmla="*/ 0 h 33"/>
                <a:gd name="T6" fmla="*/ 77 w 77"/>
                <a:gd name="T7" fmla="*/ 16 h 33"/>
                <a:gd name="T8" fmla="*/ 73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73" y="33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77" y="16"/>
                  </a:lnTo>
                  <a:lnTo>
                    <a:pt x="73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37"/>
            <p:cNvSpPr>
              <a:spLocks/>
            </p:cNvSpPr>
            <p:nvPr/>
          </p:nvSpPr>
          <p:spPr bwMode="auto">
            <a:xfrm>
              <a:off x="708025" y="3635375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4 h 69"/>
                <a:gd name="T4" fmla="*/ 16 w 33"/>
                <a:gd name="T5" fmla="*/ 0 h 69"/>
                <a:gd name="T6" fmla="*/ 33 w 33"/>
                <a:gd name="T7" fmla="*/ 65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3" y="65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38"/>
            <p:cNvSpPr>
              <a:spLocks noEditPoints="1"/>
            </p:cNvSpPr>
            <p:nvPr/>
          </p:nvSpPr>
          <p:spPr bwMode="auto">
            <a:xfrm>
              <a:off x="708025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39"/>
            <p:cNvSpPr>
              <a:spLocks noEditPoints="1"/>
            </p:cNvSpPr>
            <p:nvPr/>
          </p:nvSpPr>
          <p:spPr bwMode="auto">
            <a:xfrm>
              <a:off x="836613" y="38703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40"/>
            <p:cNvSpPr>
              <a:spLocks/>
            </p:cNvSpPr>
            <p:nvPr/>
          </p:nvSpPr>
          <p:spPr bwMode="auto">
            <a:xfrm>
              <a:off x="776288" y="3795713"/>
              <a:ext cx="96838" cy="109538"/>
            </a:xfrm>
            <a:custGeom>
              <a:avLst/>
              <a:gdLst>
                <a:gd name="T0" fmla="*/ 48 w 61"/>
                <a:gd name="T1" fmla="*/ 69 h 69"/>
                <a:gd name="T2" fmla="*/ 0 w 61"/>
                <a:gd name="T3" fmla="*/ 12 h 69"/>
                <a:gd name="T4" fmla="*/ 12 w 61"/>
                <a:gd name="T5" fmla="*/ 0 h 69"/>
                <a:gd name="T6" fmla="*/ 61 w 61"/>
                <a:gd name="T7" fmla="*/ 57 h 69"/>
                <a:gd name="T8" fmla="*/ 48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48" y="6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61" y="57"/>
                  </a:lnTo>
                  <a:lnTo>
                    <a:pt x="48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23925" y="3225800"/>
              <a:ext cx="122238" cy="52388"/>
            </a:xfrm>
            <a:custGeom>
              <a:avLst/>
              <a:gdLst>
                <a:gd name="T0" fmla="*/ 4 w 77"/>
                <a:gd name="T1" fmla="*/ 33 h 33"/>
                <a:gd name="T2" fmla="*/ 0 w 77"/>
                <a:gd name="T3" fmla="*/ 16 h 33"/>
                <a:gd name="T4" fmla="*/ 73 w 77"/>
                <a:gd name="T5" fmla="*/ 0 h 33"/>
                <a:gd name="T6" fmla="*/ 77 w 77"/>
                <a:gd name="T7" fmla="*/ 16 h 33"/>
                <a:gd name="T8" fmla="*/ 4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4" y="33"/>
                  </a:moveTo>
                  <a:lnTo>
                    <a:pt x="0" y="16"/>
                  </a:lnTo>
                  <a:lnTo>
                    <a:pt x="73" y="0"/>
                  </a:lnTo>
                  <a:lnTo>
                    <a:pt x="77" y="1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708025" y="3454400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65 h 69"/>
                <a:gd name="T4" fmla="*/ 16 w 33"/>
                <a:gd name="T5" fmla="*/ 0 h 69"/>
                <a:gd name="T6" fmla="*/ 33 w 33"/>
                <a:gd name="T7" fmla="*/ 4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65"/>
                  </a:lnTo>
                  <a:lnTo>
                    <a:pt x="16" y="0"/>
                  </a:lnTo>
                  <a:lnTo>
                    <a:pt x="33" y="4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43"/>
            <p:cNvSpPr>
              <a:spLocks noEditPoints="1"/>
            </p:cNvSpPr>
            <p:nvPr/>
          </p:nvSpPr>
          <p:spPr bwMode="auto">
            <a:xfrm>
              <a:off x="708025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44"/>
            <p:cNvSpPr>
              <a:spLocks noEditPoints="1"/>
            </p:cNvSpPr>
            <p:nvPr/>
          </p:nvSpPr>
          <p:spPr bwMode="auto">
            <a:xfrm>
              <a:off x="836613" y="32258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669925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46"/>
            <p:cNvSpPr>
              <a:spLocks/>
            </p:cNvSpPr>
            <p:nvPr/>
          </p:nvSpPr>
          <p:spPr bwMode="auto">
            <a:xfrm>
              <a:off x="776288" y="3294063"/>
              <a:ext cx="96838" cy="109538"/>
            </a:xfrm>
            <a:custGeom>
              <a:avLst/>
              <a:gdLst>
                <a:gd name="T0" fmla="*/ 12 w 61"/>
                <a:gd name="T1" fmla="*/ 69 h 69"/>
                <a:gd name="T2" fmla="*/ 0 w 61"/>
                <a:gd name="T3" fmla="*/ 57 h 69"/>
                <a:gd name="T4" fmla="*/ 48 w 61"/>
                <a:gd name="T5" fmla="*/ 0 h 69"/>
                <a:gd name="T6" fmla="*/ 61 w 61"/>
                <a:gd name="T7" fmla="*/ 12 h 69"/>
                <a:gd name="T8" fmla="*/ 12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12" y="69"/>
                  </a:moveTo>
                  <a:lnTo>
                    <a:pt x="0" y="57"/>
                  </a:lnTo>
                  <a:lnTo>
                    <a:pt x="48" y="0"/>
                  </a:lnTo>
                  <a:lnTo>
                    <a:pt x="61" y="12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47"/>
            <p:cNvSpPr>
              <a:spLocks/>
            </p:cNvSpPr>
            <p:nvPr/>
          </p:nvSpPr>
          <p:spPr bwMode="auto">
            <a:xfrm>
              <a:off x="946150" y="3714750"/>
              <a:ext cx="103188" cy="74613"/>
            </a:xfrm>
            <a:custGeom>
              <a:avLst/>
              <a:gdLst>
                <a:gd name="T0" fmla="*/ 57 w 65"/>
                <a:gd name="T1" fmla="*/ 47 h 47"/>
                <a:gd name="T2" fmla="*/ 0 w 65"/>
                <a:gd name="T3" fmla="*/ 15 h 47"/>
                <a:gd name="T4" fmla="*/ 8 w 65"/>
                <a:gd name="T5" fmla="*/ 0 h 47"/>
                <a:gd name="T6" fmla="*/ 65 w 65"/>
                <a:gd name="T7" fmla="*/ 33 h 47"/>
                <a:gd name="T8" fmla="*/ 57 w 6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57" y="47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65" y="33"/>
                  </a:lnTo>
                  <a:lnTo>
                    <a:pt x="57" y="47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Rectangle 48"/>
            <p:cNvSpPr>
              <a:spLocks noChangeArrowheads="1"/>
            </p:cNvSpPr>
            <p:nvPr/>
          </p:nvSpPr>
          <p:spPr bwMode="auto">
            <a:xfrm>
              <a:off x="901700" y="3535363"/>
              <a:ext cx="25400" cy="1285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>
              <a:off x="946150" y="3513138"/>
              <a:ext cx="103188" cy="82550"/>
            </a:xfrm>
            <a:custGeom>
              <a:avLst/>
              <a:gdLst>
                <a:gd name="T0" fmla="*/ 57 w 65"/>
                <a:gd name="T1" fmla="*/ 52 h 52"/>
                <a:gd name="T2" fmla="*/ 0 w 65"/>
                <a:gd name="T3" fmla="*/ 12 h 52"/>
                <a:gd name="T4" fmla="*/ 8 w 65"/>
                <a:gd name="T5" fmla="*/ 0 h 52"/>
                <a:gd name="T6" fmla="*/ 65 w 65"/>
                <a:gd name="T7" fmla="*/ 40 h 52"/>
                <a:gd name="T8" fmla="*/ 57 w 6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57" y="52"/>
                  </a:moveTo>
                  <a:lnTo>
                    <a:pt x="0" y="12"/>
                  </a:lnTo>
                  <a:lnTo>
                    <a:pt x="8" y="0"/>
                  </a:lnTo>
                  <a:lnTo>
                    <a:pt x="65" y="40"/>
                  </a:lnTo>
                  <a:lnTo>
                    <a:pt x="57" y="52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>
              <a:off x="1114425" y="3513138"/>
              <a:ext cx="103188" cy="82550"/>
            </a:xfrm>
            <a:custGeom>
              <a:avLst/>
              <a:gdLst>
                <a:gd name="T0" fmla="*/ 8 w 65"/>
                <a:gd name="T1" fmla="*/ 52 h 52"/>
                <a:gd name="T2" fmla="*/ 0 w 65"/>
                <a:gd name="T3" fmla="*/ 40 h 52"/>
                <a:gd name="T4" fmla="*/ 57 w 65"/>
                <a:gd name="T5" fmla="*/ 0 h 52"/>
                <a:gd name="T6" fmla="*/ 65 w 65"/>
                <a:gd name="T7" fmla="*/ 12 h 52"/>
                <a:gd name="T8" fmla="*/ 8 w 6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8" y="52"/>
                  </a:moveTo>
                  <a:lnTo>
                    <a:pt x="0" y="40"/>
                  </a:lnTo>
                  <a:lnTo>
                    <a:pt x="57" y="0"/>
                  </a:lnTo>
                  <a:lnTo>
                    <a:pt x="65" y="12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Rectangle 51"/>
            <p:cNvSpPr>
              <a:spLocks noChangeArrowheads="1"/>
            </p:cNvSpPr>
            <p:nvPr/>
          </p:nvSpPr>
          <p:spPr bwMode="auto">
            <a:xfrm>
              <a:off x="1068388" y="3278188"/>
              <a:ext cx="26988" cy="1031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>
              <a:off x="1114425" y="3419475"/>
              <a:ext cx="103188" cy="63500"/>
            </a:xfrm>
            <a:custGeom>
              <a:avLst/>
              <a:gdLst>
                <a:gd name="T0" fmla="*/ 57 w 65"/>
                <a:gd name="T1" fmla="*/ 40 h 40"/>
                <a:gd name="T2" fmla="*/ 0 w 65"/>
                <a:gd name="T3" fmla="*/ 16 h 40"/>
                <a:gd name="T4" fmla="*/ 8 w 65"/>
                <a:gd name="T5" fmla="*/ 0 h 40"/>
                <a:gd name="T6" fmla="*/ 65 w 65"/>
                <a:gd name="T7" fmla="*/ 24 h 40"/>
                <a:gd name="T8" fmla="*/ 57 w 6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0">
                  <a:moveTo>
                    <a:pt x="57" y="40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65" y="24"/>
                  </a:lnTo>
                  <a:lnTo>
                    <a:pt x="57" y="40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>
              <a:off x="1114425" y="3714750"/>
              <a:ext cx="103188" cy="74613"/>
            </a:xfrm>
            <a:custGeom>
              <a:avLst/>
              <a:gdLst>
                <a:gd name="T0" fmla="*/ 8 w 65"/>
                <a:gd name="T1" fmla="*/ 47 h 47"/>
                <a:gd name="T2" fmla="*/ 0 w 65"/>
                <a:gd name="T3" fmla="*/ 33 h 47"/>
                <a:gd name="T4" fmla="*/ 57 w 65"/>
                <a:gd name="T5" fmla="*/ 0 h 47"/>
                <a:gd name="T6" fmla="*/ 65 w 65"/>
                <a:gd name="T7" fmla="*/ 15 h 47"/>
                <a:gd name="T8" fmla="*/ 8 w 6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8" y="47"/>
                  </a:moveTo>
                  <a:lnTo>
                    <a:pt x="0" y="33"/>
                  </a:lnTo>
                  <a:lnTo>
                    <a:pt x="57" y="0"/>
                  </a:lnTo>
                  <a:lnTo>
                    <a:pt x="65" y="15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>
              <a:off x="1281113" y="3714750"/>
              <a:ext cx="90488" cy="61913"/>
            </a:xfrm>
            <a:custGeom>
              <a:avLst/>
              <a:gdLst>
                <a:gd name="T0" fmla="*/ 49 w 57"/>
                <a:gd name="T1" fmla="*/ 39 h 39"/>
                <a:gd name="T2" fmla="*/ 0 w 57"/>
                <a:gd name="T3" fmla="*/ 15 h 39"/>
                <a:gd name="T4" fmla="*/ 8 w 57"/>
                <a:gd name="T5" fmla="*/ 0 h 39"/>
                <a:gd name="T6" fmla="*/ 57 w 57"/>
                <a:gd name="T7" fmla="*/ 25 h 39"/>
                <a:gd name="T8" fmla="*/ 49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49" y="39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57" y="25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>
              <a:off x="792163" y="3714750"/>
              <a:ext cx="90488" cy="61913"/>
            </a:xfrm>
            <a:custGeom>
              <a:avLst/>
              <a:gdLst>
                <a:gd name="T0" fmla="*/ 8 w 57"/>
                <a:gd name="T1" fmla="*/ 39 h 39"/>
                <a:gd name="T2" fmla="*/ 0 w 57"/>
                <a:gd name="T3" fmla="*/ 25 h 39"/>
                <a:gd name="T4" fmla="*/ 49 w 57"/>
                <a:gd name="T5" fmla="*/ 0 h 39"/>
                <a:gd name="T6" fmla="*/ 57 w 57"/>
                <a:gd name="T7" fmla="*/ 15 h 39"/>
                <a:gd name="T8" fmla="*/ 8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8" y="39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57" y="15"/>
                  </a:lnTo>
                  <a:lnTo>
                    <a:pt x="8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Rectangle 56"/>
            <p:cNvSpPr>
              <a:spLocks noChangeArrowheads="1"/>
            </p:cNvSpPr>
            <p:nvPr/>
          </p:nvSpPr>
          <p:spPr bwMode="auto">
            <a:xfrm>
              <a:off x="1236663" y="3535363"/>
              <a:ext cx="25400" cy="1285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57"/>
            <p:cNvSpPr>
              <a:spLocks/>
            </p:cNvSpPr>
            <p:nvPr/>
          </p:nvSpPr>
          <p:spPr bwMode="auto">
            <a:xfrm>
              <a:off x="792163" y="3432175"/>
              <a:ext cx="90488" cy="61913"/>
            </a:xfrm>
            <a:custGeom>
              <a:avLst/>
              <a:gdLst>
                <a:gd name="T0" fmla="*/ 49 w 57"/>
                <a:gd name="T1" fmla="*/ 39 h 39"/>
                <a:gd name="T2" fmla="*/ 0 w 57"/>
                <a:gd name="T3" fmla="*/ 14 h 39"/>
                <a:gd name="T4" fmla="*/ 8 w 57"/>
                <a:gd name="T5" fmla="*/ 0 h 39"/>
                <a:gd name="T6" fmla="*/ 57 w 57"/>
                <a:gd name="T7" fmla="*/ 24 h 39"/>
                <a:gd name="T8" fmla="*/ 49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49" y="39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57" y="24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74" name="Прямая соединительная линия 73"/>
          <p:cNvCxnSpPr/>
          <p:nvPr/>
        </p:nvCxnSpPr>
        <p:spPr>
          <a:xfrm>
            <a:off x="6951779" y="3736292"/>
            <a:ext cx="11309" cy="3121708"/>
          </a:xfrm>
          <a:prstGeom prst="lin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6951779" y="855406"/>
            <a:ext cx="11309" cy="2506236"/>
          </a:xfrm>
          <a:prstGeom prst="lin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flipH="1">
            <a:off x="2122702" y="3847351"/>
            <a:ext cx="4251560" cy="0"/>
          </a:xfrm>
          <a:prstGeom prst="lin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7139105" y="3842992"/>
            <a:ext cx="5052895" cy="0"/>
          </a:xfrm>
          <a:prstGeom prst="lin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3" name="Рисунок 1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83" y="3181891"/>
            <a:ext cx="1296793" cy="13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-1696" y="857251"/>
            <a:ext cx="2122715" cy="600075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277" y="131763"/>
            <a:ext cx="9083675" cy="5937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 SIEM: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81" y="1256939"/>
            <a:ext cx="755754" cy="75492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264" y="2006358"/>
            <a:ext cx="1779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-инфраструктуры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3605" y="4040686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Адаптация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 изменениям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7"/>
          <a:stretch/>
        </p:blipFill>
        <p:spPr>
          <a:xfrm>
            <a:off x="2133600" y="857251"/>
            <a:ext cx="10068279" cy="5991959"/>
          </a:xfrm>
          <a:prstGeom prst="rect">
            <a:avLst/>
          </a:prstGeom>
        </p:spPr>
      </p:pic>
      <p:sp>
        <p:nvSpPr>
          <p:cNvPr id="25" name="Текст 2"/>
          <p:cNvSpPr txBox="1">
            <a:spLocks/>
          </p:cNvSpPr>
          <p:nvPr/>
        </p:nvSpPr>
        <p:spPr>
          <a:xfrm>
            <a:off x="4005124" y="1285724"/>
            <a:ext cx="6442735" cy="779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</a:rPr>
              <a:t>Профилактика новых угроз 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и массовых атак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7" name="Текст 2"/>
          <p:cNvSpPr txBox="1">
            <a:spLocks/>
          </p:cNvSpPr>
          <p:nvPr/>
        </p:nvSpPr>
        <p:spPr>
          <a:xfrm>
            <a:off x="4005124" y="3307877"/>
            <a:ext cx="6545000" cy="500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Выявление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целенаправленных </a:t>
            </a:r>
            <a:r>
              <a:rPr lang="ru-RU" sz="2400" dirty="0">
                <a:solidFill>
                  <a:schemeClr val="bg1"/>
                </a:solidFill>
              </a:rPr>
              <a:t>атак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9879" y="4846719"/>
            <a:ext cx="2547434" cy="2002491"/>
          </a:xfrm>
          <a:prstGeom prst="homePlate">
            <a:avLst>
              <a:gd name="adj" fmla="val 2111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Текст 2"/>
          <p:cNvSpPr txBox="1">
            <a:spLocks/>
          </p:cNvSpPr>
          <p:nvPr/>
        </p:nvSpPr>
        <p:spPr>
          <a:xfrm>
            <a:off x="4005124" y="5186373"/>
            <a:ext cx="6904091" cy="1682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Снижение </a:t>
            </a:r>
            <a:r>
              <a:rPr lang="ru-RU" sz="2400" dirty="0" smtClean="0">
                <a:solidFill>
                  <a:schemeClr val="bg1"/>
                </a:solidFill>
              </a:rPr>
              <a:t>требований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к экспертизе команды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эксплуатации </a:t>
            </a:r>
            <a:r>
              <a:rPr lang="ru-RU" sz="2400" dirty="0">
                <a:solidFill>
                  <a:schemeClr val="bg1"/>
                </a:solidFill>
              </a:rPr>
              <a:t>SIEM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2928038" y="1285724"/>
            <a:ext cx="892811" cy="891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899003" y="3154114"/>
            <a:ext cx="950880" cy="95709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0187" y="5931206"/>
            <a:ext cx="1659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Профилактика </a:t>
            </a:r>
            <a:br>
              <a:rPr lang="ru-RU" dirty="0"/>
            </a:br>
            <a:r>
              <a:rPr lang="ru-RU" dirty="0"/>
              <a:t>угроз</a:t>
            </a:r>
            <a:endParaRPr lang="en-US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23" y="5177314"/>
            <a:ext cx="755754" cy="8178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2899003" y="5177314"/>
            <a:ext cx="950880" cy="949843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69925" y="3187700"/>
            <a:ext cx="823913" cy="823913"/>
            <a:chOff x="669925" y="3187700"/>
            <a:chExt cx="823913" cy="823913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117600" y="3921125"/>
              <a:ext cx="122238" cy="52388"/>
            </a:xfrm>
            <a:custGeom>
              <a:avLst/>
              <a:gdLst>
                <a:gd name="T0" fmla="*/ 4 w 77"/>
                <a:gd name="T1" fmla="*/ 33 h 33"/>
                <a:gd name="T2" fmla="*/ 0 w 77"/>
                <a:gd name="T3" fmla="*/ 16 h 33"/>
                <a:gd name="T4" fmla="*/ 73 w 77"/>
                <a:gd name="T5" fmla="*/ 0 h 33"/>
                <a:gd name="T6" fmla="*/ 77 w 77"/>
                <a:gd name="T7" fmla="*/ 16 h 33"/>
                <a:gd name="T8" fmla="*/ 4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4" y="33"/>
                  </a:moveTo>
                  <a:lnTo>
                    <a:pt x="0" y="16"/>
                  </a:lnTo>
                  <a:lnTo>
                    <a:pt x="73" y="0"/>
                  </a:lnTo>
                  <a:lnTo>
                    <a:pt x="77" y="1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1403350" y="3635375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65 h 69"/>
                <a:gd name="T4" fmla="*/ 16 w 33"/>
                <a:gd name="T5" fmla="*/ 0 h 69"/>
                <a:gd name="T6" fmla="*/ 33 w 33"/>
                <a:gd name="T7" fmla="*/ 4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65"/>
                  </a:lnTo>
                  <a:lnTo>
                    <a:pt x="16" y="0"/>
                  </a:lnTo>
                  <a:lnTo>
                    <a:pt x="33" y="4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1068388" y="3817938"/>
              <a:ext cx="26988" cy="1031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1352550" y="37544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1352550" y="3754438"/>
              <a:ext cx="0" cy="0"/>
            </a:xfrm>
            <a:prstGeom prst="line">
              <a:avLst/>
            </a:prstGeom>
            <a:noFill/>
            <a:ln w="25400" cap="flat">
              <a:solidFill>
                <a:srgbClr val="3740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0"/>
            <p:cNvSpPr>
              <a:spLocks noEditPoints="1"/>
            </p:cNvSpPr>
            <p:nvPr/>
          </p:nvSpPr>
          <p:spPr bwMode="auto">
            <a:xfrm>
              <a:off x="1030288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1030288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1030288" y="31877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3"/>
            <p:cNvSpPr>
              <a:spLocks noEditPoints="1"/>
            </p:cNvSpPr>
            <p:nvPr/>
          </p:nvSpPr>
          <p:spPr bwMode="auto">
            <a:xfrm>
              <a:off x="1030288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4"/>
            <p:cNvSpPr>
              <a:spLocks noEditPoints="1"/>
            </p:cNvSpPr>
            <p:nvPr/>
          </p:nvSpPr>
          <p:spPr bwMode="auto">
            <a:xfrm>
              <a:off x="1030288" y="39084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5"/>
            <p:cNvSpPr>
              <a:spLocks noEditPoints="1"/>
            </p:cNvSpPr>
            <p:nvPr/>
          </p:nvSpPr>
          <p:spPr bwMode="auto">
            <a:xfrm>
              <a:off x="863600" y="3444875"/>
              <a:ext cx="101600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6"/>
            <p:cNvSpPr>
              <a:spLocks noEditPoints="1"/>
            </p:cNvSpPr>
            <p:nvPr/>
          </p:nvSpPr>
          <p:spPr bwMode="auto">
            <a:xfrm>
              <a:off x="1196975" y="344487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7"/>
            <p:cNvSpPr>
              <a:spLocks noEditPoints="1"/>
            </p:cNvSpPr>
            <p:nvPr/>
          </p:nvSpPr>
          <p:spPr bwMode="auto">
            <a:xfrm>
              <a:off x="1352550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8"/>
            <p:cNvSpPr>
              <a:spLocks noEditPoints="1"/>
            </p:cNvSpPr>
            <p:nvPr/>
          </p:nvSpPr>
          <p:spPr bwMode="auto">
            <a:xfrm>
              <a:off x="1223963" y="38703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9"/>
            <p:cNvSpPr>
              <a:spLocks noEditPoints="1"/>
            </p:cNvSpPr>
            <p:nvPr/>
          </p:nvSpPr>
          <p:spPr bwMode="auto">
            <a:xfrm>
              <a:off x="863600" y="3651250"/>
              <a:ext cx="101600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1196975" y="365125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939800" y="3367088"/>
              <a:ext cx="25400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Rectangle 22"/>
            <p:cNvSpPr>
              <a:spLocks noChangeArrowheads="1"/>
            </p:cNvSpPr>
            <p:nvPr/>
          </p:nvSpPr>
          <p:spPr bwMode="auto">
            <a:xfrm>
              <a:off x="939800" y="3805238"/>
              <a:ext cx="25400" cy="25400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Rectangle 23"/>
            <p:cNvSpPr>
              <a:spLocks noChangeArrowheads="1"/>
            </p:cNvSpPr>
            <p:nvPr/>
          </p:nvSpPr>
          <p:spPr bwMode="auto">
            <a:xfrm>
              <a:off x="1196975" y="3805238"/>
              <a:ext cx="26988" cy="25400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Rectangle 24"/>
            <p:cNvSpPr>
              <a:spLocks noChangeArrowheads="1"/>
            </p:cNvSpPr>
            <p:nvPr/>
          </p:nvSpPr>
          <p:spPr bwMode="auto">
            <a:xfrm>
              <a:off x="823913" y="3586163"/>
              <a:ext cx="25400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Rectangle 25"/>
            <p:cNvSpPr>
              <a:spLocks noChangeArrowheads="1"/>
            </p:cNvSpPr>
            <p:nvPr/>
          </p:nvSpPr>
          <p:spPr bwMode="auto">
            <a:xfrm>
              <a:off x="1196975" y="3367088"/>
              <a:ext cx="26988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Rectangle 26"/>
            <p:cNvSpPr>
              <a:spLocks noChangeArrowheads="1"/>
            </p:cNvSpPr>
            <p:nvPr/>
          </p:nvSpPr>
          <p:spPr bwMode="auto">
            <a:xfrm>
              <a:off x="1312863" y="3586163"/>
              <a:ext cx="26988" cy="269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27"/>
            <p:cNvSpPr>
              <a:spLocks/>
            </p:cNvSpPr>
            <p:nvPr/>
          </p:nvSpPr>
          <p:spPr bwMode="auto">
            <a:xfrm>
              <a:off x="1290638" y="3795713"/>
              <a:ext cx="96838" cy="109538"/>
            </a:xfrm>
            <a:custGeom>
              <a:avLst/>
              <a:gdLst>
                <a:gd name="T0" fmla="*/ 12 w 61"/>
                <a:gd name="T1" fmla="*/ 69 h 69"/>
                <a:gd name="T2" fmla="*/ 0 w 61"/>
                <a:gd name="T3" fmla="*/ 57 h 69"/>
                <a:gd name="T4" fmla="*/ 49 w 61"/>
                <a:gd name="T5" fmla="*/ 0 h 69"/>
                <a:gd name="T6" fmla="*/ 61 w 61"/>
                <a:gd name="T7" fmla="*/ 12 h 69"/>
                <a:gd name="T8" fmla="*/ 12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12" y="69"/>
                  </a:moveTo>
                  <a:lnTo>
                    <a:pt x="0" y="57"/>
                  </a:lnTo>
                  <a:lnTo>
                    <a:pt x="49" y="0"/>
                  </a:lnTo>
                  <a:lnTo>
                    <a:pt x="61" y="12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28"/>
            <p:cNvSpPr>
              <a:spLocks/>
            </p:cNvSpPr>
            <p:nvPr/>
          </p:nvSpPr>
          <p:spPr bwMode="auto">
            <a:xfrm>
              <a:off x="1117600" y="3225800"/>
              <a:ext cx="122238" cy="52388"/>
            </a:xfrm>
            <a:custGeom>
              <a:avLst/>
              <a:gdLst>
                <a:gd name="T0" fmla="*/ 73 w 77"/>
                <a:gd name="T1" fmla="*/ 33 h 33"/>
                <a:gd name="T2" fmla="*/ 0 w 77"/>
                <a:gd name="T3" fmla="*/ 16 h 33"/>
                <a:gd name="T4" fmla="*/ 4 w 77"/>
                <a:gd name="T5" fmla="*/ 0 h 33"/>
                <a:gd name="T6" fmla="*/ 77 w 77"/>
                <a:gd name="T7" fmla="*/ 16 h 33"/>
                <a:gd name="T8" fmla="*/ 73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73" y="33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77" y="16"/>
                  </a:lnTo>
                  <a:lnTo>
                    <a:pt x="73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29"/>
            <p:cNvSpPr>
              <a:spLocks/>
            </p:cNvSpPr>
            <p:nvPr/>
          </p:nvSpPr>
          <p:spPr bwMode="auto">
            <a:xfrm>
              <a:off x="1403350" y="3454400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4 h 69"/>
                <a:gd name="T4" fmla="*/ 16 w 33"/>
                <a:gd name="T5" fmla="*/ 0 h 69"/>
                <a:gd name="T6" fmla="*/ 33 w 33"/>
                <a:gd name="T7" fmla="*/ 65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3" y="65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Line 30"/>
            <p:cNvSpPr>
              <a:spLocks noChangeShapeType="1"/>
            </p:cNvSpPr>
            <p:nvPr/>
          </p:nvSpPr>
          <p:spPr bwMode="auto">
            <a:xfrm>
              <a:off x="1352550" y="34448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Line 31"/>
            <p:cNvSpPr>
              <a:spLocks noChangeShapeType="1"/>
            </p:cNvSpPr>
            <p:nvPr/>
          </p:nvSpPr>
          <p:spPr bwMode="auto">
            <a:xfrm>
              <a:off x="1352550" y="3444875"/>
              <a:ext cx="0" cy="0"/>
            </a:xfrm>
            <a:prstGeom prst="line">
              <a:avLst/>
            </a:prstGeom>
            <a:noFill/>
            <a:ln w="25400" cap="flat">
              <a:solidFill>
                <a:srgbClr val="3740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1352550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33"/>
            <p:cNvSpPr>
              <a:spLocks noEditPoints="1"/>
            </p:cNvSpPr>
            <p:nvPr/>
          </p:nvSpPr>
          <p:spPr bwMode="auto">
            <a:xfrm>
              <a:off x="1223963" y="32258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34"/>
            <p:cNvSpPr>
              <a:spLocks noEditPoints="1"/>
            </p:cNvSpPr>
            <p:nvPr/>
          </p:nvSpPr>
          <p:spPr bwMode="auto">
            <a:xfrm>
              <a:off x="1390650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35"/>
            <p:cNvSpPr>
              <a:spLocks/>
            </p:cNvSpPr>
            <p:nvPr/>
          </p:nvSpPr>
          <p:spPr bwMode="auto">
            <a:xfrm>
              <a:off x="1290638" y="3294063"/>
              <a:ext cx="96838" cy="109538"/>
            </a:xfrm>
            <a:custGeom>
              <a:avLst/>
              <a:gdLst>
                <a:gd name="T0" fmla="*/ 49 w 61"/>
                <a:gd name="T1" fmla="*/ 69 h 69"/>
                <a:gd name="T2" fmla="*/ 0 w 61"/>
                <a:gd name="T3" fmla="*/ 12 h 69"/>
                <a:gd name="T4" fmla="*/ 12 w 61"/>
                <a:gd name="T5" fmla="*/ 0 h 69"/>
                <a:gd name="T6" fmla="*/ 61 w 61"/>
                <a:gd name="T7" fmla="*/ 57 h 69"/>
                <a:gd name="T8" fmla="*/ 49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49" y="6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61" y="57"/>
                  </a:lnTo>
                  <a:lnTo>
                    <a:pt x="49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36"/>
            <p:cNvSpPr>
              <a:spLocks/>
            </p:cNvSpPr>
            <p:nvPr/>
          </p:nvSpPr>
          <p:spPr bwMode="auto">
            <a:xfrm>
              <a:off x="923925" y="3921125"/>
              <a:ext cx="122238" cy="52388"/>
            </a:xfrm>
            <a:custGeom>
              <a:avLst/>
              <a:gdLst>
                <a:gd name="T0" fmla="*/ 73 w 77"/>
                <a:gd name="T1" fmla="*/ 33 h 33"/>
                <a:gd name="T2" fmla="*/ 0 w 77"/>
                <a:gd name="T3" fmla="*/ 16 h 33"/>
                <a:gd name="T4" fmla="*/ 4 w 77"/>
                <a:gd name="T5" fmla="*/ 0 h 33"/>
                <a:gd name="T6" fmla="*/ 77 w 77"/>
                <a:gd name="T7" fmla="*/ 16 h 33"/>
                <a:gd name="T8" fmla="*/ 73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73" y="33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77" y="16"/>
                  </a:lnTo>
                  <a:lnTo>
                    <a:pt x="73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37"/>
            <p:cNvSpPr>
              <a:spLocks/>
            </p:cNvSpPr>
            <p:nvPr/>
          </p:nvSpPr>
          <p:spPr bwMode="auto">
            <a:xfrm>
              <a:off x="708025" y="3635375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4 h 69"/>
                <a:gd name="T4" fmla="*/ 16 w 33"/>
                <a:gd name="T5" fmla="*/ 0 h 69"/>
                <a:gd name="T6" fmla="*/ 33 w 33"/>
                <a:gd name="T7" fmla="*/ 65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33" y="65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38"/>
            <p:cNvSpPr>
              <a:spLocks noEditPoints="1"/>
            </p:cNvSpPr>
            <p:nvPr/>
          </p:nvSpPr>
          <p:spPr bwMode="auto">
            <a:xfrm>
              <a:off x="708025" y="3729038"/>
              <a:ext cx="103188" cy="10160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39"/>
            <p:cNvSpPr>
              <a:spLocks noEditPoints="1"/>
            </p:cNvSpPr>
            <p:nvPr/>
          </p:nvSpPr>
          <p:spPr bwMode="auto">
            <a:xfrm>
              <a:off x="836613" y="3870325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40"/>
            <p:cNvSpPr>
              <a:spLocks/>
            </p:cNvSpPr>
            <p:nvPr/>
          </p:nvSpPr>
          <p:spPr bwMode="auto">
            <a:xfrm>
              <a:off x="776288" y="3795713"/>
              <a:ext cx="96838" cy="109538"/>
            </a:xfrm>
            <a:custGeom>
              <a:avLst/>
              <a:gdLst>
                <a:gd name="T0" fmla="*/ 48 w 61"/>
                <a:gd name="T1" fmla="*/ 69 h 69"/>
                <a:gd name="T2" fmla="*/ 0 w 61"/>
                <a:gd name="T3" fmla="*/ 12 h 69"/>
                <a:gd name="T4" fmla="*/ 12 w 61"/>
                <a:gd name="T5" fmla="*/ 0 h 69"/>
                <a:gd name="T6" fmla="*/ 61 w 61"/>
                <a:gd name="T7" fmla="*/ 57 h 69"/>
                <a:gd name="T8" fmla="*/ 48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48" y="69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61" y="57"/>
                  </a:lnTo>
                  <a:lnTo>
                    <a:pt x="48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41"/>
            <p:cNvSpPr>
              <a:spLocks/>
            </p:cNvSpPr>
            <p:nvPr/>
          </p:nvSpPr>
          <p:spPr bwMode="auto">
            <a:xfrm>
              <a:off x="923925" y="3225800"/>
              <a:ext cx="122238" cy="52388"/>
            </a:xfrm>
            <a:custGeom>
              <a:avLst/>
              <a:gdLst>
                <a:gd name="T0" fmla="*/ 4 w 77"/>
                <a:gd name="T1" fmla="*/ 33 h 33"/>
                <a:gd name="T2" fmla="*/ 0 w 77"/>
                <a:gd name="T3" fmla="*/ 16 h 33"/>
                <a:gd name="T4" fmla="*/ 73 w 77"/>
                <a:gd name="T5" fmla="*/ 0 h 33"/>
                <a:gd name="T6" fmla="*/ 77 w 77"/>
                <a:gd name="T7" fmla="*/ 16 h 33"/>
                <a:gd name="T8" fmla="*/ 4 w 77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3">
                  <a:moveTo>
                    <a:pt x="4" y="33"/>
                  </a:moveTo>
                  <a:lnTo>
                    <a:pt x="0" y="16"/>
                  </a:lnTo>
                  <a:lnTo>
                    <a:pt x="73" y="0"/>
                  </a:lnTo>
                  <a:lnTo>
                    <a:pt x="77" y="1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42"/>
            <p:cNvSpPr>
              <a:spLocks/>
            </p:cNvSpPr>
            <p:nvPr/>
          </p:nvSpPr>
          <p:spPr bwMode="auto">
            <a:xfrm>
              <a:off x="708025" y="3454400"/>
              <a:ext cx="52388" cy="109538"/>
            </a:xfrm>
            <a:custGeom>
              <a:avLst/>
              <a:gdLst>
                <a:gd name="T0" fmla="*/ 16 w 33"/>
                <a:gd name="T1" fmla="*/ 69 h 69"/>
                <a:gd name="T2" fmla="*/ 0 w 33"/>
                <a:gd name="T3" fmla="*/ 65 h 69"/>
                <a:gd name="T4" fmla="*/ 16 w 33"/>
                <a:gd name="T5" fmla="*/ 0 h 69"/>
                <a:gd name="T6" fmla="*/ 33 w 33"/>
                <a:gd name="T7" fmla="*/ 4 h 69"/>
                <a:gd name="T8" fmla="*/ 16 w 3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9">
                  <a:moveTo>
                    <a:pt x="16" y="69"/>
                  </a:moveTo>
                  <a:lnTo>
                    <a:pt x="0" y="65"/>
                  </a:lnTo>
                  <a:lnTo>
                    <a:pt x="16" y="0"/>
                  </a:lnTo>
                  <a:lnTo>
                    <a:pt x="33" y="4"/>
                  </a:lnTo>
                  <a:lnTo>
                    <a:pt x="16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43"/>
            <p:cNvSpPr>
              <a:spLocks noEditPoints="1"/>
            </p:cNvSpPr>
            <p:nvPr/>
          </p:nvSpPr>
          <p:spPr bwMode="auto">
            <a:xfrm>
              <a:off x="708025" y="3367088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44"/>
            <p:cNvSpPr>
              <a:spLocks noEditPoints="1"/>
            </p:cNvSpPr>
            <p:nvPr/>
          </p:nvSpPr>
          <p:spPr bwMode="auto">
            <a:xfrm>
              <a:off x="836613" y="3225800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45"/>
            <p:cNvSpPr>
              <a:spLocks noEditPoints="1"/>
            </p:cNvSpPr>
            <p:nvPr/>
          </p:nvSpPr>
          <p:spPr bwMode="auto">
            <a:xfrm>
              <a:off x="669925" y="3548063"/>
              <a:ext cx="103188" cy="10318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1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46"/>
            <p:cNvSpPr>
              <a:spLocks/>
            </p:cNvSpPr>
            <p:nvPr/>
          </p:nvSpPr>
          <p:spPr bwMode="auto">
            <a:xfrm>
              <a:off x="776288" y="3294063"/>
              <a:ext cx="96838" cy="109538"/>
            </a:xfrm>
            <a:custGeom>
              <a:avLst/>
              <a:gdLst>
                <a:gd name="T0" fmla="*/ 12 w 61"/>
                <a:gd name="T1" fmla="*/ 69 h 69"/>
                <a:gd name="T2" fmla="*/ 0 w 61"/>
                <a:gd name="T3" fmla="*/ 57 h 69"/>
                <a:gd name="T4" fmla="*/ 48 w 61"/>
                <a:gd name="T5" fmla="*/ 0 h 69"/>
                <a:gd name="T6" fmla="*/ 61 w 61"/>
                <a:gd name="T7" fmla="*/ 12 h 69"/>
                <a:gd name="T8" fmla="*/ 12 w 6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9">
                  <a:moveTo>
                    <a:pt x="12" y="69"/>
                  </a:moveTo>
                  <a:lnTo>
                    <a:pt x="0" y="57"/>
                  </a:lnTo>
                  <a:lnTo>
                    <a:pt x="48" y="0"/>
                  </a:lnTo>
                  <a:lnTo>
                    <a:pt x="61" y="12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47"/>
            <p:cNvSpPr>
              <a:spLocks/>
            </p:cNvSpPr>
            <p:nvPr/>
          </p:nvSpPr>
          <p:spPr bwMode="auto">
            <a:xfrm>
              <a:off x="946150" y="3714750"/>
              <a:ext cx="103188" cy="74613"/>
            </a:xfrm>
            <a:custGeom>
              <a:avLst/>
              <a:gdLst>
                <a:gd name="T0" fmla="*/ 57 w 65"/>
                <a:gd name="T1" fmla="*/ 47 h 47"/>
                <a:gd name="T2" fmla="*/ 0 w 65"/>
                <a:gd name="T3" fmla="*/ 15 h 47"/>
                <a:gd name="T4" fmla="*/ 8 w 65"/>
                <a:gd name="T5" fmla="*/ 0 h 47"/>
                <a:gd name="T6" fmla="*/ 65 w 65"/>
                <a:gd name="T7" fmla="*/ 33 h 47"/>
                <a:gd name="T8" fmla="*/ 57 w 6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57" y="47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65" y="33"/>
                  </a:lnTo>
                  <a:lnTo>
                    <a:pt x="57" y="47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Rectangle 48"/>
            <p:cNvSpPr>
              <a:spLocks noChangeArrowheads="1"/>
            </p:cNvSpPr>
            <p:nvPr/>
          </p:nvSpPr>
          <p:spPr bwMode="auto">
            <a:xfrm>
              <a:off x="901700" y="3535363"/>
              <a:ext cx="25400" cy="1285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49"/>
            <p:cNvSpPr>
              <a:spLocks/>
            </p:cNvSpPr>
            <p:nvPr/>
          </p:nvSpPr>
          <p:spPr bwMode="auto">
            <a:xfrm>
              <a:off x="946150" y="3513138"/>
              <a:ext cx="103188" cy="82550"/>
            </a:xfrm>
            <a:custGeom>
              <a:avLst/>
              <a:gdLst>
                <a:gd name="T0" fmla="*/ 57 w 65"/>
                <a:gd name="T1" fmla="*/ 52 h 52"/>
                <a:gd name="T2" fmla="*/ 0 w 65"/>
                <a:gd name="T3" fmla="*/ 12 h 52"/>
                <a:gd name="T4" fmla="*/ 8 w 65"/>
                <a:gd name="T5" fmla="*/ 0 h 52"/>
                <a:gd name="T6" fmla="*/ 65 w 65"/>
                <a:gd name="T7" fmla="*/ 40 h 52"/>
                <a:gd name="T8" fmla="*/ 57 w 6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57" y="52"/>
                  </a:moveTo>
                  <a:lnTo>
                    <a:pt x="0" y="12"/>
                  </a:lnTo>
                  <a:lnTo>
                    <a:pt x="8" y="0"/>
                  </a:lnTo>
                  <a:lnTo>
                    <a:pt x="65" y="40"/>
                  </a:lnTo>
                  <a:lnTo>
                    <a:pt x="57" y="52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50"/>
            <p:cNvSpPr>
              <a:spLocks/>
            </p:cNvSpPr>
            <p:nvPr/>
          </p:nvSpPr>
          <p:spPr bwMode="auto">
            <a:xfrm>
              <a:off x="1114425" y="3513138"/>
              <a:ext cx="103188" cy="82550"/>
            </a:xfrm>
            <a:custGeom>
              <a:avLst/>
              <a:gdLst>
                <a:gd name="T0" fmla="*/ 8 w 65"/>
                <a:gd name="T1" fmla="*/ 52 h 52"/>
                <a:gd name="T2" fmla="*/ 0 w 65"/>
                <a:gd name="T3" fmla="*/ 40 h 52"/>
                <a:gd name="T4" fmla="*/ 57 w 65"/>
                <a:gd name="T5" fmla="*/ 0 h 52"/>
                <a:gd name="T6" fmla="*/ 65 w 65"/>
                <a:gd name="T7" fmla="*/ 12 h 52"/>
                <a:gd name="T8" fmla="*/ 8 w 6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2">
                  <a:moveTo>
                    <a:pt x="8" y="52"/>
                  </a:moveTo>
                  <a:lnTo>
                    <a:pt x="0" y="40"/>
                  </a:lnTo>
                  <a:lnTo>
                    <a:pt x="57" y="0"/>
                  </a:lnTo>
                  <a:lnTo>
                    <a:pt x="65" y="12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51"/>
            <p:cNvSpPr>
              <a:spLocks noChangeArrowheads="1"/>
            </p:cNvSpPr>
            <p:nvPr/>
          </p:nvSpPr>
          <p:spPr bwMode="auto">
            <a:xfrm>
              <a:off x="1068388" y="3278188"/>
              <a:ext cx="26988" cy="1031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52"/>
            <p:cNvSpPr>
              <a:spLocks/>
            </p:cNvSpPr>
            <p:nvPr/>
          </p:nvSpPr>
          <p:spPr bwMode="auto">
            <a:xfrm>
              <a:off x="1114425" y="3419475"/>
              <a:ext cx="103188" cy="63500"/>
            </a:xfrm>
            <a:custGeom>
              <a:avLst/>
              <a:gdLst>
                <a:gd name="T0" fmla="*/ 57 w 65"/>
                <a:gd name="T1" fmla="*/ 40 h 40"/>
                <a:gd name="T2" fmla="*/ 0 w 65"/>
                <a:gd name="T3" fmla="*/ 16 h 40"/>
                <a:gd name="T4" fmla="*/ 8 w 65"/>
                <a:gd name="T5" fmla="*/ 0 h 40"/>
                <a:gd name="T6" fmla="*/ 65 w 65"/>
                <a:gd name="T7" fmla="*/ 24 h 40"/>
                <a:gd name="T8" fmla="*/ 57 w 6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0">
                  <a:moveTo>
                    <a:pt x="57" y="40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65" y="24"/>
                  </a:lnTo>
                  <a:lnTo>
                    <a:pt x="57" y="40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53"/>
            <p:cNvSpPr>
              <a:spLocks/>
            </p:cNvSpPr>
            <p:nvPr/>
          </p:nvSpPr>
          <p:spPr bwMode="auto">
            <a:xfrm>
              <a:off x="1114425" y="3714750"/>
              <a:ext cx="103188" cy="74613"/>
            </a:xfrm>
            <a:custGeom>
              <a:avLst/>
              <a:gdLst>
                <a:gd name="T0" fmla="*/ 8 w 65"/>
                <a:gd name="T1" fmla="*/ 47 h 47"/>
                <a:gd name="T2" fmla="*/ 0 w 65"/>
                <a:gd name="T3" fmla="*/ 33 h 47"/>
                <a:gd name="T4" fmla="*/ 57 w 65"/>
                <a:gd name="T5" fmla="*/ 0 h 47"/>
                <a:gd name="T6" fmla="*/ 65 w 65"/>
                <a:gd name="T7" fmla="*/ 15 h 47"/>
                <a:gd name="T8" fmla="*/ 8 w 6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7">
                  <a:moveTo>
                    <a:pt x="8" y="47"/>
                  </a:moveTo>
                  <a:lnTo>
                    <a:pt x="0" y="33"/>
                  </a:lnTo>
                  <a:lnTo>
                    <a:pt x="57" y="0"/>
                  </a:lnTo>
                  <a:lnTo>
                    <a:pt x="65" y="15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54"/>
            <p:cNvSpPr>
              <a:spLocks/>
            </p:cNvSpPr>
            <p:nvPr/>
          </p:nvSpPr>
          <p:spPr bwMode="auto">
            <a:xfrm>
              <a:off x="1281113" y="3714750"/>
              <a:ext cx="90488" cy="61913"/>
            </a:xfrm>
            <a:custGeom>
              <a:avLst/>
              <a:gdLst>
                <a:gd name="T0" fmla="*/ 49 w 57"/>
                <a:gd name="T1" fmla="*/ 39 h 39"/>
                <a:gd name="T2" fmla="*/ 0 w 57"/>
                <a:gd name="T3" fmla="*/ 15 h 39"/>
                <a:gd name="T4" fmla="*/ 8 w 57"/>
                <a:gd name="T5" fmla="*/ 0 h 39"/>
                <a:gd name="T6" fmla="*/ 57 w 57"/>
                <a:gd name="T7" fmla="*/ 25 h 39"/>
                <a:gd name="T8" fmla="*/ 49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49" y="39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57" y="25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55"/>
            <p:cNvSpPr>
              <a:spLocks/>
            </p:cNvSpPr>
            <p:nvPr/>
          </p:nvSpPr>
          <p:spPr bwMode="auto">
            <a:xfrm>
              <a:off x="792163" y="3714750"/>
              <a:ext cx="90488" cy="61913"/>
            </a:xfrm>
            <a:custGeom>
              <a:avLst/>
              <a:gdLst>
                <a:gd name="T0" fmla="*/ 8 w 57"/>
                <a:gd name="T1" fmla="*/ 39 h 39"/>
                <a:gd name="T2" fmla="*/ 0 w 57"/>
                <a:gd name="T3" fmla="*/ 25 h 39"/>
                <a:gd name="T4" fmla="*/ 49 w 57"/>
                <a:gd name="T5" fmla="*/ 0 h 39"/>
                <a:gd name="T6" fmla="*/ 57 w 57"/>
                <a:gd name="T7" fmla="*/ 15 h 39"/>
                <a:gd name="T8" fmla="*/ 8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8" y="39"/>
                  </a:moveTo>
                  <a:lnTo>
                    <a:pt x="0" y="25"/>
                  </a:lnTo>
                  <a:lnTo>
                    <a:pt x="49" y="0"/>
                  </a:lnTo>
                  <a:lnTo>
                    <a:pt x="57" y="15"/>
                  </a:lnTo>
                  <a:lnTo>
                    <a:pt x="8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56"/>
            <p:cNvSpPr>
              <a:spLocks noChangeArrowheads="1"/>
            </p:cNvSpPr>
            <p:nvPr/>
          </p:nvSpPr>
          <p:spPr bwMode="auto">
            <a:xfrm>
              <a:off x="1236663" y="3535363"/>
              <a:ext cx="25400" cy="128588"/>
            </a:xfrm>
            <a:prstGeom prst="rect">
              <a:avLst/>
            </a:pr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57"/>
            <p:cNvSpPr>
              <a:spLocks/>
            </p:cNvSpPr>
            <p:nvPr/>
          </p:nvSpPr>
          <p:spPr bwMode="auto">
            <a:xfrm>
              <a:off x="792163" y="3432175"/>
              <a:ext cx="90488" cy="61913"/>
            </a:xfrm>
            <a:custGeom>
              <a:avLst/>
              <a:gdLst>
                <a:gd name="T0" fmla="*/ 49 w 57"/>
                <a:gd name="T1" fmla="*/ 39 h 39"/>
                <a:gd name="T2" fmla="*/ 0 w 57"/>
                <a:gd name="T3" fmla="*/ 14 h 39"/>
                <a:gd name="T4" fmla="*/ 8 w 57"/>
                <a:gd name="T5" fmla="*/ 0 h 39"/>
                <a:gd name="T6" fmla="*/ 57 w 57"/>
                <a:gd name="T7" fmla="*/ 24 h 39"/>
                <a:gd name="T8" fmla="*/ 49 w 5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9">
                  <a:moveTo>
                    <a:pt x="49" y="39"/>
                  </a:moveTo>
                  <a:lnTo>
                    <a:pt x="0" y="14"/>
                  </a:lnTo>
                  <a:lnTo>
                    <a:pt x="8" y="0"/>
                  </a:lnTo>
                  <a:lnTo>
                    <a:pt x="57" y="24"/>
                  </a:lnTo>
                  <a:lnTo>
                    <a:pt x="49" y="39"/>
                  </a:lnTo>
                  <a:close/>
                </a:path>
              </a:pathLst>
            </a:custGeom>
            <a:solidFill>
              <a:srgbClr val="373F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22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MaxPatrol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и отчетность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24775" y="1776508"/>
            <a:ext cx="4467225" cy="772107"/>
          </a:xfrm>
          <a:prstGeom prst="rect">
            <a:avLst/>
          </a:prstGeom>
          <a:solidFill>
            <a:srgbClr val="C00000">
              <a:alpha val="85000"/>
            </a:srgbClr>
          </a:solidFill>
        </p:spPr>
        <p:txBody>
          <a:bodyPr wrap="square" lIns="180000" tIns="108000" bIns="108000">
            <a:spAutoFit/>
          </a:bodyPr>
          <a:lstStyle/>
          <a:p>
            <a:pPr marL="0" lvl="2">
              <a:spcAft>
                <a:spcPts val="1200"/>
              </a:spcAft>
              <a:buClr>
                <a:srgbClr val="C82032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Настраиваемые дашборды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пользовательские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виджеты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24775" y="3024581"/>
            <a:ext cx="4467225" cy="772107"/>
          </a:xfrm>
          <a:prstGeom prst="rect">
            <a:avLst/>
          </a:prstGeom>
          <a:solidFill>
            <a:srgbClr val="C00000">
              <a:alpha val="85000"/>
            </a:srgbClr>
          </a:solidFill>
        </p:spPr>
        <p:txBody>
          <a:bodyPr wrap="square" lIns="180000" tIns="108000" bIns="108000">
            <a:spAutoFit/>
          </a:bodyPr>
          <a:lstStyle/>
          <a:p>
            <a:pPr marL="0" lvl="2">
              <a:spcAft>
                <a:spcPts val="1200"/>
              </a:spcAft>
              <a:buClr>
                <a:srgbClr val="C82032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Детализация информации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дашбордов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клик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24775" y="4266863"/>
            <a:ext cx="4467225" cy="495108"/>
          </a:xfrm>
          <a:prstGeom prst="rect">
            <a:avLst/>
          </a:prstGeom>
          <a:solidFill>
            <a:srgbClr val="C00000">
              <a:alpha val="85000"/>
            </a:srgbClr>
          </a:solidFill>
        </p:spPr>
        <p:txBody>
          <a:bodyPr wrap="square" lIns="180000" tIns="108000" bIns="108000">
            <a:spAutoFit/>
          </a:bodyPr>
          <a:lstStyle/>
          <a:p>
            <a:pPr marL="0" lvl="2">
              <a:spcAft>
                <a:spcPts val="1200"/>
              </a:spcAft>
              <a:buClr>
                <a:srgbClr val="C82032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создание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отчетов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43825" y="5232146"/>
            <a:ext cx="4467225" cy="495108"/>
          </a:xfrm>
          <a:prstGeom prst="rect">
            <a:avLst/>
          </a:prstGeom>
          <a:solidFill>
            <a:srgbClr val="C00000">
              <a:alpha val="85000"/>
            </a:srgbClr>
          </a:solidFill>
        </p:spPr>
        <p:txBody>
          <a:bodyPr wrap="square" lIns="180000" tIns="108000" bIns="108000">
            <a:spAutoFit/>
          </a:bodyPr>
          <a:lstStyle/>
          <a:p>
            <a:pPr marL="0" lvl="2">
              <a:spcAft>
                <a:spcPts val="1200"/>
              </a:spcAft>
              <a:buClr>
                <a:srgbClr val="C82032"/>
              </a:buClr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Отправка отчетов по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расписанию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2" y="1475575"/>
            <a:ext cx="7333652" cy="4689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9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609600" y="905542"/>
            <a:ext cx="115824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266517"/>
            <a:ext cx="3198637" cy="137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8225" y="6150751"/>
            <a:ext cx="595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ptsecurity.com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609600" y="6096596"/>
            <a:ext cx="115824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517787" y="224888"/>
            <a:ext cx="11674213" cy="556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baseline="0">
                <a:solidFill>
                  <a:schemeClr val="tx1"/>
                </a:solidFill>
                <a:latin typeface="PT Sans" pitchFamily="34" charset="-52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Один в поле не воин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farm6.staticflickr.com/5730/20634937611_f964c7cc5e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11" y="1081706"/>
            <a:ext cx="4714163" cy="471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21117"/>
              </a:gs>
              <a:gs pos="100000">
                <a:srgbClr val="CC171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16173" y="6029604"/>
            <a:ext cx="166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ptsecurity.com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1600" y="5221814"/>
            <a:ext cx="4848225" cy="533400"/>
          </a:xfrm>
          <a:prstGeom prst="rect">
            <a:avLst/>
          </a:prstGeom>
          <a:solidFill>
            <a:srgbClr val="C0000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80" y="5389826"/>
            <a:ext cx="4581525" cy="19737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6219825" y="5480822"/>
            <a:ext cx="597217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9998" y="286850"/>
            <a:ext cx="6918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Ермолаев Владимир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направления продаж в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(960) 792 45 62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vermolaev@ptsecurity.com</a:t>
            </a: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9999" y="3630256"/>
            <a:ext cx="9398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Григорьев Дмитрий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обособленного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подразделения г. Новосибирск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913) 983 21 83</a:t>
            </a: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Dmitry.Grigoryev@infotecs.ru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9999" y="1920143"/>
            <a:ext cx="6918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Титов Алексей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 по продвижению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(913) 301-70-59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atitov@ptsecurity.com</a:t>
            </a:r>
          </a:p>
        </p:txBody>
      </p:sp>
    </p:spTree>
    <p:extLst>
      <p:ext uri="{BB962C8B-B14F-4D97-AF65-F5344CB8AC3E}">
        <p14:creationId xmlns:p14="http://schemas.microsoft.com/office/powerpoint/2010/main" val="13492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935" y="1"/>
            <a:ext cx="1220329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4404999" y="1872999"/>
            <a:ext cx="3369430" cy="942812"/>
          </a:xfrm>
          <a:prstGeom prst="rect">
            <a:avLst/>
          </a:prstGeom>
          <a:ln w="12700">
            <a:miter lim="400000"/>
          </a:ln>
          <a:effectLst>
            <a:outerShdw blurRad="127000" dist="38100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Спасибо!</a:t>
            </a:r>
          </a:p>
        </p:txBody>
      </p:sp>
      <p:sp>
        <p:nvSpPr>
          <p:cNvPr id="267" name="Shape 267"/>
          <p:cNvSpPr/>
          <p:nvPr/>
        </p:nvSpPr>
        <p:spPr>
          <a:xfrm>
            <a:off x="-11934" y="6428983"/>
            <a:ext cx="12203936" cy="1"/>
          </a:xfrm>
          <a:prstGeom prst="line">
            <a:avLst/>
          </a:prstGeom>
          <a:ln w="2222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70" name="Group 270"/>
          <p:cNvGrpSpPr/>
          <p:nvPr/>
        </p:nvGrpSpPr>
        <p:grpSpPr>
          <a:xfrm>
            <a:off x="3873500" y="3501507"/>
            <a:ext cx="4432428" cy="586791"/>
            <a:chOff x="0" y="0"/>
            <a:chExt cx="4432427" cy="586790"/>
          </a:xfrm>
        </p:grpSpPr>
        <p:sp>
          <p:nvSpPr>
            <p:cNvPr id="268" name="Shape 268"/>
            <p:cNvSpPr/>
            <p:nvPr/>
          </p:nvSpPr>
          <p:spPr>
            <a:xfrm>
              <a:off x="0" y="-1"/>
              <a:ext cx="4432428" cy="586792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  <a:ln w="222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69" name="image1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1127" y="210030"/>
              <a:ext cx="3870175" cy="166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1" name="Shape 271"/>
          <p:cNvSpPr/>
          <p:nvPr/>
        </p:nvSpPr>
        <p:spPr>
          <a:xfrm>
            <a:off x="0" y="5987827"/>
            <a:ext cx="121920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ptsecurity.ru</a:t>
            </a:r>
          </a:p>
        </p:txBody>
      </p:sp>
    </p:spTree>
    <p:extLst>
      <p:ext uri="{BB962C8B-B14F-4D97-AF65-F5344CB8AC3E}">
        <p14:creationId xmlns:p14="http://schemas.microsoft.com/office/powerpoint/2010/main" val="121891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1005" y="3008341"/>
            <a:ext cx="10170435" cy="2093884"/>
          </a:xfrm>
        </p:spPr>
        <p:txBody>
          <a:bodyPr/>
          <a:lstStyle/>
          <a:p>
            <a:r>
              <a:rPr lang="ru-RU" dirty="0" err="1" smtClean="0"/>
              <a:t>ГосСОПКА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/>
            </a:r>
            <a:br>
              <a:rPr lang="ru-RU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Стадия 1</a:t>
            </a:r>
            <a:r>
              <a:rPr lang="en-US" dirty="0" smtClean="0"/>
              <a:t>:</a:t>
            </a:r>
            <a:r>
              <a:rPr lang="ru-RU" dirty="0" smtClean="0"/>
              <a:t> защита от типовых атак на периметр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2273298" y="1152065"/>
            <a:ext cx="9297377" cy="2283605"/>
          </a:xfrm>
        </p:spPr>
        <p:txBody>
          <a:bodyPr>
            <a:noAutofit/>
          </a:bodyPr>
          <a:lstStyle/>
          <a:p>
            <a:r>
              <a:rPr lang="ru-RU" sz="2000" dirty="0" smtClean="0"/>
              <a:t>Функции, реализуемые самостоятельно</a:t>
            </a:r>
            <a:r>
              <a:rPr lang="en-US" sz="2000" dirty="0" smtClean="0"/>
              <a:t>: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инвентаризация внешних ИС </a:t>
            </a:r>
            <a:r>
              <a:rPr lang="en-US" sz="2000" dirty="0" smtClean="0"/>
              <a:t>(</a:t>
            </a:r>
            <a:r>
              <a:rPr lang="en-US" sz="2000" b="1" dirty="0" smtClean="0"/>
              <a:t>MaxPatrol 8</a:t>
            </a:r>
            <a:r>
              <a:rPr lang="ru-RU" sz="2000" b="1" dirty="0"/>
              <a:t> </a:t>
            </a:r>
            <a:r>
              <a:rPr lang="ru-RU" sz="2000" b="1" dirty="0" smtClean="0"/>
              <a:t>+ </a:t>
            </a:r>
            <a:r>
              <a:rPr lang="en-US" sz="2000" b="1" dirty="0" smtClean="0"/>
              <a:t>MaxPatrol SIEM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анализ типовых уязвимостей </a:t>
            </a:r>
            <a:r>
              <a:rPr lang="en-US" sz="2000" dirty="0" smtClean="0"/>
              <a:t>(</a:t>
            </a:r>
            <a:r>
              <a:rPr lang="en-US" sz="2000" b="1" dirty="0" smtClean="0"/>
              <a:t>MaxPatrol 8</a:t>
            </a:r>
            <a:r>
              <a:rPr lang="en-US" sz="2000" dirty="0" smtClean="0"/>
              <a:t>)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обнаружение атак на внешние веб-интерфейсы ИС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(</a:t>
            </a:r>
            <a:r>
              <a:rPr lang="en-US" sz="2000" b="1" dirty="0" smtClean="0"/>
              <a:t>PT Application Firewall</a:t>
            </a:r>
            <a:r>
              <a:rPr lang="en-US" sz="2000" dirty="0" smtClean="0"/>
              <a:t>)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Системы обнаружения вторжений (</a:t>
            </a:r>
            <a:r>
              <a:rPr lang="en-US" sz="2000" dirty="0" smtClean="0"/>
              <a:t>IDS)</a:t>
            </a:r>
            <a:endParaRPr lang="ru-RU" sz="2000" dirty="0" smtClean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Криптографическая защита каналов связи</a:t>
            </a:r>
          </a:p>
        </p:txBody>
      </p:sp>
      <p:pic>
        <p:nvPicPr>
          <p:cNvPr id="2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4" y="1916395"/>
            <a:ext cx="1062603" cy="1073785"/>
          </a:xfrm>
          <a:prstGeom prst="rect">
            <a:avLst/>
          </a:prstGeom>
        </p:spPr>
      </p:pic>
      <p:pic>
        <p:nvPicPr>
          <p:cNvPr id="30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3" y="4446918"/>
            <a:ext cx="1062603" cy="10614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3298" y="3929070"/>
            <a:ext cx="97302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Функции, которые можно отдать на аутсорсинг: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мониторинг периметра: контроль, оценка защищенности, устранение уязвимостей (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Advanced Border Control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от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экспертный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 уязвимостей внешних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ИС;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событий безопасности для внешних ИС;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реагирование на компьютерные атаки;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взаимодействие с Главным центром ГосСОПКА.</a:t>
            </a:r>
          </a:p>
        </p:txBody>
      </p:sp>
    </p:spTree>
    <p:extLst>
      <p:ext uri="{BB962C8B-B14F-4D97-AF65-F5344CB8AC3E}">
        <p14:creationId xmlns:p14="http://schemas.microsoft.com/office/powerpoint/2010/main" val="33363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Стадия </a:t>
            </a:r>
            <a:r>
              <a:rPr lang="ru-RU" dirty="0" smtClean="0"/>
              <a:t>2</a:t>
            </a:r>
            <a:r>
              <a:rPr lang="en-US" dirty="0" smtClean="0"/>
              <a:t>: </a:t>
            </a:r>
            <a:r>
              <a:rPr lang="ru-RU" dirty="0" smtClean="0"/>
              <a:t>защита </a:t>
            </a:r>
            <a:r>
              <a:rPr lang="ru-RU" dirty="0"/>
              <a:t>от </a:t>
            </a:r>
            <a:r>
              <a:rPr lang="ru-RU" dirty="0" smtClean="0"/>
              <a:t>типовых внутренних атак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2115358" y="929157"/>
            <a:ext cx="9622213" cy="3201878"/>
          </a:xfrm>
        </p:spPr>
        <p:txBody>
          <a:bodyPr>
            <a:noAutofit/>
          </a:bodyPr>
          <a:lstStyle/>
          <a:p>
            <a:r>
              <a:rPr lang="ru-RU" sz="2000" dirty="0" smtClean="0"/>
              <a:t>Функции, реализуемые самостоятельно</a:t>
            </a:r>
            <a:r>
              <a:rPr lang="en-US" sz="2000" dirty="0" smtClean="0"/>
              <a:t>: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инвентаризация ИС </a:t>
            </a:r>
            <a:r>
              <a:rPr lang="en-US" sz="2000" dirty="0" smtClean="0"/>
              <a:t>(MaxPatrol 8</a:t>
            </a:r>
            <a:r>
              <a:rPr lang="ru-RU" sz="2000" dirty="0" smtClean="0"/>
              <a:t> + </a:t>
            </a:r>
            <a:r>
              <a:rPr lang="en-US" sz="2000" dirty="0" smtClean="0"/>
              <a:t>MaxPatrol SIEM)</a:t>
            </a:r>
            <a:r>
              <a:rPr lang="ru-RU" sz="2000" dirty="0" smtClean="0"/>
              <a:t>;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анализ типовых уязвимостей </a:t>
            </a:r>
            <a:r>
              <a:rPr lang="en-US" sz="2000" dirty="0" smtClean="0"/>
              <a:t>(MaxPatrol 8)</a:t>
            </a:r>
            <a:r>
              <a:rPr lang="ru-RU" sz="2000" dirty="0" smtClean="0"/>
              <a:t>;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анализ сетевого трафика (</a:t>
            </a:r>
            <a:r>
              <a:rPr lang="en-US" sz="2000" b="1" dirty="0"/>
              <a:t>PT Network Attack Discovery</a:t>
            </a:r>
            <a:r>
              <a:rPr lang="ru-RU" sz="2000" dirty="0"/>
              <a:t>);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обнаружение атак (</a:t>
            </a:r>
            <a:r>
              <a:rPr lang="en-US" sz="2000" dirty="0" smtClean="0"/>
              <a:t>PT Application Firewall)</a:t>
            </a:r>
            <a:r>
              <a:rPr lang="ru-RU" sz="2000" dirty="0" smtClean="0"/>
              <a:t>;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анализ событий безопасности  (</a:t>
            </a:r>
            <a:r>
              <a:rPr lang="en-US" sz="2000" dirty="0" smtClean="0"/>
              <a:t>MaxPatrol SIEM)</a:t>
            </a:r>
            <a:r>
              <a:rPr lang="ru-RU" sz="2000" dirty="0" smtClean="0"/>
              <a:t>;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взаимодействие с Главным центром ГосСОПКА (</a:t>
            </a:r>
            <a:r>
              <a:rPr lang="ru-RU" sz="2000" b="1" dirty="0" smtClean="0"/>
              <a:t>ПТ</a:t>
            </a:r>
            <a:r>
              <a:rPr lang="en-US" sz="2000" b="1" dirty="0" smtClean="0"/>
              <a:t> </a:t>
            </a:r>
            <a:r>
              <a:rPr lang="ru-RU" sz="2000" b="1" dirty="0" smtClean="0"/>
              <a:t>Ведомственный центр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pic>
        <p:nvPicPr>
          <p:cNvPr id="2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4" y="1916395"/>
            <a:ext cx="1062603" cy="1073785"/>
          </a:xfrm>
          <a:prstGeom prst="rect">
            <a:avLst/>
          </a:prstGeom>
        </p:spPr>
      </p:pic>
      <p:sp>
        <p:nvSpPr>
          <p:cNvPr id="22" name="Текст 4"/>
          <p:cNvSpPr>
            <a:spLocks noGrp="1"/>
          </p:cNvSpPr>
          <p:nvPr>
            <p:ph type="body" sz="quarter" idx="17"/>
          </p:nvPr>
        </p:nvSpPr>
        <p:spPr>
          <a:xfrm>
            <a:off x="2057169" y="3781270"/>
            <a:ext cx="9297377" cy="2283605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ru-RU" sz="2000" dirty="0"/>
              <a:t>Функции, которые можно </a:t>
            </a:r>
            <a:r>
              <a:rPr lang="ru-RU" sz="2000" dirty="0" smtClean="0"/>
              <a:t>отдать </a:t>
            </a:r>
            <a:r>
              <a:rPr lang="ru-RU" sz="2000" dirty="0"/>
              <a:t>на аутсорсинг: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экспертный </a:t>
            </a:r>
            <a:r>
              <a:rPr lang="ru-RU" sz="2000" dirty="0"/>
              <a:t>анализ </a:t>
            </a:r>
            <a:r>
              <a:rPr lang="ru-RU" sz="2000" dirty="0" smtClean="0"/>
              <a:t>уязвимостей;</a:t>
            </a:r>
            <a:endParaRPr lang="en-US" sz="2000" dirty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реагирование </a:t>
            </a:r>
            <a:r>
              <a:rPr lang="ru-RU" sz="2000" dirty="0"/>
              <a:t>на неизвестные компьютерные </a:t>
            </a:r>
            <a:r>
              <a:rPr lang="ru-RU" sz="2000" dirty="0" smtClean="0"/>
              <a:t>атаки.</a:t>
            </a:r>
            <a:endParaRPr lang="ru-RU" sz="2000" dirty="0"/>
          </a:p>
        </p:txBody>
      </p:sp>
      <p:pic>
        <p:nvPicPr>
          <p:cNvPr id="30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3" y="4533666"/>
            <a:ext cx="1062603" cy="10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Стадия 3</a:t>
            </a:r>
            <a:r>
              <a:rPr lang="en-US" dirty="0" smtClean="0"/>
              <a:t>: </a:t>
            </a:r>
            <a:r>
              <a:rPr lang="ru-RU" dirty="0" smtClean="0"/>
              <a:t>защита </a:t>
            </a:r>
            <a:r>
              <a:rPr lang="ru-RU" dirty="0"/>
              <a:t>от </a:t>
            </a:r>
            <a:r>
              <a:rPr lang="ru-RU" dirty="0" smtClean="0"/>
              <a:t>нетиповых атак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990666" y="1086667"/>
            <a:ext cx="9921472" cy="3201878"/>
          </a:xfrm>
        </p:spPr>
        <p:txBody>
          <a:bodyPr>
            <a:noAutofit/>
          </a:bodyPr>
          <a:lstStyle/>
          <a:p>
            <a:r>
              <a:rPr lang="ru-RU" sz="2000" dirty="0" smtClean="0"/>
              <a:t>Функции, реализуемые самостоятельно</a:t>
            </a:r>
            <a:r>
              <a:rPr lang="en-US" sz="2000" dirty="0" smtClean="0"/>
              <a:t>: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расследование инцидентов (</a:t>
            </a:r>
            <a:r>
              <a:rPr lang="en-US" sz="2000" dirty="0" smtClean="0"/>
              <a:t>MaxPatrol SIEM</a:t>
            </a:r>
            <a:r>
              <a:rPr lang="ru-RU" sz="2000" dirty="0" smtClean="0"/>
              <a:t> + внедренные средства</a:t>
            </a:r>
            <a:r>
              <a:rPr lang="en-US" sz="2000" dirty="0" smtClean="0"/>
              <a:t>)</a:t>
            </a:r>
            <a:r>
              <a:rPr lang="ru-RU" sz="2000" dirty="0" smtClean="0"/>
              <a:t>;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анализ исходного кода (</a:t>
            </a:r>
            <a:r>
              <a:rPr lang="en-US" sz="2000" b="1" dirty="0" smtClean="0"/>
              <a:t>PT Application Inspector</a:t>
            </a:r>
            <a:r>
              <a:rPr lang="ru-RU" sz="2000" dirty="0" smtClean="0"/>
              <a:t>);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ретроспективный</a:t>
            </a:r>
            <a:r>
              <a:rPr lang="en-US" sz="2000" dirty="0" smtClean="0"/>
              <a:t> </a:t>
            </a:r>
            <a:r>
              <a:rPr lang="ru-RU" sz="2000" dirty="0" smtClean="0"/>
              <a:t>и динамический </a:t>
            </a:r>
            <a:r>
              <a:rPr lang="ru-RU" sz="2000" dirty="0"/>
              <a:t>анализ вредоносного ПО </a:t>
            </a:r>
            <a:r>
              <a:rPr lang="en-US" sz="2000" dirty="0"/>
              <a:t>(</a:t>
            </a:r>
            <a:r>
              <a:rPr lang="en-US" sz="2000" b="1" dirty="0"/>
              <a:t>PT </a:t>
            </a:r>
            <a:r>
              <a:rPr lang="en-US" sz="2000" b="1" dirty="0" smtClean="0"/>
              <a:t>MultiScanner</a:t>
            </a:r>
            <a:r>
              <a:rPr lang="en-US" sz="2000" dirty="0" smtClean="0"/>
              <a:t>)</a:t>
            </a:r>
            <a:r>
              <a:rPr lang="ru-RU" sz="2000" dirty="0" smtClean="0"/>
              <a:t>;</a:t>
            </a:r>
            <a:endParaRPr lang="en-US" sz="2000" dirty="0" smtClean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взаимодействие с Главным центром ГосСОПКА (ПТ</a:t>
            </a:r>
            <a:r>
              <a:rPr lang="en-US" sz="2000" dirty="0" smtClean="0"/>
              <a:t> </a:t>
            </a:r>
            <a:r>
              <a:rPr lang="ru-RU" sz="2000" dirty="0" smtClean="0"/>
              <a:t>Ведомственный центр).</a:t>
            </a:r>
            <a:endParaRPr lang="ru-RU" sz="2000" dirty="0"/>
          </a:p>
        </p:txBody>
      </p:sp>
      <p:pic>
        <p:nvPicPr>
          <p:cNvPr id="2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4" y="1916395"/>
            <a:ext cx="1062603" cy="1073785"/>
          </a:xfrm>
          <a:prstGeom prst="rect">
            <a:avLst/>
          </a:prstGeom>
        </p:spPr>
      </p:pic>
      <p:sp>
        <p:nvSpPr>
          <p:cNvPr id="22" name="Текст 4"/>
          <p:cNvSpPr>
            <a:spLocks noGrp="1"/>
          </p:cNvSpPr>
          <p:nvPr>
            <p:ph type="body" sz="quarter" idx="17"/>
          </p:nvPr>
        </p:nvSpPr>
        <p:spPr>
          <a:xfrm>
            <a:off x="1990665" y="3806209"/>
            <a:ext cx="9297377" cy="2283605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ru-RU" sz="2000" dirty="0"/>
              <a:t>Функции, которые можно отдать на аутсорсинг: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экспертный </a:t>
            </a:r>
            <a:r>
              <a:rPr lang="ru-RU" sz="2000" dirty="0"/>
              <a:t>анализ </a:t>
            </a:r>
            <a:r>
              <a:rPr lang="ru-RU" sz="2000" dirty="0" smtClean="0"/>
              <a:t>уязвимостей;</a:t>
            </a:r>
            <a:endParaRPr lang="en-US" sz="2000" dirty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реагирование </a:t>
            </a:r>
            <a:r>
              <a:rPr lang="ru-RU" sz="2000" dirty="0"/>
              <a:t>на неизвестные компьютерные </a:t>
            </a:r>
            <a:r>
              <a:rPr lang="ru-RU" sz="2000" dirty="0" smtClean="0"/>
              <a:t>атаки.</a:t>
            </a:r>
            <a:endParaRPr lang="ru-RU" sz="2000" dirty="0"/>
          </a:p>
        </p:txBody>
      </p:sp>
      <p:pic>
        <p:nvPicPr>
          <p:cNvPr id="30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3" y="4417289"/>
            <a:ext cx="1062603" cy="10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ФСТЭК России: </a:t>
            </a:r>
            <a:r>
              <a:rPr lang="ru-RU" dirty="0" smtClean="0"/>
              <a:t>какие меры защиты закрывает</a:t>
            </a:r>
            <a:r>
              <a:rPr lang="en-US" dirty="0" smtClean="0"/>
              <a:t> Positive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464660" y="1548621"/>
          <a:ext cx="6633369" cy="1043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939">
                  <a:extLst>
                    <a:ext uri="{9D8B030D-6E8A-4147-A177-3AD203B41FA5}">
                      <a16:colId xmlns:a16="http://schemas.microsoft.com/office/drawing/2014/main" val="1253657803"/>
                    </a:ext>
                  </a:extLst>
                </a:gridCol>
                <a:gridCol w="5726430">
                  <a:extLst>
                    <a:ext uri="{9D8B030D-6E8A-4147-A177-3AD203B41FA5}">
                      <a16:colId xmlns:a16="http://schemas.microsoft.com/office/drawing/2014/main" val="336657527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АУД.1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Инвентаризация информационных ресурсов</a:t>
                      </a:r>
                      <a:endParaRPr lang="ru-RU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2942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АУД.2</a:t>
                      </a:r>
                      <a:endParaRPr lang="ru-RU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Анализ уязвимостей и их устранение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3339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АУД.10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Проведение внутренних аудитов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6188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АУД.11</a:t>
                      </a:r>
                      <a:endParaRPr lang="ru-RU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Проведение внешних аудитов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72283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64661" y="3482264"/>
          <a:ext cx="6633368" cy="2870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9799">
                  <a:extLst>
                    <a:ext uri="{9D8B030D-6E8A-4147-A177-3AD203B41FA5}">
                      <a16:colId xmlns:a16="http://schemas.microsoft.com/office/drawing/2014/main" val="3555821056"/>
                    </a:ext>
                  </a:extLst>
                </a:gridCol>
                <a:gridCol w="5703569">
                  <a:extLst>
                    <a:ext uri="{9D8B030D-6E8A-4147-A177-3AD203B41FA5}">
                      <a16:colId xmlns:a16="http://schemas.microsoft.com/office/drawing/2014/main" val="362869975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АУД.1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Инвентаризация информационных ресурсов</a:t>
                      </a:r>
                      <a:endParaRPr lang="ru-RU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08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АУД.4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Регистрация событий безопасности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3288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АУД.5</a:t>
                      </a:r>
                      <a:endParaRPr lang="ru-RU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Контроль и анализ сетевого трафика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2718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АУД.6</a:t>
                      </a:r>
                      <a:endParaRPr lang="ru-RU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Защита информации о событиях безопасности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1543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АУД.7</a:t>
                      </a:r>
                      <a:endParaRPr lang="ru-RU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Мониторинг безопасности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6473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АУД.8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Реагирование на сбои при регистрации событий безопасности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798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ИНЦ.1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Выявление компьютерных инцидентов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5736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ИНЦ.2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Информирование о компьютерных инцидентах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8408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ИНЦ.5</a:t>
                      </a:r>
                      <a:endParaRPr lang="ru-RU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Принятие мер по предотвращению повторного возникновения компьютерных инцидентов</a:t>
                      </a:r>
                      <a:endParaRPr lang="ru-RU" sz="16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0539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92805" y="1885800"/>
            <a:ext cx="26789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MaxPatrol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ru-RU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888944" y="1670003"/>
            <a:ext cx="997563" cy="997563"/>
            <a:chOff x="9329503" y="1399949"/>
            <a:chExt cx="1856012" cy="1856012"/>
          </a:xfrm>
        </p:grpSpPr>
        <p:sp>
          <p:nvSpPr>
            <p:cNvPr id="9" name="Oval 6"/>
            <p:cNvSpPr/>
            <p:nvPr/>
          </p:nvSpPr>
          <p:spPr>
            <a:xfrm>
              <a:off x="9329503" y="1399949"/>
              <a:ext cx="1856012" cy="1856012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4000" dirty="0"/>
            </a:p>
          </p:txBody>
        </p:sp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9967" y="1795621"/>
              <a:ext cx="995084" cy="99399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028464" y="4725933"/>
            <a:ext cx="38484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MaxPatrol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SIEM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904735" y="4411816"/>
            <a:ext cx="997563" cy="997563"/>
            <a:chOff x="9341147" y="4215892"/>
            <a:chExt cx="1856012" cy="1856012"/>
          </a:xfrm>
        </p:grpSpPr>
        <p:sp>
          <p:nvSpPr>
            <p:cNvPr id="12" name="Oval 6"/>
            <p:cNvSpPr/>
            <p:nvPr/>
          </p:nvSpPr>
          <p:spPr>
            <a:xfrm>
              <a:off x="9341147" y="4215892"/>
              <a:ext cx="1856012" cy="1856012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4000" dirty="0"/>
            </a:p>
          </p:txBody>
        </p:sp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0107" y="4730949"/>
              <a:ext cx="875291" cy="874335"/>
            </a:xfrm>
            <a:prstGeom prst="rect">
              <a:avLst/>
            </a:prstGeom>
          </p:spPr>
        </p:pic>
      </p:grpSp>
      <p:cxnSp>
        <p:nvCxnSpPr>
          <p:cNvPr id="14" name="Прямая со стрелкой 13"/>
          <p:cNvCxnSpPr/>
          <p:nvPr/>
        </p:nvCxnSpPr>
        <p:spPr>
          <a:xfrm>
            <a:off x="7516394" y="2178145"/>
            <a:ext cx="1266252" cy="63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516394" y="4910599"/>
            <a:ext cx="1266252" cy="63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T_Body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T_Mai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T_Index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T_Back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T_Empty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B7D1ACBF7C3624F8D01CF61A2555B93" ma:contentTypeVersion="5" ma:contentTypeDescription="Создание документа." ma:contentTypeScope="" ma:versionID="ae3780af6a5e5c76843cd8f0b65bb88d">
  <xsd:schema xmlns:xsd="http://www.w3.org/2001/XMLSchema" xmlns:xs="http://www.w3.org/2001/XMLSchema" xmlns:p="http://schemas.microsoft.com/office/2006/metadata/properties" xmlns:ns2="de0236fc-4b15-42bf-83b2-2759dc3ae03e" xmlns:ns3="c126f4be-b599-44f5-b136-d791e7aa15ef" xmlns:ns4="2acbbb4f-e01d-4aeb-8d13-f8d0b3ba8855" targetNamespace="http://schemas.microsoft.com/office/2006/metadata/properties" ma:root="true" ma:fieldsID="31d6b52b4fa660a9d166bf33910acf4c" ns2:_="" ns3:_="" ns4:_="">
    <xsd:import namespace="de0236fc-4b15-42bf-83b2-2759dc3ae03e"/>
    <xsd:import namespace="c126f4be-b599-44f5-b136-d791e7aa15ef"/>
    <xsd:import namespace="2acbbb4f-e01d-4aeb-8d13-f8d0b3ba885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PT_ShouldBePublished" minOccurs="0"/>
                <xsd:element ref="ns3:PT_PartnerFriendlyName" minOccurs="0"/>
                <xsd:element ref="ns4:Описание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236fc-4b15-42bf-83b2-2759dc3ae03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26f4be-b599-44f5-b136-d791e7aa15ef" elementFormDefault="qualified">
    <xsd:import namespace="http://schemas.microsoft.com/office/2006/documentManagement/types"/>
    <xsd:import namespace="http://schemas.microsoft.com/office/infopath/2007/PartnerControls"/>
    <xsd:element name="PT_ShouldBePublished" ma:index="11" nillable="true" ma:displayName="Публиковать на партнерском портале?" ma:default="0" ma:description="Публиковать ли документ на партнерском портале?" ma:internalName="_x041f__x0443__x0431__x043b__x0438__x043a__x043e__x0432__x0430__x0442__x044c__x0020__x043d__x0430__x0020__x043f__x0430__x0440__x0442__x043d__x0435__x0440__x0441__x043a__x043e__x043c__x0020__x043f__x043e__x0440__x0442__x0430__x043b__x0435_">
      <xsd:simpleType>
        <xsd:restriction base="dms:Boolean"/>
      </xsd:simpleType>
    </xsd:element>
    <xsd:element name="PT_PartnerFriendlyName" ma:index="12" nillable="true" ma:displayName="Название документа на ПП" ma:internalName="_x041d__x0430__x0437__x0432__x0430__x043d__x0438__x0435__x0020__x0434__x043e__x043a__x0443__x043c__x0435__x043d__x0442__x0430__x0020__x043d__x0430__x0020__x041f__x041f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bbb4f-e01d-4aeb-8d13-f8d0b3ba8855" elementFormDefault="qualified">
    <xsd:import namespace="http://schemas.microsoft.com/office/2006/documentManagement/types"/>
    <xsd:import namespace="http://schemas.microsoft.com/office/infopath/2007/PartnerControls"/>
    <xsd:element name="Описание" ma:index="13" nillable="true" ma:displayName="Описание" ma:internalName="_x041e__x043f__x0438__x0441__x0430__x043d__x0438__x0435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Описание xmlns="2acbbb4f-e01d-4aeb-8d13-f8d0b3ba8855" xsi:nil="true"/>
    <PT_PartnerFriendlyName xmlns="c126f4be-b599-44f5-b136-d791e7aa15ef" xsi:nil="true"/>
    <PT_ShouldBePublished xmlns="c126f4be-b599-44f5-b136-d791e7aa15ef">false</PT_ShouldBePublished>
    <_dlc_DocId xmlns="de0236fc-4b15-42bf-83b2-2759dc3ae03e">EMS2RPSSA33P-100-2818</_dlc_DocId>
    <_dlc_DocIdUrl xmlns="de0236fc-4b15-42bf-83b2-2759dc3ae03e">
      <Url>https://sp.ptsecurity.com/dpic/_layouts/15/DocIdRedir.aspx?ID=EMS2RPSSA33P-100-2818</Url>
      <Description>EMS2RPSSA33P-100-2818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637C68-A13F-436B-8701-209EE049BC5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C23F625-CE50-483B-9F35-106F0E99D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0236fc-4b15-42bf-83b2-2759dc3ae03e"/>
    <ds:schemaRef ds:uri="c126f4be-b599-44f5-b136-d791e7aa15ef"/>
    <ds:schemaRef ds:uri="2acbbb4f-e01d-4aeb-8d13-f8d0b3ba8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2FAD9E-7458-4DFC-9DB9-B7FC6980868C}">
  <ds:schemaRefs>
    <ds:schemaRef ds:uri="de0236fc-4b15-42bf-83b2-2759dc3ae03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acbbb4f-e01d-4aeb-8d13-f8d0b3ba8855"/>
    <ds:schemaRef ds:uri="c126f4be-b599-44f5-b136-d791e7aa15ef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3FADCD8-B658-4A4E-B39C-0DB5A1958A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Шаблон_PT_Presentation_Template_2017</Template>
  <TotalTime>0</TotalTime>
  <Words>4019</Words>
  <Application>Microsoft Office PowerPoint</Application>
  <PresentationFormat>Широкоэкранный</PresentationFormat>
  <Paragraphs>682</Paragraphs>
  <Slides>49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49</vt:i4>
      </vt:variant>
    </vt:vector>
  </HeadingPairs>
  <TitlesOfParts>
    <vt:vector size="63" baseType="lpstr">
      <vt:lpstr>Arial</vt:lpstr>
      <vt:lpstr>Calibri</vt:lpstr>
      <vt:lpstr>Myriad Pro</vt:lpstr>
      <vt:lpstr>Myriad Pro Light</vt:lpstr>
      <vt:lpstr>PT Sans</vt:lpstr>
      <vt:lpstr>Segoe UI Semibold</vt:lpstr>
      <vt:lpstr>Tahoma</vt:lpstr>
      <vt:lpstr>Times New Roman</vt:lpstr>
      <vt:lpstr>Wingdings</vt:lpstr>
      <vt:lpstr>PT_Body</vt:lpstr>
      <vt:lpstr>PT_Main</vt:lpstr>
      <vt:lpstr>PT_Index</vt:lpstr>
      <vt:lpstr>PT_Back</vt:lpstr>
      <vt:lpstr>PT_Empty</vt:lpstr>
      <vt:lpstr>Продукты Positive Technologies для защиты КИИ</vt:lpstr>
      <vt:lpstr>О нас</vt:lpstr>
      <vt:lpstr>Наша история</vt:lpstr>
      <vt:lpstr>Презентация PowerPoint</vt:lpstr>
      <vt:lpstr>ГосСОПКА  </vt:lpstr>
      <vt:lpstr>Стадия 1: защита от типовых атак на периметр</vt:lpstr>
      <vt:lpstr>Стадия 2: защита от типовых внутренних атак</vt:lpstr>
      <vt:lpstr>Стадия 3: защита от нетиповых атак</vt:lpstr>
      <vt:lpstr>Требования ФСТЭК России: какие меры защиты закрывает Positive</vt:lpstr>
      <vt:lpstr>Требования ФСТЭК России: какие меры защиты закрывает Positive</vt:lpstr>
      <vt:lpstr>PT Platform 187 (до 250 узлов)</vt:lpstr>
      <vt:lpstr>Презентация PowerPoint</vt:lpstr>
      <vt:lpstr>Заключение</vt:lpstr>
      <vt:lpstr>MaxPatrol 8.  Контроль защищенности и соответствия стандартам  </vt:lpstr>
      <vt:lpstr>Наша статистика</vt:lpstr>
      <vt:lpstr>Почему инфраструктура уязвима</vt:lpstr>
      <vt:lpstr>Процесс управления уязвимостями  </vt:lpstr>
      <vt:lpstr> Maxpatrol 8 – решение</vt:lpstr>
      <vt:lpstr>Функции системы</vt:lpstr>
      <vt:lpstr>PT Application Firewall  </vt:lpstr>
      <vt:lpstr>Презентация PowerPoint</vt:lpstr>
      <vt:lpstr>Презентация PowerPoint</vt:lpstr>
      <vt:lpstr>Презентация PowerPoint</vt:lpstr>
      <vt:lpstr>Презентация PowerPoint</vt:lpstr>
      <vt:lpstr>PT Application Inspector  </vt:lpstr>
      <vt:lpstr>Презентация PowerPoint</vt:lpstr>
      <vt:lpstr>PT MultiScanner  </vt:lpstr>
      <vt:lpstr>PT MultiScanner – универсальная защита от вирусных атак</vt:lpstr>
      <vt:lpstr>Ключевые преимущества</vt:lpstr>
      <vt:lpstr>Ключевые преимущества</vt:lpstr>
      <vt:lpstr>Ключевые преимущества</vt:lpstr>
      <vt:lpstr>Ретроспективный анализ: взгляд в прошлое</vt:lpstr>
      <vt:lpstr>Анализ актуальных потоков распространения</vt:lpstr>
      <vt:lpstr>Удобство использования и наглядность</vt:lpstr>
      <vt:lpstr>PT ISIM  </vt:lpstr>
      <vt:lpstr>Работы по анализу защищенности, проведенные PT в 2017</vt:lpstr>
      <vt:lpstr>PT Industrial Security Incident Manager</vt:lpstr>
      <vt:lpstr>MaxPatrol SIEM  </vt:lpstr>
      <vt:lpstr>Презентация PowerPoint</vt:lpstr>
      <vt:lpstr>Презентация PowerPoint</vt:lpstr>
      <vt:lpstr>Презентация PowerPoint</vt:lpstr>
      <vt:lpstr>MaxPatrol SIEM: точная модель IT-инфраструктуры</vt:lpstr>
      <vt:lpstr>MaxPatrol SIEM: модельные корреляции</vt:lpstr>
      <vt:lpstr>MaxPatrol SIEM: в каждом пакете обновлений PT KB</vt:lpstr>
      <vt:lpstr>MaxPatrol SIEM: преимущества PT KB в SIEM для бизнеса</vt:lpstr>
      <vt:lpstr>MaxPatrol SIEM: визуализация и отчетность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2017-05-11T14:57:18Z</dcterms:created>
  <dcterms:modified xsi:type="dcterms:W3CDTF">2018-06-06T06:43:45Z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0x0101004B7D1ACBF7C3624F8D01CF61A2555B93</vt:lpwstr>
  </property>
  <property fmtid="{D5CDD505-2E9C-101B-9397-08002B2CF9AE}" pid="3" name="_dlc_DocIdItemGuid">
    <vt:lpwstr>87d87ba7-5f7e-4453-bd62-f559032dd746</vt:lpwstr>
  </property>
</Properties>
</file>